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9" r:id="rId2"/>
    <p:sldId id="542" r:id="rId3"/>
    <p:sldId id="543" r:id="rId4"/>
    <p:sldId id="594" r:id="rId5"/>
    <p:sldId id="614" r:id="rId6"/>
    <p:sldId id="647" r:id="rId7"/>
    <p:sldId id="642" r:id="rId8"/>
    <p:sldId id="643" r:id="rId9"/>
    <p:sldId id="644" r:id="rId10"/>
    <p:sldId id="612" r:id="rId11"/>
    <p:sldId id="645" r:id="rId12"/>
    <p:sldId id="648" r:id="rId13"/>
    <p:sldId id="544" r:id="rId14"/>
    <p:sldId id="689" r:id="rId15"/>
    <p:sldId id="698" r:id="rId16"/>
    <p:sldId id="700" r:id="rId17"/>
    <p:sldId id="701" r:id="rId18"/>
    <p:sldId id="606" r:id="rId19"/>
    <p:sldId id="629" r:id="rId20"/>
    <p:sldId id="631" r:id="rId21"/>
    <p:sldId id="630" r:id="rId22"/>
    <p:sldId id="633" r:id="rId23"/>
    <p:sldId id="703" r:id="rId24"/>
    <p:sldId id="704" r:id="rId25"/>
    <p:sldId id="649" r:id="rId26"/>
    <p:sldId id="555" r:id="rId27"/>
    <p:sldId id="666" r:id="rId28"/>
    <p:sldId id="549" r:id="rId29"/>
    <p:sldId id="705" r:id="rId30"/>
    <p:sldId id="726" r:id="rId31"/>
    <p:sldId id="615" r:id="rId32"/>
    <p:sldId id="706" r:id="rId33"/>
    <p:sldId id="623" r:id="rId34"/>
    <p:sldId id="625" r:id="rId35"/>
    <p:sldId id="707" r:id="rId36"/>
    <p:sldId id="710" r:id="rId37"/>
    <p:sldId id="725" r:id="rId38"/>
    <p:sldId id="621" r:id="rId39"/>
    <p:sldId id="570" r:id="rId40"/>
    <p:sldId id="619" r:id="rId41"/>
    <p:sldId id="727" r:id="rId42"/>
    <p:sldId id="728" r:id="rId43"/>
    <p:sldId id="573" r:id="rId44"/>
    <p:sldId id="550" r:id="rId45"/>
    <p:sldId id="638" r:id="rId46"/>
    <p:sldId id="627" r:id="rId47"/>
    <p:sldId id="567" r:id="rId48"/>
    <p:sldId id="568" r:id="rId49"/>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nhard blutner" initials="rb" lastIdx="1" clrIdx="0">
    <p:extLst>
      <p:ext uri="{19B8F6BF-5375-455C-9EA6-DF929625EA0E}">
        <p15:presenceInfo xmlns:p15="http://schemas.microsoft.com/office/powerpoint/2012/main" userId="d5dcdc0a881388c9" providerId="Windows Live"/>
      </p:ext>
    </p:extLst>
  </p:cmAuthor>
  <p:cmAuthor id="2" name="Reinhard Blutner" initials="RB" lastIdx="1" clrIdx="1">
    <p:extLst>
      <p:ext uri="{19B8F6BF-5375-455C-9EA6-DF929625EA0E}">
        <p15:presenceInfo xmlns:p15="http://schemas.microsoft.com/office/powerpoint/2012/main" userId="67893a2aca694d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99"/>
    <a:srgbClr val="FF0000"/>
    <a:srgbClr val="0033CC"/>
    <a:srgbClr val="996600"/>
    <a:srgbClr val="CC9900"/>
    <a:srgbClr val="33CC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4" autoAdjust="0"/>
    <p:restoredTop sz="96242" autoAdjust="0"/>
  </p:normalViewPr>
  <p:slideViewPr>
    <p:cSldViewPr snapToGrid="0">
      <p:cViewPr varScale="1">
        <p:scale>
          <a:sx n="106" d="100"/>
          <a:sy n="106" d="100"/>
        </p:scale>
        <p:origin x="810" y="108"/>
      </p:cViewPr>
      <p:guideLst>
        <p:guide orient="horz" pos="2160"/>
        <p:guide pos="2880"/>
      </p:guideLst>
    </p:cSldViewPr>
  </p:slideViewPr>
  <p:outlineViewPr>
    <p:cViewPr>
      <p:scale>
        <a:sx n="33" d="100"/>
        <a:sy n="33" d="100"/>
      </p:scale>
      <p:origin x="42" y="11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04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1-23T13:51:22.118" idx="1">
    <p:pos x="10" y="10"/>
    <p:text>Hier ruht,
der die Seele der Musik vernommen, ihre Gesetze im Sinne
der Großen verkündet
wie Keiner vor ihm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6-02-12T17:25:32.626" idx="1">
    <p:pos x="10" y="10"/>
    <p:text>15 minuten bis hier</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buFontTx/>
              <a:buNone/>
              <a:defRPr sz="13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buFontTx/>
              <a:buNone/>
              <a:defRPr sz="1300">
                <a:latin typeface="Arial" charset="0"/>
              </a:defRPr>
            </a:lvl1pPr>
          </a:lstStyle>
          <a:p>
            <a:pPr>
              <a:defRPr/>
            </a:pPr>
            <a:fld id="{8A9203EB-090D-42E1-9E47-5E6F71D7C445}" type="slidenum">
              <a:rPr lang="en-US"/>
              <a:pPr>
                <a:defRPr/>
              </a:pPr>
              <a:t>‹Nr.›</a:t>
            </a:fld>
            <a:endParaRPr lang="en-US"/>
          </a:p>
        </p:txBody>
      </p:sp>
    </p:spTree>
    <p:extLst>
      <p:ext uri="{BB962C8B-B14F-4D97-AF65-F5344CB8AC3E}">
        <p14:creationId xmlns:p14="http://schemas.microsoft.com/office/powerpoint/2010/main" val="269130722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14.357"/>
    </inkml:context>
    <inkml:brush xml:id="br0">
      <inkml:brushProperty name="width" value="0.2" units="cm"/>
      <inkml:brushProperty name="height" value="0.2" units="cm"/>
      <inkml:brushProperty name="color" value="#FFC114"/>
    </inkml:brush>
  </inkml:definitions>
  <inkml:trace contextRef="#ctx0" brushRef="#br0">0 36 24575,'0'5'0,"43"0"0,18 1 0,8-2 0,-5 0 0,-7-7 0,-11-6 0,-7-1 0,-12-9 0,-14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02.083"/>
    </inkml:context>
    <inkml:brush xml:id="br0">
      <inkml:brushProperty name="width" value="0.1" units="cm"/>
      <inkml:brushProperty name="height" value="0.1" units="cm"/>
      <inkml:brushProperty name="color" value="#FFC114"/>
    </inkml:brush>
  </inkml:definitions>
  <inkml:trace contextRef="#ctx0" brushRef="#br0">75 0 22186,'-75'756'0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10.697"/>
    </inkml:context>
    <inkml:brush xml:id="br0">
      <inkml:brushProperty name="width" value="0.1" units="cm"/>
      <inkml:brushProperty name="height" value="0.1" units="cm"/>
      <inkml:brushProperty name="color" value="#FFC114"/>
    </inkml:brush>
  </inkml:definitions>
  <inkml:trace contextRef="#ctx0" brushRef="#br0">32 0 24575,'-3'4'0,"1"-1"0,-1 1 0,1 0 0,0-1 0,0 1 0,0 0 0,0 0 0,1 0 0,0 1 0,0-1 0,0 0 0,-1 9 0,-1 57 0,4-51 0,-3 53 0,-1-32 0,3 0 0,1 0 0,8 48 0,-2-55 0,1 0 0,1-1 0,26 57 0,-35-88-4,1 0 0,-1 1 0,1-1 0,-1 0 0,1 0 0,0 1 0,-1-1 0,1 0 0,0 0 0,0 0 0,0 0 0,0 0 0,0 0 0,0 0 0,0 0 0,1-1 0,-1 1 0,0 0 0,3 0 0,-3-1 12,-1 0 0,1 0 0,0-1 0,-1 1 0,1-1 0,0 1 0,-1-1 0,1 1 0,0-1 0,-1 1 0,1-1 0,-1 1 0,1-1 0,-1 0 0,1 1 0,-1-1 0,0 0 0,1 1 0,-1-1 0,0 0 0,0 0 0,1 1 0,-1-1 0,0-1 0,8-56-1493,-8 34-5341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15.978"/>
    </inkml:context>
    <inkml:brush xml:id="br0">
      <inkml:brushProperty name="width" value="0.1" units="cm"/>
      <inkml:brushProperty name="height" value="0.1" units="cm"/>
      <inkml:brushProperty name="color" value="#FFC114"/>
    </inkml:brush>
  </inkml:definitions>
  <inkml:trace contextRef="#ctx0" brushRef="#br0">75 0 23346,'-74'730'0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54.069"/>
    </inkml:context>
    <inkml:brush xml:id="br0">
      <inkml:brushProperty name="width" value="0.2" units="cm"/>
      <inkml:brushProperty name="height" value="0.2" units="cm"/>
      <inkml:brushProperty name="color" value="#FFC11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56.356"/>
    </inkml:context>
    <inkml:brush xml:id="br0">
      <inkml:brushProperty name="width" value="0.2" units="cm"/>
      <inkml:brushProperty name="height" value="0.2" units="cm"/>
      <inkml:brushProperty name="color" value="#FFC114"/>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19.047"/>
    </inkml:context>
    <inkml:brush xml:id="br0">
      <inkml:brushProperty name="width" value="0.1" units="cm"/>
      <inkml:brushProperty name="height" value="0.1" units="cm"/>
      <inkml:brushProperty name="color" value="#FFC114"/>
    </inkml:brush>
  </inkml:definitions>
  <inkml:trace contextRef="#ctx0" brushRef="#br0">0 0 24575,'5'9'0,"0"6"0,1 10 0,3 5 0,-1-3-8191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21.833"/>
    </inkml:context>
    <inkml:brush xml:id="br0">
      <inkml:brushProperty name="width" value="0.1" units="cm"/>
      <inkml:brushProperty name="height" value="0.1" units="cm"/>
      <inkml:brushProperty name="color" value="#FFC114"/>
    </inkml:brush>
  </inkml:definitions>
  <inkml:trace contextRef="#ctx0" brushRef="#br0">0 1 24575,'0'4'0,"0"6"0,0 10 0,4 5 0,6 12 0,1 4 0,-1-1 0,-2-4 0,-3 2 0,6-6 0,2-9-8191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29.788"/>
    </inkml:context>
    <inkml:brush xml:id="br0">
      <inkml:brushProperty name="width" value="0.1" units="cm"/>
      <inkml:brushProperty name="height" value="0.1" units="cm"/>
      <inkml:brushProperty name="color" value="#FFC114"/>
    </inkml:brush>
  </inkml:definitions>
  <inkml:trace contextRef="#ctx0" brushRef="#br0">0 0 24309,'354'630'0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42.168"/>
    </inkml:context>
    <inkml:brush xml:id="br0">
      <inkml:brushProperty name="width" value="0.1" units="cm"/>
      <inkml:brushProperty name="height" value="0.1" units="cm"/>
      <inkml:brushProperty name="color" value="#FFC114"/>
    </inkml:brush>
  </inkml:definitions>
  <inkml:trace contextRef="#ctx0" brushRef="#br0">89 0 24575,'2'98'0,"-5"107"0,2-196-97,-1 0-1,-1 0 1,1 0-1,-1 0 1,-1 0-1,0-1 1,0 0-1,-1 0 1,0 0-1,0 0 1,0-1-1,-1 1 0,-10 8 1,-6 6-6729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49.406"/>
    </inkml:context>
    <inkml:brush xml:id="br0">
      <inkml:brushProperty name="width" value="0.1" units="cm"/>
      <inkml:brushProperty name="height" value="0.1" units="cm"/>
      <inkml:brushProperty name="color" value="#FFC114"/>
    </inkml:brush>
  </inkml:definitions>
  <inkml:trace contextRef="#ctx0" brushRef="#br0">1 0 24575,'0'24'0,"2"-1"0,0 1 0,2-1 0,0 0 0,2 0 0,0 0 0,2-1 0,1 1 0,14 25 0,-20-43 0,0-1 0,1 1 0,0-1 0,0 0 0,0 0 0,0-1 0,1 1 0,-1-1 0,1 0 0,0 0 0,0-1 0,0 1 0,0-1 0,1 0 0,-1-1 0,0 1 0,1-1 0,0 0 0,-1 0 0,1-1 0,-1 0 0,1 0 0,0 0 0,-1 0 0,10-3 0,3 0 0,-1 0 0,0-2 0,0 0 0,0-1 0,0 0 0,29-17 0,-39 18 0,0 0 0,0-1 0,-1 0 0,0 0 0,0 0 0,0 0 0,-1-1 0,0 0 0,4-8 0,32-70 0,-40 83 0,0 1 0,-1-1 0,1 1 0,-1-1 0,1 1 0,-1-1 0,1 0 0,-1 1 0,0-1 0,0 1 0,0-1 0,0 0 0,0 1 0,0-1 0,0 0 0,0 1 0,-1-1 0,1 0 0,-1 1 0,1-1 0,-1 1 0,0-1 0,1 1 0,-2-2 0,0 1 0,0 1 0,0-1 0,0 1 0,0 0 0,0 0 0,0 0 0,0 0 0,0 0 0,0 0 0,0 1 0,-1-1 0,1 1 0,0-1 0,0 1 0,-3 0 0,-8 0 0,0 0 0,0 1 0,0 1 0,0 0 0,-13 4 0,-153 37 0,175-42 0,1 0 0,0 0 0,-1 0 0,1 1 0,0-1 0,0 1 0,-1 0 0,1-1 0,1 1 0,-1 1 0,0-1 0,0 0 0,1 1 0,-1-1 0,1 1 0,0 0 0,0 0 0,-3 4 0,4-3 0,0-1 0,1 0 0,-1 0 0,0 0 0,1 0 0,0 1 0,0-1 0,0 0 0,0 0 0,0 1 0,1-1 0,-1 0 0,1 0 0,0 0 0,0 0 0,2 5 0,1-1 0,-1 0 0,1 0 0,1-1 0,-1 0 0,1 0 0,0 0 0,0 0 0,1-1 0,0 0 0,0 0 0,0 0 0,0-1 0,1 0 0,0 0 0,-1-1 0,10 4 0,-7-6 0,-1 1 0,0-1 0,1-1 0,-1 0 0,0 0 0,1 0 0,-1-1 0,0 0 0,1-1 0,13-4 0,-17 5 0,0-1 0,0 1 0,-1-1 0,1 0 0,0-1 0,-1 1 0,1-1 0,-1 0 0,0 0 0,0 0 0,0 0 0,-1-1 0,1 0 0,-1 0 0,1 0 0,-1 0 0,-1 0 0,5-7 0,-7 10 0,0 0 0,0 1 0,-1-1 0,1 0 0,0 0 0,0 0 0,0 0 0,0 1 0,-1-1 0,1 0 0,0 0 0,-1 0 0,1 1 0,-1-1 0,1 0 0,-1 1 0,1-1 0,-1 0 0,1 1 0,-1-1 0,0 1 0,1-1 0,-1 1 0,0-1 0,1 1 0,-1-1 0,0 1 0,0 0 0,1 0 0,-1-1 0,0 1 0,0 0 0,0 0 0,0 0 0,1 0 0,-1-1 0,0 1 0,0 1 0,0-1 0,-1 0 0,-39-2 0,40 2 0,-232 20 0,256-20-1365,2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22.760"/>
    </inkml:context>
    <inkml:brush xml:id="br0">
      <inkml:brushProperty name="width" value="0.2" units="cm"/>
      <inkml:brushProperty name="height" value="0.2" units="cm"/>
      <inkml:brushProperty name="color" value="#FFC114"/>
    </inkml:brush>
  </inkml:definitions>
  <inkml:trace contextRef="#ctx0" brushRef="#br0">207 0 24575,'-4'1'0,"0"-1"0,0 1 0,0 0 0,1 0 0,-1 0 0,0 1 0,1-1 0,-1 1 0,1 0 0,-1 0 0,1 0 0,0 0 0,-3 4 0,-42 40 0,26-23 0,11-13 0,1 0 0,0 1 0,0 0 0,-10 17 0,16-21 0,1-1 0,0 1 0,0 0 0,1-1 0,0 1 0,0 0 0,1 0 0,0 1 0,0-1 0,0 14 0,4 17 0,1 0 0,2 0 0,2 0 0,1-1 0,2 0 0,2-1 0,1 0 0,31 55 0,-42-84 0,1 0 0,1 1 0,-1-1 0,1-1 0,0 1 0,1-1 0,-1 0 0,1 0 0,7 5 0,-7-8 0,-1 0 0,1 0 0,-1 0 0,1-1 0,0 0 0,0 0 0,0-1 0,0 0 0,0 0 0,0 0 0,0 0 0,12-2 0,-11 1-43,11 0 76,1 0 1,-1-2 0,0 0 0,19-5 0,-31 5-122,-1 0 0,1 0 1,-1 0-1,0-1 0,0 0 0,0 0 1,0 0-1,0-1 0,0 1 1,-1-1-1,0 0 0,0-1 1,0 1-1,0-1 0,-1 1 1,5-10-1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11.313"/>
    </inkml:context>
    <inkml:brush xml:id="br0">
      <inkml:brushProperty name="width" value="0.1" units="cm"/>
      <inkml:brushProperty name="height" value="0.1" units="cm"/>
      <inkml:brushProperty name="color" value="#FFC114"/>
    </inkml:brush>
  </inkml:definitions>
  <inkml:trace contextRef="#ctx0" brushRef="#br0">86 887 24575,'1'-39'0,"10"-52"0,2-29 0,-8 62 0,2-1 0,3 1 0,18-60 0,-13 56 0,-14 52 0,-1 0 0,0 0 0,0 0 0,-1 0 0,0 1 0,-1-1 0,0 0 0,0 1 0,-1-1 0,-1 1 0,1 0 0,-1 0 0,-8-12 0,-18-56 0,29 76 0,-15-46 0,16 46 0,0 0 0,-1 1 0,1-1 0,0 1 0,0-1 0,-1 1 0,1-1 0,-1 1 0,1-1 0,0 1 0,-1-1 0,1 1 0,-1-1 0,1 1 0,-1 0 0,1-1 0,-1 1 0,1 0 0,-1-1 0,0 1 0,1 0 0,-1 0 0,1 0 0,-2-1 0,1 2 0,0 0 0,0-1 0,0 1 0,0 0 0,0 0 0,1-1 0,-1 1 0,0 0 0,0 0 0,1 0 0,-1 0 0,0 0 0,1 0 0,-1 0 0,1 0 0,0 0 0,-1 1 0,1-1 0,-1 1 0,-3 17 0,0-1 0,1 1 0,0 0 0,2-1 0,1 28 0,0-26 0,0 0 0,-2 1 0,0-1 0,-9 36 0,2-20 0,1 0 0,2 1 0,-3 55 0,8-77 0,-2 5 0,2-14 0,0 0 0,1 0 0,-1 0 0,1 0 0,0 0 0,2 11 0,-2-16 0,0 0 0,0 0 0,1 0 0,-1-1 0,0 1 0,1 0 0,-1-1 0,1 1 0,-1 0 0,1-1 0,-1 1 0,1-1 0,-1 1 0,1-1 0,0 1 0,-1-1 0,1 1 0,0-1 0,-1 1 0,1-1 0,0 0 0,1 1 0,0-1 0,0 0 0,0 0 0,0 0 0,1 0 0,-1 0 0,0 0 0,0-1 0,0 1 0,0-1 0,0 0 0,0 1 0,3-3 0,13-6 0,-1-1 0,0-1 0,-1 0 0,20-19 0,36-25 0,-52 41 0,0-2 0,-1 0 0,30-34 0,-29 28 0,2 1 0,24-19 0,22-21 0,-58 51 0,1 0 0,-1 1 0,19-12 0,-102 53 0,-114 35 0,401-135 0,-207 67 0,-1-1 0,0 1 0,0 0 0,1 0 0,-1 0 0,1 1 0,-1 0 0,1 1 0,-1-1 0,0 1 0,8 2 0,-12-2 0,0-1 0,0 1 0,0 0 0,0 0 0,-1 0 0,1 0 0,0 1 0,-1-1 0,1 0 0,-1 1 0,1-1 0,-1 1 0,0-1 0,0 1 0,0-1 0,1 1 0,-1 0 0,-1 0 0,1 0 0,0 0 0,0 0 0,-1-1 0,1 1 0,-1 0 0,0 0 0,1 0 0,-1 1 0,0-1 0,0 0 0,0 0 0,-1 0 0,1 0 0,0 0 0,-1 0 0,0 0 0,1-1 0,-1 1 0,0 0 0,-1 3 0,0 0 0,-1-1 0,1 1 0,-1 0 0,0-1 0,0 0 0,-1 0 0,1 0 0,-1 0 0,0 0 0,0-1 0,0 1 0,0-1 0,-8 4 0,-70 32 0,52-27 0,2 3-1365,3 2-5461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32.317"/>
    </inkml:context>
    <inkml:brush xml:id="br0">
      <inkml:brushProperty name="width" value="0.1" units="cm"/>
      <inkml:brushProperty name="height" value="0.1" units="cm"/>
      <inkml:brushProperty name="color" value="#FFC114"/>
    </inkml:brush>
  </inkml:definitions>
  <inkml:trace contextRef="#ctx0" brushRef="#br0">46 1 24575,'-1'0'0,"0"0"0,0 1 0,0-1 0,-1 1 0,2-1 0,-1 1 0,0-1 0,0 1 0,0-1 0,0 1 0,0 0 0,0 0 0,1-1 0,-1 1 0,0 0 0,1 0 0,-1 0 0,0 0 0,1 0 0,-1 0 0,1 0 0,0 0 0,-1 0 0,1 0 0,0 0 0,-1 0 0,1 0 0,0 2 0,-5 38 0,4-30 0,-7 43 0,3-25 0,-2 50 0,7-68 0,1-1 0,0 1 0,0-1 0,1 0 0,0 1 0,1-1 0,0 0 0,8 15 0,59 101 0,-48-90 0,-1 2 0,-1 0 0,20 60 0,-32-72 0,-2 0 0,-1 1 0,-1 0 0,-1 0 0,-1 0 0,-4 46 0,-1-76 0,-1 0 0,0-1 0,0 1 0,0 0 0,-1 1 0,1-1 0,-1 1 0,-5-2 0,1-1 0,0 0 9,0 0 1,1 0-1,0-1 0,0 0 0,1 0 1,0-1-1,0 0 0,0-1 0,1 1 0,0-1 1,0 0-1,-8-18 0,9 13-174,0-1 0,1 0 0,0 0 0,1 0 0,1 0 0,0 0 0,1-1 0,1-19 0,0 10-6661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41.423"/>
    </inkml:context>
    <inkml:brush xml:id="br0">
      <inkml:brushProperty name="width" value="0.1" units="cm"/>
      <inkml:brushProperty name="height" value="0.1" units="cm"/>
      <inkml:brushProperty name="color" value="#FFC114"/>
    </inkml:brush>
  </inkml:definitions>
  <inkml:trace contextRef="#ctx0" brushRef="#br0">30 0 24575,'-1'25'0,"-1"-1"0,-6 24 0,-3 31 0,5 9 0,4 0 0,4 0 0,4 0 0,33 168 0,-10-155 0,12 52 0,-26-83-1365,-6-43-5461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39.074"/>
    </inkml:context>
    <inkml:brush xml:id="br0">
      <inkml:brushProperty name="width" value="0.2" units="cm"/>
      <inkml:brushProperty name="height" value="0.2" units="cm"/>
      <inkml:brushProperty name="color" value="#FFC114"/>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05.753"/>
    </inkml:context>
    <inkml:brush xml:id="br0">
      <inkml:brushProperty name="width" value="0.1" units="cm"/>
      <inkml:brushProperty name="height" value="0.1" units="cm"/>
      <inkml:brushProperty name="color" value="#FFC114"/>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06.682"/>
    </inkml:context>
    <inkml:brush xml:id="br0">
      <inkml:brushProperty name="width" value="0.1" units="cm"/>
      <inkml:brushProperty name="height" value="0.1" units="cm"/>
      <inkml:brushProperty name="color" value="#FFC11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44.157"/>
    </inkml:context>
    <inkml:brush xml:id="br0">
      <inkml:brushProperty name="width" value="0.2" units="cm"/>
      <inkml:brushProperty name="height" value="0.2" units="cm"/>
      <inkml:brushProperty name="color" value="#FFC114"/>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40.069"/>
    </inkml:context>
    <inkml:brush xml:id="br0">
      <inkml:brushProperty name="width" value="0.2" units="cm"/>
      <inkml:brushProperty name="height" value="0.2" units="cm"/>
      <inkml:brushProperty name="color" value="#FFC114"/>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41.759"/>
    </inkml:context>
    <inkml:brush xml:id="br0">
      <inkml:brushProperty name="width" value="0.2" units="cm"/>
      <inkml:brushProperty name="height" value="0.2" units="cm"/>
      <inkml:brushProperty name="color" value="#FFC114"/>
    </inkml:brush>
  </inkml:definitions>
  <inkml:trace contextRef="#ctx0" brushRef="#br0">0 5 24575,'0'-5'0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43.129"/>
    </inkml:context>
    <inkml:brush xml:id="br0">
      <inkml:brushProperty name="width" value="0.2" units="cm"/>
      <inkml:brushProperty name="height" value="0.2" units="cm"/>
      <inkml:brushProperty name="color" value="#FFC11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0:50.259"/>
    </inkml:context>
    <inkml:brush xml:id="br0">
      <inkml:brushProperty name="width" value="0.2" units="cm"/>
      <inkml:brushProperty name="height" value="0.2" units="cm"/>
      <inkml:brushProperty name="color" value="#FFC114"/>
    </inkml:brush>
  </inkml:definitions>
  <inkml:trace contextRef="#ctx0" brushRef="#br0">456 0 24575,'-4'6'0,"1"1"0,-1-1 0,1 1 0,0-1 0,1 1 0,0 0 0,0 0 0,-2 10 0,-1 6 0,-11 21 0,-37 77 0,-2 1 0,48-101 0,2 1 0,-5 32 0,8-34 0,-2-1 0,0 1 0,-1-1 0,-12 29 0,15-43 0,-1 0 0,0 0 0,0-1 0,0 1 0,-1-1 0,1 1 0,-1-1 0,0 0 0,0 0 0,-1-1 0,1 1 0,-1-1 0,0 0 0,0 0 0,0-1 0,0 1 0,0-1 0,0 0 0,-1-1 0,-8 3 0,7-3 0,0 0 0,0 0 0,0 0 0,0-1 0,0 1 0,-1-2 0,1 1 0,0-1 0,0 0 0,0-1 0,0 0 0,-8-3 0,12 3 0,-1 1 0,1-2 0,0 1 0,0 0 0,0 0 0,0-1 0,0 0 0,1 0 0,-1 1 0,1-1 0,0-1 0,0 1 0,0 0 0,0 0 0,0-1 0,1 1 0,0-1 0,-1 0 0,1 1 0,1-1 0,-1 0 0,0 0 0,1 1 0,0-8 0,8-74 0,-10 104 0,1 0 0,2 0 0,-1 0 0,2 0 0,1-1 0,0 1 0,1-1 0,1 1 0,1-1 0,0 0 0,2-1 0,0 0 0,19 31 0,-23-44 0,0 0 0,0 0 0,0-1 0,0 1 0,0-1 0,1 0 0,0 0 0,0 0 0,0-1 0,0 0 0,0 0 0,0 0 0,0 0 0,1-1 0,-1 0 0,0 0 0,1-1 0,7 1 0,9-1 0,0-2 0,0 0 0,29-8 0,10 0 0,-34 8 0,-18 2 0,-1-1 0,1 0 0,-1 0 0,1-1 0,-1 0 0,14-5 0,-20 5 0,1 1 0,-1-1 0,0 1 0,1-1 0,-1 0 0,0 0 0,0 0 0,-1 0 0,1 0 0,0-1 0,-1 1 0,1-1 0,-1 1 0,0-1 0,0 1 0,0-1 0,0 0 0,0 1 0,0-1 0,-1 0 0,1 0 0,-1 1 0,0-1 0,0-5 0,-7-298 0,2 247-1365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56.810"/>
    </inkml:context>
    <inkml:brush xml:id="br0">
      <inkml:brushProperty name="width" value="0.1" units="cm"/>
      <inkml:brushProperty name="height" value="0.1" units="cm"/>
      <inkml:brushProperty name="color" value="#FFC114"/>
    </inkml:brush>
  </inkml:definitions>
  <inkml:trace contextRef="#ctx0" brushRef="#br0">0 1 24575,'8'0'0,"0"1"0,0 0 0,0 0 0,-1 0 0,1 1 0,-1 1 0,1-1 0,-1 1 0,0 1 0,0-1 0,0 1 0,0 0 0,-1 1 0,0-1 0,0 1 0,0 1 0,0-1 0,-1 1 0,0 0 0,9 13 0,-6-7 0,-1 1 0,-1 0 0,1 0 0,-2 1 0,0 0 0,-1 0 0,0 0 0,-1 0 0,-1 1 0,2 20 0,-9 289 0,0-296 0,0 0 0,-2-1 0,-1 1 0,-17 35 0,17-41 0,3-10 0,-1 0 0,-1 0 0,0 0 0,0-1 0,-11 13 0,15-20 0,0 0 0,0-1 0,-1 1 0,1-1 0,0 1 0,-1-1 0,0-1 0,0 1 0,0 0 0,0-1 0,0 0 0,-1 0 0,1 0 0,-1-1 0,1 1 0,-1-1 0,-8 1 0,44-26 0,-24 20-114,-1 0 1,1-1-1,-1 1 0,0-1 0,0-1 1,-1 1-1,0-1 0,0 0 0,0 0 1,-1-1-1,7-11 0,-3-3-6712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2:58.011"/>
    </inkml:context>
    <inkml:brush xml:id="br0">
      <inkml:brushProperty name="width" value="0.1" units="cm"/>
      <inkml:brushProperty name="height" value="0.1" units="cm"/>
      <inkml:brushProperty name="color" value="#FFC114"/>
    </inkml:brush>
  </inkml:definitions>
  <inkml:trace contextRef="#ctx0" brushRef="#br0">0 0 24575,'0'5'0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20.817"/>
    </inkml:context>
    <inkml:brush xml:id="br0">
      <inkml:brushProperty name="width" value="0.1" units="cm"/>
      <inkml:brushProperty name="height" value="0.1" units="cm"/>
      <inkml:brushProperty name="color" value="#FFC114"/>
    </inkml:brush>
  </inkml:definitions>
  <inkml:trace contextRef="#ctx0" brushRef="#br0">293 214 24575,'-4'0'0,"-1"-9"0,-9-2 0,-6 0 0,0-2 0,-5-3 0,-2-4 0,-1 3 0,4-5 0,-2 1 0,3 0 0,-3 4 0,-1 0 0,3-1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22.710"/>
    </inkml:context>
    <inkml:brush xml:id="br0">
      <inkml:brushProperty name="width" value="0.1" units="cm"/>
      <inkml:brushProperty name="height" value="0.1" units="cm"/>
      <inkml:brushProperty name="color" value="#FFC114"/>
    </inkml:brush>
  </inkml:definitions>
  <inkml:trace contextRef="#ctx0" brushRef="#br0">109 481 24575,'-2'0'0,"0"-1"0,0 1 0,0-1 0,0 0 0,0 0 0,0 0 0,0 0 0,0 0 0,0 0 0,0 0 0,0-1 0,1 1 0,-1-1 0,1 1 0,-1-1 0,1 0 0,-1 0 0,1 0 0,0 1 0,-1-4 0,-24-47 0,19 36 0,-1-6 0,1 0 0,1 0 0,0 0 0,2-1 0,1 0 0,0 0 0,2 0 0,1 0 0,1 0 0,0 0 0,2 0 0,10-41 0,-4 38-1365,2 5-5461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24.621"/>
    </inkml:context>
    <inkml:brush xml:id="br0">
      <inkml:brushProperty name="width" value="0.1" units="cm"/>
      <inkml:brushProperty name="height" value="0.1" units="cm"/>
      <inkml:brushProperty name="color" value="#FFC114"/>
    </inkml:brush>
  </inkml:definitions>
  <inkml:trace contextRef="#ctx0" brushRef="#br0">101 589 24575,'-2'-21'0,"0"0"0,-1 1 0,-1-1 0,0 1 0,-2-1 0,-10-23 0,-4-17 0,14 36 25,1 0-1,2 0 1,0-1-1,2-40 1,2 41-323,-2 0 1,0 0-1,-2 1 1,-8-37-1,0 29-6528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45.489"/>
    </inkml:context>
    <inkml:brush xml:id="br0">
      <inkml:brushProperty name="width" value="0.1" units="cm"/>
      <inkml:brushProperty name="height" value="0.1" units="cm"/>
      <inkml:brushProperty name="color" value="#FFC114"/>
    </inkml:brush>
  </inkml:definitions>
  <inkml:trace contextRef="#ctx0" brushRef="#br0">191 968 24575,'-2'0'0,"0"-1"0,-1 0 0,1 1 0,0-1 0,0 0 0,0 0 0,0 0 0,0 0 0,0 0 0,0-1 0,0 1 0,1-1 0,-1 1 0,0-1 0,1 0 0,-1 1 0,1-1 0,0 0 0,-1 0 0,1 0 0,0 0 0,0 0 0,-1-3 0,-21-62 0,17 44 0,-8-23 0,2-1 0,2 1 0,2-2 0,2 1 0,2-1 0,3-54 0,2-244 0,-2 340-72,1 1 1,0-1-1,-1 1 0,0 0 0,-1 0 0,1 0 0,-1-1 0,0 1 1,0 1-1,0-1 0,-1 0 0,0 0 0,0 1 0,0 0 0,0-1 1,-1 1-1,1 1 0,-6-6 0,-11-7-6754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45.776"/>
    </inkml:context>
    <inkml:brush xml:id="br0">
      <inkml:brushProperty name="width" value="0.1" units="cm"/>
      <inkml:brushProperty name="height" value="0.1" units="cm"/>
      <inkml:brushProperty name="color" value="#FFC114"/>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47.579"/>
    </inkml:context>
    <inkml:brush xml:id="br0">
      <inkml:brushProperty name="width" value="0.1" units="cm"/>
      <inkml:brushProperty name="height" value="0.1" units="cm"/>
      <inkml:brushProperty name="color" value="#FFC114"/>
    </inkml:brush>
  </inkml:definitions>
  <inkml:trace contextRef="#ctx0" brushRef="#br0">0 93 24575,'0'-4'0,"0"-6"0,0-5 0,0-5 0,0-3 0,0 3-8191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3:53.755"/>
    </inkml:context>
    <inkml:brush xml:id="br0">
      <inkml:brushProperty name="width" value="0.1" units="cm"/>
      <inkml:brushProperty name="height" value="0.1" units="cm"/>
      <inkml:brushProperty name="color" value="#FFC114"/>
    </inkml:brush>
  </inkml:definitions>
  <inkml:trace contextRef="#ctx0" brushRef="#br0">22 1 24575,'-2'82'0,"-15"88"0,15-149 0,2 1 0,0 0 0,1 0 0,1-1 0,1 1 0,1-1 0,1 0 0,12 34 0,-10-47 0,-2-21 0,-1-29 0,-3 36 0,10-74 0,-10 73 0,0 1 0,1-1 0,0 1 0,1 0 0,-1 0 0,1 0 0,0 0 0,1 1 0,7-11 0,-23 89 0,3 53-1365,9-101-5461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4:02.391"/>
    </inkml:context>
    <inkml:brush xml:id="br0">
      <inkml:brushProperty name="width" value="0.1" units="cm"/>
      <inkml:brushProperty name="height" value="0.1" units="cm"/>
      <inkml:brushProperty name="color" value="#FFC114"/>
    </inkml:brush>
  </inkml:definitions>
  <inkml:trace contextRef="#ctx0" brushRef="#br0">100 755 24140,'-100'-754'0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21.425"/>
    </inkml:context>
    <inkml:brush xml:id="br0">
      <inkml:brushProperty name="width" value="0.05" units="cm"/>
      <inkml:brushProperty name="height" value="0.05" units="cm"/>
      <inkml:brushProperty name="color" value="#FFC114"/>
    </inkml:brush>
  </inkml:definitions>
  <inkml:trace contextRef="#ctx0" brushRef="#br0">1 1 24575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4:15.339"/>
    </inkml:context>
    <inkml:brush xml:id="br0">
      <inkml:brushProperty name="width" value="0.1" units="cm"/>
      <inkml:brushProperty name="height" value="0.1" units="cm"/>
      <inkml:brushProperty name="color" value="#FFC11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23.058"/>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44.655"/>
    </inkml:context>
    <inkml:brush xml:id="br0">
      <inkml:brushProperty name="width" value="0.05" units="cm"/>
      <inkml:brushProperty name="height" value="0.05" units="cm"/>
      <inkml:brushProperty name="color" value="#FFC114"/>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06.245"/>
    </inkml:context>
    <inkml:brush xml:id="br0">
      <inkml:brushProperty name="width" value="0.2" units="cm"/>
      <inkml:brushProperty name="height" value="0.2" units="cm"/>
      <inkml:brushProperty name="color" value="#FFC11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07.741"/>
    </inkml:context>
    <inkml:brush xml:id="br0">
      <inkml:brushProperty name="width" value="0.2" units="cm"/>
      <inkml:brushProperty name="height" value="0.2" units="cm"/>
      <inkml:brushProperty name="color" value="#FFC114"/>
    </inkml:brush>
  </inkml:definitions>
  <inkml:trace contextRef="#ctx0" brushRef="#br0">36 1 24575,'-4'0'0,"-2"4"0,1 6 0,1 5 0,1 5 0,-4 7 0,1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3T13:11:58.646"/>
    </inkml:context>
    <inkml:brush xml:id="br0">
      <inkml:brushProperty name="width" value="0.1" units="cm"/>
      <inkml:brushProperty name="height" value="0.1" units="cm"/>
      <inkml:brushProperty name="color" value="#FFC114"/>
    </inkml:brush>
  </inkml:definitions>
  <inkml:trace contextRef="#ctx0" brushRef="#br0">0 196 24575,'0'-8'0,"4"-4"0,6-3 0,6 0 0,-1 0 0,2 1 0,2 3 0,3 0 0,1 1 0,1-2 0,-3-3 0,-6-3 0,-4-3 0,-6 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buFontTx/>
              <a:buNone/>
              <a:defRPr sz="13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buFontTx/>
              <a:buNone/>
              <a:defRPr sz="1300">
                <a:latin typeface="Arial" charset="0"/>
              </a:defRPr>
            </a:lvl1pPr>
          </a:lstStyle>
          <a:p>
            <a:pPr>
              <a:defRPr/>
            </a:pPr>
            <a:fld id="{542D9EBB-5366-4CCA-8AED-3E2C172A1530}" type="slidenum">
              <a:rPr lang="en-US"/>
              <a:pPr>
                <a:defRPr/>
              </a:pPr>
              <a:t>‹Nr.›</a:t>
            </a:fld>
            <a:endParaRPr lang="en-US"/>
          </a:p>
        </p:txBody>
      </p:sp>
    </p:spTree>
    <p:extLst>
      <p:ext uri="{BB962C8B-B14F-4D97-AF65-F5344CB8AC3E}">
        <p14:creationId xmlns:p14="http://schemas.microsoft.com/office/powerpoint/2010/main" val="398174263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894F1C-FD13-41AE-A4D1-D8BD059BE9FC}" type="slidenum">
              <a:rPr lang="en-US" altLang="en-US" sz="1300" smtClean="0"/>
              <a:pPr>
                <a:spcBef>
                  <a:spcPct val="0"/>
                </a:spcBef>
              </a:pPr>
              <a:t>1</a:t>
            </a:fld>
            <a:endParaRPr lang="en-US" altLang="en-US" sz="1300"/>
          </a:p>
        </p:txBody>
      </p:sp>
      <p:sp>
        <p:nvSpPr>
          <p:cNvPr id="5123" name="Rectangle 2"/>
          <p:cNvSpPr>
            <a:spLocks noGrp="1" noRot="1" noChangeAspect="1" noChangeArrowheads="1" noTextEdit="1"/>
          </p:cNvSpPr>
          <p:nvPr>
            <p:ph type="sldImg"/>
          </p:nvPr>
        </p:nvSpPr>
        <p:spPr>
          <a:xfrm>
            <a:off x="992188" y="768350"/>
            <a:ext cx="5114925" cy="3836988"/>
          </a:xfrm>
          <a:ln/>
        </p:spPr>
        <p:txBody>
          <a:bodyPr/>
          <a:lstStyle/>
          <a:p>
            <a:endParaRPr lang="es-ES"/>
          </a:p>
        </p:txBody>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12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a:p>
        </p:txBody>
      </p:sp>
    </p:spTree>
    <p:extLst>
      <p:ext uri="{BB962C8B-B14F-4D97-AF65-F5344CB8AC3E}">
        <p14:creationId xmlns:p14="http://schemas.microsoft.com/office/powerpoint/2010/main" val="301587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txBody>
          <a:bodyPr/>
          <a:lstStyle/>
          <a:p>
            <a:endParaRPr lang="es-ES"/>
          </a:p>
        </p:txBody>
      </p:sp>
      <p:sp>
        <p:nvSpPr>
          <p:cNvPr id="3" name="Notizenplatzhalter 2"/>
          <p:cNvSpPr>
            <a:spLocks noGrp="1"/>
          </p:cNvSpPr>
          <p:nvPr>
            <p:ph type="body" idx="1"/>
          </p:nvPr>
        </p:nvSpPr>
        <p:spPr/>
        <p:txBody>
          <a:bodyPr/>
          <a:lstStyle/>
          <a:p>
            <a:endParaRPr lang="es-ES" dirty="0"/>
          </a:p>
        </p:txBody>
      </p:sp>
      <p:sp>
        <p:nvSpPr>
          <p:cNvPr id="4" name="Datumsplatzhalter 3"/>
          <p:cNvSpPr>
            <a:spLocks noGrp="1"/>
          </p:cNvSpPr>
          <p:nvPr>
            <p:ph type="dt" idx="1"/>
          </p:nvPr>
        </p:nvSpPr>
        <p:spPr/>
        <p:txBody>
          <a:bodyPr/>
          <a:lstStyle/>
          <a:p>
            <a:pPr>
              <a:defRPr/>
            </a:pPr>
            <a:endParaRPr lang="en-US"/>
          </a:p>
        </p:txBody>
      </p:sp>
      <p:sp>
        <p:nvSpPr>
          <p:cNvPr id="5" name="Foliennummernplatzhalter 4"/>
          <p:cNvSpPr>
            <a:spLocks noGrp="1"/>
          </p:cNvSpPr>
          <p:nvPr>
            <p:ph type="sldNum" sz="quarter" idx="5"/>
          </p:nvPr>
        </p:nvSpPr>
        <p:spPr/>
        <p:txBody>
          <a:bodyPr/>
          <a:lstStyle/>
          <a:p>
            <a:pPr>
              <a:defRPr/>
            </a:pPr>
            <a:fld id="{542D9EBB-5366-4CCA-8AED-3E2C172A1530}" type="slidenum">
              <a:rPr lang="en-US" smtClean="0"/>
              <a:pPr>
                <a:defRPr/>
              </a:pPr>
              <a:t>12</a:t>
            </a:fld>
            <a:endParaRPr lang="en-US"/>
          </a:p>
        </p:txBody>
      </p:sp>
    </p:spTree>
    <p:extLst>
      <p:ext uri="{BB962C8B-B14F-4D97-AF65-F5344CB8AC3E}">
        <p14:creationId xmlns:p14="http://schemas.microsoft.com/office/powerpoint/2010/main" val="404882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C3639A4-182F-4AC0-BC58-627F1B49DCDD}" type="slidenum">
              <a:rPr lang="en-US" altLang="en-US" sz="1300">
                <a:ea typeface="MS PGothic" panose="020B0600070205080204" pitchFamily="34" charset="-128"/>
              </a:rPr>
              <a:pPr algn="r" eaLnBrk="1" hangingPunct="1">
                <a:spcBef>
                  <a:spcPct val="0"/>
                </a:spcBef>
              </a:pPr>
              <a:t>13</a:t>
            </a:fld>
            <a:endParaRPr lang="en-US" altLang="en-US" sz="1300">
              <a:ea typeface="MS PGothic" panose="020B0600070205080204" pitchFamily="34" charset="-128"/>
            </a:endParaRPr>
          </a:p>
        </p:txBody>
      </p:sp>
      <p:sp>
        <p:nvSpPr>
          <p:cNvPr id="51203"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99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txBody>
          <a:bodyPr/>
          <a:lstStyle/>
          <a:p>
            <a:endParaRPr lang="es-ES"/>
          </a:p>
        </p:txBody>
      </p:sp>
      <p:sp>
        <p:nvSpPr>
          <p:cNvPr id="3" name="Notizenplatzhalter 2"/>
          <p:cNvSpPr>
            <a:spLocks noGrp="1"/>
          </p:cNvSpPr>
          <p:nvPr>
            <p:ph type="body" idx="1"/>
          </p:nvPr>
        </p:nvSpPr>
        <p:spPr/>
        <p:txBody>
          <a:bodyPr/>
          <a:lstStyle/>
          <a:p>
            <a:endParaRPr lang="es-ES" dirty="0"/>
          </a:p>
        </p:txBody>
      </p:sp>
      <p:sp>
        <p:nvSpPr>
          <p:cNvPr id="4" name="Datumsplatzhalter 3"/>
          <p:cNvSpPr>
            <a:spLocks noGrp="1"/>
          </p:cNvSpPr>
          <p:nvPr>
            <p:ph type="dt" idx="1"/>
          </p:nvPr>
        </p:nvSpPr>
        <p:spPr/>
        <p:txBody>
          <a:bodyPr/>
          <a:lstStyle/>
          <a:p>
            <a:pPr>
              <a:defRPr/>
            </a:pPr>
            <a:endParaRPr lang="en-US"/>
          </a:p>
        </p:txBody>
      </p:sp>
      <p:sp>
        <p:nvSpPr>
          <p:cNvPr id="5" name="Foliennummernplatzhalter 4"/>
          <p:cNvSpPr>
            <a:spLocks noGrp="1"/>
          </p:cNvSpPr>
          <p:nvPr>
            <p:ph type="sldNum" sz="quarter" idx="5"/>
          </p:nvPr>
        </p:nvSpPr>
        <p:spPr/>
        <p:txBody>
          <a:bodyPr/>
          <a:lstStyle/>
          <a:p>
            <a:pPr>
              <a:defRPr/>
            </a:pPr>
            <a:fld id="{542D9EBB-5366-4CCA-8AED-3E2C172A1530}" type="slidenum">
              <a:rPr lang="en-US" smtClean="0"/>
              <a:pPr>
                <a:defRPr/>
              </a:pPr>
              <a:t>14</a:t>
            </a:fld>
            <a:endParaRPr lang="en-US"/>
          </a:p>
        </p:txBody>
      </p:sp>
    </p:spTree>
    <p:extLst>
      <p:ext uri="{BB962C8B-B14F-4D97-AF65-F5344CB8AC3E}">
        <p14:creationId xmlns:p14="http://schemas.microsoft.com/office/powerpoint/2010/main" val="72928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5D677F3-9594-47B2-9966-1C6CF1437B92}" type="slidenum">
              <a:rPr lang="en-US" altLang="en-US" sz="1300">
                <a:ea typeface="MS PGothic" panose="020B0600070205080204" pitchFamily="34" charset="-128"/>
              </a:rPr>
              <a:pPr algn="r" eaLnBrk="1" hangingPunct="1">
                <a:spcBef>
                  <a:spcPct val="0"/>
                </a:spcBef>
              </a:pPr>
              <a:t>26</a:t>
            </a:fld>
            <a:endParaRPr lang="en-US" altLang="en-US" sz="1300">
              <a:ea typeface="MS PGothic" panose="020B0600070205080204" pitchFamily="34" charset="-128"/>
            </a:endParaRPr>
          </a:p>
        </p:txBody>
      </p:sp>
      <p:sp>
        <p:nvSpPr>
          <p:cNvPr id="65539"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46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27</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46884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28</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217451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29</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420102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1B69-40A5-AFAD-1B59-6C29B593F60B}"/>
            </a:ext>
          </a:extLst>
        </p:cNvPr>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85EB40D3-D040-3784-33B5-279710FE8B64}"/>
              </a:ext>
            </a:extLst>
          </p:cNvPr>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a:extLst>
              <a:ext uri="{FF2B5EF4-FFF2-40B4-BE49-F238E27FC236}">
                <a16:creationId xmlns:a16="http://schemas.microsoft.com/office/drawing/2014/main" id="{AC635988-EBA8-8B84-0704-7542086409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67588" name="Tijdelijke aanduiding voor dianummer 3">
            <a:extLst>
              <a:ext uri="{FF2B5EF4-FFF2-40B4-BE49-F238E27FC236}">
                <a16:creationId xmlns:a16="http://schemas.microsoft.com/office/drawing/2014/main" id="{222F0140-44A4-AC8A-14E5-9949C7912F06}"/>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30</a:t>
            </a:fld>
            <a:endParaRPr lang="en-US" altLang="en-US" sz="1300"/>
          </a:p>
        </p:txBody>
      </p:sp>
      <p:sp>
        <p:nvSpPr>
          <p:cNvPr id="67589" name="Tijdelijke aanduiding voor datum 5">
            <a:extLst>
              <a:ext uri="{FF2B5EF4-FFF2-40B4-BE49-F238E27FC236}">
                <a16:creationId xmlns:a16="http://schemas.microsoft.com/office/drawing/2014/main" id="{911372C0-A3DC-C189-0284-6BA43CBE38B9}"/>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341787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31</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345357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32</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302131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424AF2-CB74-4947-88A5-92D990C04BD8}" type="slidenum">
              <a:rPr lang="en-US" altLang="en-US" sz="1300">
                <a:ea typeface="MS PGothic" panose="020B0600070205080204" pitchFamily="34" charset="-128"/>
              </a:rPr>
              <a:pPr algn="r" eaLnBrk="1" hangingPunct="1">
                <a:spcBef>
                  <a:spcPct val="0"/>
                </a:spcBef>
              </a:pPr>
              <a:t>2</a:t>
            </a:fld>
            <a:endParaRPr lang="en-US" altLang="en-US" sz="1300">
              <a:ea typeface="MS PGothic" panose="020B0600070205080204" pitchFamily="34" charset="-128"/>
            </a:endParaRPr>
          </a:p>
        </p:txBody>
      </p:sp>
      <p:sp>
        <p:nvSpPr>
          <p:cNvPr id="15363"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71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33</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323817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34</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302131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F460-4241-E6E5-52C0-B43284490D93}"/>
            </a:ext>
          </a:extLst>
        </p:cNvPr>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58036011-F45E-F479-3D18-DFA75B1117EC}"/>
              </a:ext>
            </a:extLst>
          </p:cNvPr>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a:extLst>
              <a:ext uri="{FF2B5EF4-FFF2-40B4-BE49-F238E27FC236}">
                <a16:creationId xmlns:a16="http://schemas.microsoft.com/office/drawing/2014/main" id="{D5C1ACB1-2CB8-D0C5-BB19-6E451F56CC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a:extLst>
              <a:ext uri="{FF2B5EF4-FFF2-40B4-BE49-F238E27FC236}">
                <a16:creationId xmlns:a16="http://schemas.microsoft.com/office/drawing/2014/main" id="{A37E25B2-8F33-1B5B-755F-4C5275E49522}"/>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35</a:t>
            </a:fld>
            <a:endParaRPr lang="en-US" altLang="en-US" sz="1300"/>
          </a:p>
        </p:txBody>
      </p:sp>
      <p:sp>
        <p:nvSpPr>
          <p:cNvPr id="67589" name="Tijdelijke aanduiding voor datum 5">
            <a:extLst>
              <a:ext uri="{FF2B5EF4-FFF2-40B4-BE49-F238E27FC236}">
                <a16:creationId xmlns:a16="http://schemas.microsoft.com/office/drawing/2014/main" id="{05A75FFD-9791-2E62-D17D-1EACAF678AB5}"/>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16986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A24C54-8E1E-43F9-BB91-1A0AA69AB33E}" type="slidenum">
              <a:rPr lang="en-US" altLang="en-US" sz="1300">
                <a:ea typeface="MS PGothic" panose="020B0600070205080204" pitchFamily="34" charset="-128"/>
              </a:rPr>
              <a:pPr algn="r" eaLnBrk="1" hangingPunct="1">
                <a:spcBef>
                  <a:spcPct val="0"/>
                </a:spcBef>
              </a:pPr>
              <a:t>36</a:t>
            </a:fld>
            <a:endParaRPr lang="en-US" altLang="en-US" sz="1300">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66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A24C54-8E1E-43F9-BB91-1A0AA69AB33E}" type="slidenum">
              <a:rPr lang="en-US" altLang="en-US" sz="1300">
                <a:ea typeface="MS PGothic" panose="020B0600070205080204" pitchFamily="34" charset="-128"/>
              </a:rPr>
              <a:pPr algn="r" eaLnBrk="1" hangingPunct="1">
                <a:spcBef>
                  <a:spcPct val="0"/>
                </a:spcBef>
              </a:pPr>
              <a:t>37</a:t>
            </a:fld>
            <a:endParaRPr lang="en-US" altLang="en-US" sz="1300">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13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5D677F3-9594-47B2-9966-1C6CF1437B92}" type="slidenum">
              <a:rPr lang="en-US" altLang="en-US" sz="1300">
                <a:ea typeface="MS PGothic" panose="020B0600070205080204" pitchFamily="34" charset="-128"/>
              </a:rPr>
              <a:pPr algn="r" eaLnBrk="1" hangingPunct="1">
                <a:spcBef>
                  <a:spcPct val="0"/>
                </a:spcBef>
              </a:pPr>
              <a:t>38</a:t>
            </a:fld>
            <a:endParaRPr lang="en-US" altLang="en-US" sz="1300">
              <a:ea typeface="MS PGothic" panose="020B0600070205080204" pitchFamily="34" charset="-128"/>
            </a:endParaRPr>
          </a:p>
        </p:txBody>
      </p:sp>
      <p:sp>
        <p:nvSpPr>
          <p:cNvPr id="65539"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90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40</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2775322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84C47-8BBE-D8DE-FBF4-D527EACBF638}"/>
            </a:ext>
          </a:extLst>
        </p:cNvPr>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4F41A5BB-CE06-CEA4-73D4-A39FB396408C}"/>
              </a:ext>
            </a:extLst>
          </p:cNvPr>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a:extLst>
              <a:ext uri="{FF2B5EF4-FFF2-40B4-BE49-F238E27FC236}">
                <a16:creationId xmlns:a16="http://schemas.microsoft.com/office/drawing/2014/main" id="{67D04F8F-F159-61D4-3242-7D0C5F9311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a:extLst>
              <a:ext uri="{FF2B5EF4-FFF2-40B4-BE49-F238E27FC236}">
                <a16:creationId xmlns:a16="http://schemas.microsoft.com/office/drawing/2014/main" id="{8037BD9B-8C59-EAA3-D3CF-A33FA60F9FB1}"/>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41</a:t>
            </a:fld>
            <a:endParaRPr lang="en-US" altLang="en-US" sz="1300"/>
          </a:p>
        </p:txBody>
      </p:sp>
      <p:sp>
        <p:nvSpPr>
          <p:cNvPr id="67589" name="Tijdelijke aanduiding voor datum 5">
            <a:extLst>
              <a:ext uri="{FF2B5EF4-FFF2-40B4-BE49-F238E27FC236}">
                <a16:creationId xmlns:a16="http://schemas.microsoft.com/office/drawing/2014/main" id="{9453638A-88EC-062D-3275-33C534D673CE}"/>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121691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3321-B22F-FBEF-4C78-ED7BC7B97F3D}"/>
            </a:ext>
          </a:extLst>
        </p:cNvPr>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11F8A2C7-529B-A247-238F-AE8BCA134047}"/>
              </a:ext>
            </a:extLst>
          </p:cNvPr>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a:extLst>
              <a:ext uri="{FF2B5EF4-FFF2-40B4-BE49-F238E27FC236}">
                <a16:creationId xmlns:a16="http://schemas.microsoft.com/office/drawing/2014/main" id="{53EE70EF-0EA0-6EC9-A348-8D27A2DAAA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67588" name="Tijdelijke aanduiding voor dianummer 3">
            <a:extLst>
              <a:ext uri="{FF2B5EF4-FFF2-40B4-BE49-F238E27FC236}">
                <a16:creationId xmlns:a16="http://schemas.microsoft.com/office/drawing/2014/main" id="{500014E8-A61B-07A6-7863-B41AEF6CA758}"/>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42</a:t>
            </a:fld>
            <a:endParaRPr lang="en-US" altLang="en-US" sz="1300"/>
          </a:p>
        </p:txBody>
      </p:sp>
      <p:sp>
        <p:nvSpPr>
          <p:cNvPr id="67589" name="Tijdelijke aanduiding voor datum 5">
            <a:extLst>
              <a:ext uri="{FF2B5EF4-FFF2-40B4-BE49-F238E27FC236}">
                <a16:creationId xmlns:a16="http://schemas.microsoft.com/office/drawing/2014/main" id="{83C6652E-F801-7CFD-F2D0-B4D5835A00BE}"/>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2994677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963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963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7323BD-C217-49E5-937F-09F268DCDDE1}" type="slidenum">
              <a:rPr lang="en-US" altLang="en-US" sz="1300" smtClean="0"/>
              <a:pPr>
                <a:spcBef>
                  <a:spcPct val="0"/>
                </a:spcBef>
              </a:pPr>
              <a:t>44</a:t>
            </a:fld>
            <a:endParaRPr lang="en-US" altLang="en-US" sz="1300"/>
          </a:p>
        </p:txBody>
      </p:sp>
      <p:sp>
        <p:nvSpPr>
          <p:cNvPr id="69637"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a:p>
        </p:txBody>
      </p:sp>
    </p:spTree>
    <p:extLst>
      <p:ext uri="{BB962C8B-B14F-4D97-AF65-F5344CB8AC3E}">
        <p14:creationId xmlns:p14="http://schemas.microsoft.com/office/powerpoint/2010/main" val="180262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A1DAF7A-F8C9-452A-A312-585702538505}" type="slidenum">
              <a:rPr lang="en-US" altLang="en-US" sz="1300">
                <a:ea typeface="MS PGothic" panose="020B0600070205080204" pitchFamily="34" charset="-128"/>
              </a:rPr>
              <a:pPr algn="r" eaLnBrk="1" hangingPunct="1">
                <a:spcBef>
                  <a:spcPct val="0"/>
                </a:spcBef>
              </a:pPr>
              <a:t>3</a:t>
            </a:fld>
            <a:endParaRPr lang="en-US" altLang="en-US" sz="1300">
              <a:ea typeface="MS PGothic" panose="020B0600070205080204" pitchFamily="34" charset="-128"/>
            </a:endParaRPr>
          </a:p>
        </p:txBody>
      </p:sp>
      <p:sp>
        <p:nvSpPr>
          <p:cNvPr id="17411"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961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txBody>
          <a:bodyPr/>
          <a:lstStyle/>
          <a:p>
            <a:endParaRPr lang="es-ES"/>
          </a:p>
        </p:txBody>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66550-347B-443D-9719-05C727875DC8}" type="slidenum">
              <a:rPr lang="en-US" altLang="en-US" sz="1300"/>
              <a:pPr algn="r" eaLnBrk="1" hangingPunct="1">
                <a:spcBef>
                  <a:spcPct val="0"/>
                </a:spcBef>
              </a:pPr>
              <a:t>45</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1402870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1C60AF02-2A11-421D-ACD2-8D3F12F726E2}" type="slidenum">
              <a:rPr lang="en-US" altLang="en-US" sz="1300" smtClean="0">
                <a:ea typeface="MS PGothic" panose="020B0600070205080204" pitchFamily="34" charset="-128"/>
              </a:rPr>
              <a:pPr eaLnBrk="0" hangingPunct="0">
                <a:spcBef>
                  <a:spcPct val="0"/>
                </a:spcBef>
              </a:pPr>
              <a:t>48</a:t>
            </a:fld>
            <a:endParaRPr lang="en-US" altLang="en-US" sz="1300">
              <a:ea typeface="MS PGothic" panose="020B0600070205080204" pitchFamily="34" charset="-128"/>
            </a:endParaRPr>
          </a:p>
        </p:txBody>
      </p:sp>
      <p:sp>
        <p:nvSpPr>
          <p:cNvPr id="93187"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C2FEEF89-B6DC-4F82-9178-96203AAAC3BB}" type="slidenum">
              <a:rPr lang="en-US" altLang="en-US" sz="1300">
                <a:ea typeface="MS PGothic" panose="020B0600070205080204" pitchFamily="34" charset="-128"/>
              </a:rPr>
              <a:pPr algn="r">
                <a:spcBef>
                  <a:spcPct val="0"/>
                </a:spcBef>
              </a:pPr>
              <a:t>48</a:t>
            </a:fld>
            <a:endParaRPr lang="en-US" altLang="en-US" sz="1300">
              <a:ea typeface="MS PGothic" panose="020B0600070205080204" pitchFamily="34" charset="-128"/>
            </a:endParaRPr>
          </a:p>
        </p:txBody>
      </p:sp>
      <p:sp>
        <p:nvSpPr>
          <p:cNvPr id="93188" name="Tijdelijke aanduiding voor dia-afbeelding 1"/>
          <p:cNvSpPr>
            <a:spLocks noGrp="1" noRot="1" noChangeAspect="1" noTextEdit="1"/>
          </p:cNvSpPr>
          <p:nvPr>
            <p:ph type="sldImg"/>
          </p:nvPr>
        </p:nvSpPr>
        <p:spPr>
          <a:xfrm>
            <a:off x="992188" y="768350"/>
            <a:ext cx="5116512" cy="3836988"/>
          </a:xfrm>
          <a:ln/>
        </p:spPr>
        <p:txBody>
          <a:bodyPr/>
          <a:lstStyle/>
          <a:p>
            <a:endParaRPr lang="es-ES"/>
          </a:p>
        </p:txBody>
      </p:sp>
      <p:sp>
        <p:nvSpPr>
          <p:cNvPr id="9318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93190"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14DE8739-22A0-49FB-87C4-5B0FEAA9661A}" type="slidenum">
              <a:rPr lang="en-US" altLang="en-US" sz="1300">
                <a:ea typeface="MS PGothic" panose="020B0600070205080204" pitchFamily="34" charset="-128"/>
              </a:rPr>
              <a:pPr algn="r">
                <a:spcBef>
                  <a:spcPct val="0"/>
                </a:spcBef>
              </a:pPr>
              <a:t>48</a:t>
            </a:fld>
            <a:endParaRPr lang="en-US" altLang="en-US" sz="1300">
              <a:ea typeface="MS PGothic" panose="020B0600070205080204" pitchFamily="34" charset="-128"/>
            </a:endParaRPr>
          </a:p>
        </p:txBody>
      </p:sp>
    </p:spTree>
    <p:extLst>
      <p:ext uri="{BB962C8B-B14F-4D97-AF65-F5344CB8AC3E}">
        <p14:creationId xmlns:p14="http://schemas.microsoft.com/office/powerpoint/2010/main" val="246212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4</a:t>
            </a:fld>
            <a:endParaRPr lang="en-US" altLang="en-US" sz="1300">
              <a:ea typeface="MS PGothic" panose="020B0600070205080204" pitchFamily="34" charset="-128"/>
            </a:endParaRPr>
          </a:p>
        </p:txBody>
      </p:sp>
      <p:sp>
        <p:nvSpPr>
          <p:cNvPr id="31747"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03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5</a:t>
            </a:fld>
            <a:endParaRPr lang="en-US" altLang="en-US" sz="1300">
              <a:ea typeface="MS PGothic" panose="020B0600070205080204" pitchFamily="34" charset="-128"/>
            </a:endParaRPr>
          </a:p>
        </p:txBody>
      </p:sp>
      <p:sp>
        <p:nvSpPr>
          <p:cNvPr id="31747"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37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74E6-8CC8-C0E6-310D-36B9ACEF5A96}"/>
            </a:ext>
          </a:extLst>
        </p:cNvPr>
        <p:cNvGrpSpPr/>
        <p:nvPr/>
      </p:nvGrpSpPr>
      <p:grpSpPr>
        <a:xfrm>
          <a:off x="0" y="0"/>
          <a:ext cx="0" cy="0"/>
          <a:chOff x="0" y="0"/>
          <a:chExt cx="0" cy="0"/>
        </a:xfrm>
      </p:grpSpPr>
      <p:sp>
        <p:nvSpPr>
          <p:cNvPr id="31746" name="Rectangle 7">
            <a:extLst>
              <a:ext uri="{FF2B5EF4-FFF2-40B4-BE49-F238E27FC236}">
                <a16:creationId xmlns:a16="http://schemas.microsoft.com/office/drawing/2014/main" id="{483551C9-56CB-2DC7-FDDB-A928D8E031F1}"/>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7</a:t>
            </a:fld>
            <a:endParaRPr lang="en-US" altLang="en-US" sz="1300">
              <a:ea typeface="MS PGothic" panose="020B0600070205080204" pitchFamily="34" charset="-128"/>
            </a:endParaRPr>
          </a:p>
        </p:txBody>
      </p:sp>
      <p:sp>
        <p:nvSpPr>
          <p:cNvPr id="31747" name="Rectangle 2">
            <a:extLst>
              <a:ext uri="{FF2B5EF4-FFF2-40B4-BE49-F238E27FC236}">
                <a16:creationId xmlns:a16="http://schemas.microsoft.com/office/drawing/2014/main" id="{197C2586-B95D-8605-E31D-55A7E6E080B9}"/>
              </a:ext>
            </a:extLst>
          </p:cNvPr>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1748" name="Rectangle 3">
            <a:extLst>
              <a:ext uri="{FF2B5EF4-FFF2-40B4-BE49-F238E27FC236}">
                <a16:creationId xmlns:a16="http://schemas.microsoft.com/office/drawing/2014/main" id="{7D13F730-47F1-A893-6200-5B48111916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12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CE93-5865-FF38-15AB-4D5E77BD259B}"/>
            </a:ext>
          </a:extLst>
        </p:cNvPr>
        <p:cNvGrpSpPr/>
        <p:nvPr/>
      </p:nvGrpSpPr>
      <p:grpSpPr>
        <a:xfrm>
          <a:off x="0" y="0"/>
          <a:ext cx="0" cy="0"/>
          <a:chOff x="0" y="0"/>
          <a:chExt cx="0" cy="0"/>
        </a:xfrm>
      </p:grpSpPr>
      <p:sp>
        <p:nvSpPr>
          <p:cNvPr id="31746" name="Rectangle 7">
            <a:extLst>
              <a:ext uri="{FF2B5EF4-FFF2-40B4-BE49-F238E27FC236}">
                <a16:creationId xmlns:a16="http://schemas.microsoft.com/office/drawing/2014/main" id="{832BF17A-49E2-CD1B-D253-D5D1DAAFED2B}"/>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8</a:t>
            </a:fld>
            <a:endParaRPr lang="en-US" altLang="en-US" sz="1300">
              <a:ea typeface="MS PGothic" panose="020B0600070205080204" pitchFamily="34" charset="-128"/>
            </a:endParaRPr>
          </a:p>
        </p:txBody>
      </p:sp>
      <p:sp>
        <p:nvSpPr>
          <p:cNvPr id="31747" name="Rectangle 2">
            <a:extLst>
              <a:ext uri="{FF2B5EF4-FFF2-40B4-BE49-F238E27FC236}">
                <a16:creationId xmlns:a16="http://schemas.microsoft.com/office/drawing/2014/main" id="{A374C2C0-C261-E056-5016-B8E52615F12A}"/>
              </a:ext>
            </a:extLst>
          </p:cNvPr>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1748" name="Rectangle 3">
            <a:extLst>
              <a:ext uri="{FF2B5EF4-FFF2-40B4-BE49-F238E27FC236}">
                <a16:creationId xmlns:a16="http://schemas.microsoft.com/office/drawing/2014/main" id="{53FAEDBE-66A3-0208-600C-578BCBBA26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2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A9B1B-E976-B734-0E74-F49F2784BB1D}"/>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49FAB5B3-60D6-0175-1A34-F354B7FDC105}"/>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A1DAF7A-F8C9-452A-A312-585702538505}" type="slidenum">
              <a:rPr lang="en-US" altLang="en-US" sz="1300">
                <a:ea typeface="MS PGothic" panose="020B0600070205080204" pitchFamily="34" charset="-128"/>
              </a:rPr>
              <a:pPr algn="r" eaLnBrk="1" hangingPunct="1">
                <a:spcBef>
                  <a:spcPct val="0"/>
                </a:spcBef>
              </a:pPr>
              <a:t>9</a:t>
            </a:fld>
            <a:endParaRPr lang="en-US" altLang="en-US" sz="1300">
              <a:ea typeface="MS PGothic" panose="020B0600070205080204" pitchFamily="34" charset="-128"/>
            </a:endParaRPr>
          </a:p>
        </p:txBody>
      </p:sp>
      <p:sp>
        <p:nvSpPr>
          <p:cNvPr id="17411" name="Rectangle 2">
            <a:extLst>
              <a:ext uri="{FF2B5EF4-FFF2-40B4-BE49-F238E27FC236}">
                <a16:creationId xmlns:a16="http://schemas.microsoft.com/office/drawing/2014/main" id="{293DEA46-CC04-B4C8-FBCB-4A07FD00CE93}"/>
              </a:ext>
            </a:extLst>
          </p:cNvPr>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17412" name="Rectangle 3">
            <a:extLst>
              <a:ext uri="{FF2B5EF4-FFF2-40B4-BE49-F238E27FC236}">
                <a16:creationId xmlns:a16="http://schemas.microsoft.com/office/drawing/2014/main" id="{FCF4E69B-82F5-FFC5-49C2-CC6B6B617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90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10</a:t>
            </a:fld>
            <a:endParaRPr lang="en-US" altLang="en-US" sz="1300">
              <a:ea typeface="MS PGothic" panose="020B0600070205080204" pitchFamily="34" charset="-128"/>
            </a:endParaRPr>
          </a:p>
        </p:txBody>
      </p:sp>
      <p:sp>
        <p:nvSpPr>
          <p:cNvPr id="31747" name="Rectangle 2"/>
          <p:cNvSpPr>
            <a:spLocks noGrp="1" noRot="1" noChangeAspect="1" noChangeArrowheads="1" noTextEdit="1"/>
          </p:cNvSpPr>
          <p:nvPr>
            <p:ph type="sldImg"/>
          </p:nvPr>
        </p:nvSpPr>
        <p:spPr>
          <a:xfrm>
            <a:off x="992188" y="768350"/>
            <a:ext cx="5116512" cy="3836988"/>
          </a:xfrm>
          <a:ln/>
        </p:spPr>
        <p:txBody>
          <a:bodyPr/>
          <a:lstStyle/>
          <a:p>
            <a:endParaRPr lang="es-ES"/>
          </a:p>
        </p:txBody>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7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de-D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D43DB32F-E534-4B01-8700-99D9C1357D0E}" type="slidenum">
              <a:rPr lang="en-US"/>
              <a:pPr>
                <a:defRPr/>
              </a:pPr>
              <a:t>‹Nr.›</a:t>
            </a:fld>
            <a:endParaRPr lang="en-US"/>
          </a:p>
        </p:txBody>
      </p:sp>
    </p:spTree>
    <p:extLst>
      <p:ext uri="{BB962C8B-B14F-4D97-AF65-F5344CB8AC3E}">
        <p14:creationId xmlns:p14="http://schemas.microsoft.com/office/powerpoint/2010/main" val="189792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BACD712D-B6DC-488C-8687-360A085F9040}" type="slidenum">
              <a:rPr lang="en-US"/>
              <a:pPr>
                <a:defRPr/>
              </a:pPr>
              <a:t>‹Nr.›</a:t>
            </a:fld>
            <a:endParaRPr lang="en-US"/>
          </a:p>
        </p:txBody>
      </p:sp>
    </p:spTree>
    <p:extLst>
      <p:ext uri="{BB962C8B-B14F-4D97-AF65-F5344CB8AC3E}">
        <p14:creationId xmlns:p14="http://schemas.microsoft.com/office/powerpoint/2010/main" val="36239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0F182EEB-21EB-49BE-A43B-380B8DF734CD}" type="slidenum">
              <a:rPr lang="en-US"/>
              <a:pPr>
                <a:defRPr/>
              </a:pPr>
              <a:t>‹Nr.›</a:t>
            </a:fld>
            <a:endParaRPr lang="en-US"/>
          </a:p>
        </p:txBody>
      </p:sp>
    </p:spTree>
    <p:extLst>
      <p:ext uri="{BB962C8B-B14F-4D97-AF65-F5344CB8AC3E}">
        <p14:creationId xmlns:p14="http://schemas.microsoft.com/office/powerpoint/2010/main" val="33170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7" name="Rectangle 5"/>
          <p:cNvSpPr>
            <a:spLocks noGrp="1" noChangeArrowheads="1"/>
          </p:cNvSpPr>
          <p:nvPr>
            <p:ph type="sldNum" sz="quarter" idx="11"/>
          </p:nvPr>
        </p:nvSpPr>
        <p:spPr>
          <a:ln/>
        </p:spPr>
        <p:txBody>
          <a:bodyPr/>
          <a:lstStyle>
            <a:lvl1pPr>
              <a:defRPr/>
            </a:lvl1pPr>
          </a:lstStyle>
          <a:p>
            <a:pPr>
              <a:defRPr/>
            </a:pPr>
            <a:fld id="{C83E8D00-873B-46E2-A96D-E44BA31CB507}" type="slidenum">
              <a:rPr lang="en-US"/>
              <a:pPr>
                <a:defRPr/>
              </a:pPr>
              <a:t>‹Nr.›</a:t>
            </a:fld>
            <a:endParaRPr lang="en-US"/>
          </a:p>
        </p:txBody>
      </p:sp>
    </p:spTree>
    <p:extLst>
      <p:ext uri="{BB962C8B-B14F-4D97-AF65-F5344CB8AC3E}">
        <p14:creationId xmlns:p14="http://schemas.microsoft.com/office/powerpoint/2010/main" val="32889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Medienplatzhalter 3"/>
          <p:cNvSpPr>
            <a:spLocks noGrp="1"/>
          </p:cNvSpPr>
          <p:nvPr>
            <p:ph type="media" sz="half" idx="2"/>
          </p:nvPr>
        </p:nvSpPr>
        <p:spPr>
          <a:xfrm>
            <a:off x="4648200" y="1600200"/>
            <a:ext cx="4038600" cy="4525963"/>
          </a:xfrm>
        </p:spPr>
        <p:txBody>
          <a:bodyPr/>
          <a:lstStyle/>
          <a:p>
            <a:pPr lvl="0"/>
            <a:endParaRPr lang="de-DE" noProof="0"/>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E3E5A028-9C1C-4F6E-AEB3-D3CE37FC1602}" type="slidenum">
              <a:rPr lang="en-US"/>
              <a:pPr>
                <a:defRPr/>
              </a:pPr>
              <a:t>‹Nr.›</a:t>
            </a:fld>
            <a:endParaRPr lang="en-US"/>
          </a:p>
        </p:txBody>
      </p:sp>
    </p:spTree>
    <p:extLst>
      <p:ext uri="{BB962C8B-B14F-4D97-AF65-F5344CB8AC3E}">
        <p14:creationId xmlns:p14="http://schemas.microsoft.com/office/powerpoint/2010/main" val="12395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005FC2E1-761F-4C7C-8C2C-2B61C16DB944}" type="slidenum">
              <a:rPr lang="en-US"/>
              <a:pPr>
                <a:defRPr/>
              </a:pPr>
              <a:t>‹Nr.›</a:t>
            </a:fld>
            <a:endParaRPr lang="en-US"/>
          </a:p>
        </p:txBody>
      </p:sp>
    </p:spTree>
    <p:extLst>
      <p:ext uri="{BB962C8B-B14F-4D97-AF65-F5344CB8AC3E}">
        <p14:creationId xmlns:p14="http://schemas.microsoft.com/office/powerpoint/2010/main" val="193556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de-DE"/>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F32918DA-0281-453F-B53C-F48F73CD481E}" type="slidenum">
              <a:rPr lang="en-US"/>
              <a:pPr>
                <a:defRPr/>
              </a:pPr>
              <a:t>‹Nr.›</a:t>
            </a:fld>
            <a:endParaRPr lang="en-US"/>
          </a:p>
        </p:txBody>
      </p:sp>
    </p:spTree>
    <p:extLst>
      <p:ext uri="{BB962C8B-B14F-4D97-AF65-F5344CB8AC3E}">
        <p14:creationId xmlns:p14="http://schemas.microsoft.com/office/powerpoint/2010/main" val="189003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E106C62F-DC3B-43B1-8218-897004CCBACB}" type="slidenum">
              <a:rPr lang="en-US"/>
              <a:pPr>
                <a:defRPr/>
              </a:pPr>
              <a:t>‹Nr.›</a:t>
            </a:fld>
            <a:endParaRPr lang="en-US"/>
          </a:p>
        </p:txBody>
      </p:sp>
    </p:spTree>
    <p:extLst>
      <p:ext uri="{BB962C8B-B14F-4D97-AF65-F5344CB8AC3E}">
        <p14:creationId xmlns:p14="http://schemas.microsoft.com/office/powerpoint/2010/main" val="7005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de-DE"/>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8" name="Rectangle 5"/>
          <p:cNvSpPr>
            <a:spLocks noGrp="1" noChangeArrowheads="1"/>
          </p:cNvSpPr>
          <p:nvPr>
            <p:ph type="sldNum" sz="quarter" idx="11"/>
          </p:nvPr>
        </p:nvSpPr>
        <p:spPr>
          <a:ln/>
        </p:spPr>
        <p:txBody>
          <a:bodyPr/>
          <a:lstStyle>
            <a:lvl1pPr>
              <a:defRPr/>
            </a:lvl1pPr>
          </a:lstStyle>
          <a:p>
            <a:pPr>
              <a:defRPr/>
            </a:pPr>
            <a:fld id="{7D1902BF-B167-4DB6-A338-734438A619BF}" type="slidenum">
              <a:rPr lang="en-US"/>
              <a:pPr>
                <a:defRPr/>
              </a:pPr>
              <a:t>‹Nr.›</a:t>
            </a:fld>
            <a:endParaRPr lang="en-US"/>
          </a:p>
        </p:txBody>
      </p:sp>
    </p:spTree>
    <p:extLst>
      <p:ext uri="{BB962C8B-B14F-4D97-AF65-F5344CB8AC3E}">
        <p14:creationId xmlns:p14="http://schemas.microsoft.com/office/powerpoint/2010/main" val="13956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4" name="Rectangle 5"/>
          <p:cNvSpPr>
            <a:spLocks noGrp="1" noChangeArrowheads="1"/>
          </p:cNvSpPr>
          <p:nvPr>
            <p:ph type="sldNum" sz="quarter" idx="11"/>
          </p:nvPr>
        </p:nvSpPr>
        <p:spPr>
          <a:ln/>
        </p:spPr>
        <p:txBody>
          <a:bodyPr/>
          <a:lstStyle>
            <a:lvl1pPr>
              <a:defRPr/>
            </a:lvl1pPr>
          </a:lstStyle>
          <a:p>
            <a:pPr>
              <a:defRPr/>
            </a:pPr>
            <a:fld id="{2EFCCCDA-F48A-48B1-9400-9F9D9AC0DE79}" type="slidenum">
              <a:rPr lang="en-US"/>
              <a:pPr>
                <a:defRPr/>
              </a:pPr>
              <a:t>‹Nr.›</a:t>
            </a:fld>
            <a:endParaRPr lang="en-US"/>
          </a:p>
        </p:txBody>
      </p:sp>
    </p:spTree>
    <p:extLst>
      <p:ext uri="{BB962C8B-B14F-4D97-AF65-F5344CB8AC3E}">
        <p14:creationId xmlns:p14="http://schemas.microsoft.com/office/powerpoint/2010/main" val="145334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3" name="Rectangle 5"/>
          <p:cNvSpPr>
            <a:spLocks noGrp="1" noChangeArrowheads="1"/>
          </p:cNvSpPr>
          <p:nvPr>
            <p:ph type="sldNum" sz="quarter" idx="11"/>
          </p:nvPr>
        </p:nvSpPr>
        <p:spPr>
          <a:ln/>
        </p:spPr>
        <p:txBody>
          <a:bodyPr/>
          <a:lstStyle>
            <a:lvl1pPr>
              <a:defRPr/>
            </a:lvl1pPr>
          </a:lstStyle>
          <a:p>
            <a:pPr>
              <a:defRPr/>
            </a:pPr>
            <a:fld id="{4CAC8166-D416-4B93-8248-BA40F3EBA842}" type="slidenum">
              <a:rPr lang="en-US"/>
              <a:pPr>
                <a:defRPr/>
              </a:pPr>
              <a:t>‹Nr.›</a:t>
            </a:fld>
            <a:endParaRPr lang="en-US"/>
          </a:p>
        </p:txBody>
      </p:sp>
    </p:spTree>
    <p:extLst>
      <p:ext uri="{BB962C8B-B14F-4D97-AF65-F5344CB8AC3E}">
        <p14:creationId xmlns:p14="http://schemas.microsoft.com/office/powerpoint/2010/main" val="426302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de-DE"/>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0090FE96-EF29-4493-91BB-D1D936720679}" type="slidenum">
              <a:rPr lang="en-US"/>
              <a:pPr>
                <a:defRPr/>
              </a:pPr>
              <a:t>‹Nr.›</a:t>
            </a:fld>
            <a:endParaRPr lang="en-US"/>
          </a:p>
        </p:txBody>
      </p:sp>
    </p:spTree>
    <p:extLst>
      <p:ext uri="{BB962C8B-B14F-4D97-AF65-F5344CB8AC3E}">
        <p14:creationId xmlns:p14="http://schemas.microsoft.com/office/powerpoint/2010/main" val="42430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de-DE"/>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C0410809-8765-4466-AAA8-22C34797518C}" type="slidenum">
              <a:rPr lang="en-US"/>
              <a:pPr>
                <a:defRPr/>
              </a:pPr>
              <a:t>‹Nr.›</a:t>
            </a:fld>
            <a:endParaRPr lang="en-US"/>
          </a:p>
        </p:txBody>
      </p:sp>
    </p:spTree>
    <p:extLst>
      <p:ext uri="{BB962C8B-B14F-4D97-AF65-F5344CB8AC3E}">
        <p14:creationId xmlns:p14="http://schemas.microsoft.com/office/powerpoint/2010/main" val="99512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66713" y="6524625"/>
            <a:ext cx="2446338"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FontTx/>
              <a:buNone/>
              <a:defRPr sz="1400"/>
            </a:lvl1pPr>
          </a:lstStyle>
          <a:p>
            <a:pPr>
              <a:defRPr/>
            </a:pPr>
            <a:r>
              <a:rPr lang="de-DE"/>
              <a:t>Reinhard Blutner</a:t>
            </a:r>
          </a:p>
        </p:txBody>
      </p:sp>
      <p:sp>
        <p:nvSpPr>
          <p:cNvPr id="3077" name="Rectangle 5"/>
          <p:cNvSpPr>
            <a:spLocks noGrp="1" noChangeArrowheads="1"/>
          </p:cNvSpPr>
          <p:nvPr>
            <p:ph type="sldNum" sz="quarter" idx="4"/>
          </p:nvPr>
        </p:nvSpPr>
        <p:spPr bwMode="auto">
          <a:xfrm>
            <a:off x="6553200"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lvl1pPr>
          </a:lstStyle>
          <a:p>
            <a:pPr>
              <a:defRPr/>
            </a:pPr>
            <a:fld id="{E2337D47-ABC2-4154-B44E-9A8BA5C1F611}"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customXml" Target="../ink/ink20.xml"/><Relationship Id="rId21" Type="http://schemas.openxmlformats.org/officeDocument/2006/relationships/customXml" Target="../ink/ink10.xml"/><Relationship Id="rId34" Type="http://schemas.openxmlformats.org/officeDocument/2006/relationships/image" Target="../media/image24.png"/><Relationship Id="rId42" Type="http://schemas.openxmlformats.org/officeDocument/2006/relationships/image" Target="../media/image28.png"/><Relationship Id="rId47" Type="http://schemas.openxmlformats.org/officeDocument/2006/relationships/image" Target="../media/image30.png"/><Relationship Id="rId50" Type="http://schemas.openxmlformats.org/officeDocument/2006/relationships/customXml" Target="../ink/ink27.xml"/><Relationship Id="rId55" Type="http://schemas.openxmlformats.org/officeDocument/2006/relationships/image" Target="../media/image32.png"/><Relationship Id="rId63" Type="http://schemas.openxmlformats.org/officeDocument/2006/relationships/image" Target="../media/image36.png"/><Relationship Id="rId68" Type="http://schemas.openxmlformats.org/officeDocument/2006/relationships/image" Target="../media/image38.png"/><Relationship Id="rId7" Type="http://schemas.openxmlformats.org/officeDocument/2006/relationships/customXml" Target="../ink/ink2.xml"/><Relationship Id="rId71" Type="http://schemas.openxmlformats.org/officeDocument/2006/relationships/customXml" Target="../ink/ink39.xml"/><Relationship Id="rId2" Type="http://schemas.openxmlformats.org/officeDocument/2006/relationships/notesSlide" Target="../notesSlides/notesSlide12.xml"/><Relationship Id="rId16" Type="http://schemas.openxmlformats.org/officeDocument/2006/relationships/image" Target="../media/image16.png"/><Relationship Id="rId29" Type="http://schemas.openxmlformats.org/officeDocument/2006/relationships/customXml" Target="../ink/ink15.xml"/><Relationship Id="rId11" Type="http://schemas.openxmlformats.org/officeDocument/2006/relationships/customXml" Target="../ink/ink4.xml"/><Relationship Id="rId24" Type="http://schemas.openxmlformats.org/officeDocument/2006/relationships/image" Target="../media/image20.png"/><Relationship Id="rId32" Type="http://schemas.openxmlformats.org/officeDocument/2006/relationships/image" Target="../media/image23.png"/><Relationship Id="rId37" Type="http://schemas.openxmlformats.org/officeDocument/2006/relationships/customXml" Target="../ink/ink19.xml"/><Relationship Id="rId40" Type="http://schemas.openxmlformats.org/officeDocument/2006/relationships/image" Target="../media/image27.png"/><Relationship Id="rId45" Type="http://schemas.openxmlformats.org/officeDocument/2006/relationships/customXml" Target="../ink/ink23.xml"/><Relationship Id="rId53" Type="http://schemas.openxmlformats.org/officeDocument/2006/relationships/customXml" Target="../ink/ink29.xml"/><Relationship Id="rId58" Type="http://schemas.openxmlformats.org/officeDocument/2006/relationships/customXml" Target="../ink/ink32.xml"/><Relationship Id="rId66" Type="http://schemas.openxmlformats.org/officeDocument/2006/relationships/customXml" Target="../ink/ink36.xml"/><Relationship Id="rId5" Type="http://schemas.openxmlformats.org/officeDocument/2006/relationships/customXml" Target="../ink/ink1.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customXml" Target="../ink/ink14.xml"/><Relationship Id="rId36" Type="http://schemas.openxmlformats.org/officeDocument/2006/relationships/image" Target="../media/image25.png"/><Relationship Id="rId49" Type="http://schemas.openxmlformats.org/officeDocument/2006/relationships/customXml" Target="../ink/ink26.xml"/><Relationship Id="rId57" Type="http://schemas.openxmlformats.org/officeDocument/2006/relationships/image" Target="../media/image33.png"/><Relationship Id="rId61" Type="http://schemas.openxmlformats.org/officeDocument/2006/relationships/image" Target="../media/image35.png"/><Relationship Id="rId10" Type="http://schemas.openxmlformats.org/officeDocument/2006/relationships/image" Target="../media/image14.png"/><Relationship Id="rId19" Type="http://schemas.openxmlformats.org/officeDocument/2006/relationships/customXml" Target="../ink/ink9.xml"/><Relationship Id="rId31" Type="http://schemas.openxmlformats.org/officeDocument/2006/relationships/customXml" Target="../ink/ink16.xml"/><Relationship Id="rId44" Type="http://schemas.openxmlformats.org/officeDocument/2006/relationships/image" Target="../media/image29.png"/><Relationship Id="rId52" Type="http://schemas.openxmlformats.org/officeDocument/2006/relationships/image" Target="../media/image31.png"/><Relationship Id="rId60" Type="http://schemas.openxmlformats.org/officeDocument/2006/relationships/customXml" Target="../ink/ink33.xml"/><Relationship Id="rId65" Type="http://schemas.openxmlformats.org/officeDocument/2006/relationships/image" Target="../media/image37.png"/><Relationship Id="rId73" Type="http://schemas.openxmlformats.org/officeDocument/2006/relationships/customXml" Target="../ink/ink40.xml"/><Relationship Id="rId4" Type="http://schemas.openxmlformats.org/officeDocument/2006/relationships/image" Target="../media/image11.jpg"/><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image" Target="../media/image19.png"/><Relationship Id="rId27" Type="http://schemas.openxmlformats.org/officeDocument/2006/relationships/customXml" Target="../ink/ink13.xml"/><Relationship Id="rId30" Type="http://schemas.openxmlformats.org/officeDocument/2006/relationships/image" Target="../media/image22.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customXml" Target="../ink/ink25.xml"/><Relationship Id="rId56" Type="http://schemas.openxmlformats.org/officeDocument/2006/relationships/customXml" Target="../ink/ink31.xml"/><Relationship Id="rId64" Type="http://schemas.openxmlformats.org/officeDocument/2006/relationships/customXml" Target="../ink/ink35.xml"/><Relationship Id="rId69" Type="http://schemas.openxmlformats.org/officeDocument/2006/relationships/customXml" Target="../ink/ink38.xml"/><Relationship Id="rId8" Type="http://schemas.openxmlformats.org/officeDocument/2006/relationships/image" Target="../media/image13.png"/><Relationship Id="rId51" Type="http://schemas.openxmlformats.org/officeDocument/2006/relationships/customXml" Target="../ink/ink28.xml"/><Relationship Id="rId72" Type="http://schemas.openxmlformats.org/officeDocument/2006/relationships/image" Target="../media/image40.png"/><Relationship Id="rId3"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7.xml"/><Relationship Id="rId38" Type="http://schemas.openxmlformats.org/officeDocument/2006/relationships/image" Target="../media/image26.png"/><Relationship Id="rId46" Type="http://schemas.openxmlformats.org/officeDocument/2006/relationships/customXml" Target="../ink/ink24.xml"/><Relationship Id="rId59" Type="http://schemas.openxmlformats.org/officeDocument/2006/relationships/image" Target="../media/image34.png"/><Relationship Id="rId67" Type="http://schemas.openxmlformats.org/officeDocument/2006/relationships/customXml" Target="../ink/ink37.xml"/><Relationship Id="rId20" Type="http://schemas.openxmlformats.org/officeDocument/2006/relationships/image" Target="../media/image18.png"/><Relationship Id="rId41" Type="http://schemas.openxmlformats.org/officeDocument/2006/relationships/customXml" Target="../ink/ink21.xml"/><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slideLayout" Target="../slideLayouts/slideLayout12.xml"/><Relationship Id="rId7" Type="http://schemas.openxmlformats.org/officeDocument/2006/relationships/image" Target="../media/image46.emf"/><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14.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audio" Target="../media/media8.mp3"/><Relationship Id="rId3" Type="http://schemas.microsoft.com/office/2007/relationships/media" Target="../media/media6.mp3"/><Relationship Id="rId7" Type="http://schemas.microsoft.com/office/2007/relationships/media" Target="../media/media8.mp3"/><Relationship Id="rId12" Type="http://schemas.openxmlformats.org/officeDocument/2006/relationships/image" Target="../media/image41.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11" Type="http://schemas.openxmlformats.org/officeDocument/2006/relationships/image" Target="../media/image48.jpeg"/><Relationship Id="rId5" Type="http://schemas.microsoft.com/office/2007/relationships/media" Target="../media/media7.mp3"/><Relationship Id="rId10" Type="http://schemas.openxmlformats.org/officeDocument/2006/relationships/notesSlide" Target="../notesSlides/notesSlide15.xml"/><Relationship Id="rId4" Type="http://schemas.openxmlformats.org/officeDocument/2006/relationships/audio" Target="../media/media6.mp3"/><Relationship Id="rId9"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1.png"/><Relationship Id="rId2" Type="http://schemas.openxmlformats.org/officeDocument/2006/relationships/audio" Target="../media/media9.mp3"/><Relationship Id="rId1" Type="http://schemas.microsoft.com/office/2007/relationships/media" Target="../media/media9.mp3"/><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41.png"/><Relationship Id="rId5" Type="http://schemas.openxmlformats.org/officeDocument/2006/relationships/image" Target="../media/image50.jpeg"/><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1.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media" Target="../media/media13.mp3"/><Relationship Id="rId7" Type="http://schemas.openxmlformats.org/officeDocument/2006/relationships/image" Target="../media/image55.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notesSlide" Target="../notesSlides/notesSlide21.xml"/><Relationship Id="rId5" Type="http://schemas.openxmlformats.org/officeDocument/2006/relationships/slideLayout" Target="../slideLayouts/slideLayout12.xml"/><Relationship Id="rId10" Type="http://schemas.openxmlformats.org/officeDocument/2006/relationships/image" Target="../media/image41.png"/><Relationship Id="rId4" Type="http://schemas.openxmlformats.org/officeDocument/2006/relationships/audio" Target="../media/media13.mp3"/><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40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63.emf"/></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emf"/></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emf"/><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FF77C73B-D10A-46F0-9F91-B3F74B3D71A0}" type="slidenum">
              <a:rPr lang="en-US" altLang="en-US" sz="1400" smtClean="0"/>
              <a:pPr>
                <a:spcBef>
                  <a:spcPct val="0"/>
                </a:spcBef>
                <a:buFontTx/>
                <a:buNone/>
              </a:pPr>
              <a:t>1</a:t>
            </a:fld>
            <a:endParaRPr lang="en-US" altLang="en-US" sz="1400"/>
          </a:p>
        </p:txBody>
      </p:sp>
      <p:sp>
        <p:nvSpPr>
          <p:cNvPr id="4099" name="Rectangle 4"/>
          <p:cNvSpPr>
            <a:spLocks noGrp="1" noChangeArrowheads="1"/>
          </p:cNvSpPr>
          <p:nvPr>
            <p:ph type="title"/>
          </p:nvPr>
        </p:nvSpPr>
        <p:spPr>
          <a:xfrm>
            <a:off x="523081" y="1153579"/>
            <a:ext cx="8097837" cy="1143000"/>
          </a:xfrm>
        </p:spPr>
        <p:txBody>
          <a:bodyPr/>
          <a:lstStyle/>
          <a:p>
            <a:pPr marL="0" indent="0">
              <a:buNone/>
            </a:pPr>
            <a:br>
              <a:rPr lang="en-US" altLang="en-US" dirty="0"/>
            </a:br>
            <a:r>
              <a:rPr lang="en-US" sz="4000" dirty="0">
                <a:solidFill>
                  <a:srgbClr val="C00000"/>
                </a:solidFill>
              </a:rPr>
              <a:t>Language and Music</a:t>
            </a:r>
            <a:endParaRPr lang="en-GB" sz="4000" dirty="0">
              <a:solidFill>
                <a:srgbClr val="C00000"/>
              </a:solidFill>
            </a:endParaRPr>
          </a:p>
        </p:txBody>
      </p:sp>
      <p:sp>
        <p:nvSpPr>
          <p:cNvPr id="4100" name="Text Box 5"/>
          <p:cNvSpPr txBox="1">
            <a:spLocks noChangeArrowheads="1"/>
          </p:cNvSpPr>
          <p:nvPr/>
        </p:nvSpPr>
        <p:spPr bwMode="auto">
          <a:xfrm>
            <a:off x="315913" y="5291138"/>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en-US" altLang="en-US" sz="2400" dirty="0"/>
              <a:t>Reinhard Blutner</a:t>
            </a:r>
          </a:p>
          <a:p>
            <a:pPr algn="ctr" eaLnBrk="1" hangingPunct="1">
              <a:spcBef>
                <a:spcPct val="50000"/>
              </a:spcBef>
              <a:buFontTx/>
              <a:buNone/>
            </a:pPr>
            <a:r>
              <a:rPr lang="en-US" altLang="en-US" sz="2400" dirty="0" err="1"/>
              <a:t>Universiteit</a:t>
            </a:r>
            <a:r>
              <a:rPr lang="en-US" altLang="en-US" sz="2400" dirty="0"/>
              <a:t> van Amsterdam</a:t>
            </a:r>
          </a:p>
        </p:txBody>
      </p:sp>
      <p:sp>
        <p:nvSpPr>
          <p:cNvPr id="4101" name="Rectangle 7"/>
          <p:cNvSpPr>
            <a:spLocks noChangeArrowheads="1"/>
          </p:cNvSpPr>
          <p:nvPr/>
        </p:nvSpPr>
        <p:spPr bwMode="auto">
          <a:xfrm>
            <a:off x="2340426" y="2804579"/>
            <a:ext cx="4463145" cy="65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150000"/>
              </a:lnSpc>
              <a:spcBef>
                <a:spcPct val="0"/>
              </a:spcBef>
              <a:buFontTx/>
              <a:buNone/>
            </a:pPr>
            <a:r>
              <a:rPr lang="en-US" dirty="0"/>
              <a:t>Szczecin </a:t>
            </a:r>
            <a:r>
              <a:rPr lang="en-US" altLang="en-US" dirty="0"/>
              <a:t> April 10-11, 2026</a:t>
            </a:r>
          </a:p>
        </p:txBody>
      </p:sp>
      <p:sp>
        <p:nvSpPr>
          <p:cNvPr id="4102" name="Oval 7"/>
          <p:cNvSpPr>
            <a:spLocks noChangeArrowheads="1"/>
          </p:cNvSpPr>
          <p:nvPr/>
        </p:nvSpPr>
        <p:spPr bwMode="auto">
          <a:xfrm>
            <a:off x="8316913" y="6308725"/>
            <a:ext cx="431800" cy="549275"/>
          </a:xfrm>
          <a:prstGeom prst="ellipse">
            <a:avLst/>
          </a:prstGeom>
          <a:solidFill>
            <a:schemeClr val="bg1"/>
          </a:solidFill>
          <a:ln>
            <a:noFill/>
          </a:ln>
          <a:extLst>
            <a:ext uri="{91240B29-F687-4F45-9708-019B960494DF}">
              <a14:hiddenLine xmlns:a14="http://schemas.microsoft.com/office/drawing/2010/main" w="38100" algn="ctr">
                <a:solidFill>
                  <a:srgbClr val="000000"/>
                </a:solidFill>
                <a:round/>
                <a:headEnd/>
                <a:tailEnd type="none" w="lg" len="lg"/>
              </a14:hiddenLine>
            </a:ext>
          </a:extLst>
        </p:spPr>
        <p:txBody>
          <a:bodyPr wrap="none" anchor="ctr">
            <a:spAutoFit/>
          </a:bodyPr>
          <a:lstStyle>
            <a:lvl1pPr indent="457200">
              <a:spcBef>
                <a:spcPct val="20000"/>
              </a:spcBef>
              <a:buChar char="•"/>
              <a:tabLst>
                <a:tab pos="447675" algn="l"/>
              </a:tabLst>
              <a:defRPr sz="2800">
                <a:solidFill>
                  <a:schemeClr val="tx1"/>
                </a:solidFill>
                <a:latin typeface="Tahoma" panose="020B0604030504040204" pitchFamily="34" charset="0"/>
              </a:defRPr>
            </a:lvl1pPr>
            <a:lvl2pPr marL="742950" indent="-285750">
              <a:spcBef>
                <a:spcPct val="20000"/>
              </a:spcBef>
              <a:buChar char="–"/>
              <a:tabLst>
                <a:tab pos="447675" algn="l"/>
              </a:tabLst>
              <a:defRPr sz="2400">
                <a:solidFill>
                  <a:schemeClr val="tx1"/>
                </a:solidFill>
                <a:latin typeface="Tahoma" panose="020B0604030504040204" pitchFamily="34" charset="0"/>
              </a:defRPr>
            </a:lvl2pPr>
            <a:lvl3pPr marL="1143000" indent="-228600">
              <a:spcBef>
                <a:spcPct val="20000"/>
              </a:spcBef>
              <a:buChar char="•"/>
              <a:tabLst>
                <a:tab pos="447675" algn="l"/>
              </a:tabLst>
              <a:defRPr sz="2400">
                <a:solidFill>
                  <a:schemeClr val="tx1"/>
                </a:solidFill>
                <a:latin typeface="Tahoma" panose="020B0604030504040204" pitchFamily="34" charset="0"/>
              </a:defRPr>
            </a:lvl3pPr>
            <a:lvl4pPr marL="1600200" indent="-228600">
              <a:spcBef>
                <a:spcPct val="20000"/>
              </a:spcBef>
              <a:buChar char="–"/>
              <a:tabLst>
                <a:tab pos="447675" algn="l"/>
              </a:tabLst>
              <a:defRPr sz="2000">
                <a:solidFill>
                  <a:schemeClr val="tx1"/>
                </a:solidFill>
                <a:latin typeface="Tahoma" panose="020B0604030504040204" pitchFamily="34" charset="0"/>
              </a:defRPr>
            </a:lvl4pPr>
            <a:lvl5pPr marL="2057400" indent="-228600">
              <a:spcBef>
                <a:spcPct val="20000"/>
              </a:spcBef>
              <a:buChar char="»"/>
              <a:tabLst>
                <a:tab pos="4476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9pPr>
          </a:lstStyle>
          <a:p>
            <a:pPr algn="ctr" eaLnBrk="1" hangingPunct="1">
              <a:spcBef>
                <a:spcPct val="0"/>
              </a:spcBef>
              <a:buFontTx/>
              <a:buAutoNum type="arabicPeriod"/>
            </a:pPr>
            <a:endParaRPr lang="en-US" altLang="en-US" sz="2400"/>
          </a:p>
        </p:txBody>
      </p:sp>
      <p:pic>
        <p:nvPicPr>
          <p:cNvPr id="4103"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5799138"/>
            <a:ext cx="7937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ll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5799138"/>
            <a:ext cx="1549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95DDB9D8-6CD6-4C77-A06F-90F6212AC1DC}" type="slidenum">
              <a:rPr lang="en-US" altLang="en-US" sz="1400"/>
              <a:pPr algn="r">
                <a:spcBef>
                  <a:spcPct val="0"/>
                </a:spcBef>
                <a:buFontTx/>
                <a:buNone/>
              </a:pPr>
              <a:t>10</a:t>
            </a:fld>
            <a:endParaRPr lang="en-US" altLang="en-US" sz="1400"/>
          </a:p>
        </p:txBody>
      </p:sp>
      <p:sp>
        <p:nvSpPr>
          <p:cNvPr id="30723" name="Rectangle 2"/>
          <p:cNvSpPr>
            <a:spLocks noGrp="1" noChangeArrowheads="1"/>
          </p:cNvSpPr>
          <p:nvPr>
            <p:ph type="title" idx="4294967295"/>
          </p:nvPr>
        </p:nvSpPr>
        <p:spPr>
          <a:xfrm>
            <a:off x="349250" y="102071"/>
            <a:ext cx="7993063" cy="1304925"/>
          </a:xfrm>
        </p:spPr>
        <p:txBody>
          <a:bodyPr/>
          <a:lstStyle/>
          <a:p>
            <a:pPr eaLnBrk="1" hangingPunct="1"/>
            <a:r>
              <a:rPr lang="de-DE" altLang="en-US" dirty="0"/>
              <a:t>Language </a:t>
            </a:r>
            <a:r>
              <a:rPr lang="de-DE" altLang="en-US" dirty="0" err="1"/>
              <a:t>and</a:t>
            </a:r>
            <a:r>
              <a:rPr lang="de-DE" altLang="en-US" dirty="0"/>
              <a:t> Music </a:t>
            </a:r>
            <a:r>
              <a:rPr lang="de-DE" altLang="en-US" dirty="0" err="1"/>
              <a:t>as</a:t>
            </a:r>
            <a:r>
              <a:rPr lang="de-DE" altLang="en-US" dirty="0"/>
              <a:t> </a:t>
            </a:r>
            <a:r>
              <a:rPr lang="de-DE" altLang="en-US" dirty="0" err="1"/>
              <a:t>Representational</a:t>
            </a:r>
            <a:r>
              <a:rPr lang="de-DE" altLang="en-US" dirty="0"/>
              <a:t> Systems</a:t>
            </a:r>
          </a:p>
        </p:txBody>
      </p:sp>
      <p:sp>
        <p:nvSpPr>
          <p:cNvPr id="38917" name="Rectangle 3"/>
          <p:cNvSpPr>
            <a:spLocks noGrp="1" noChangeArrowheads="1"/>
          </p:cNvSpPr>
          <p:nvPr>
            <p:ph type="body" idx="4294967295"/>
          </p:nvPr>
        </p:nvSpPr>
        <p:spPr>
          <a:xfrm>
            <a:off x="349250" y="1780352"/>
            <a:ext cx="8448675" cy="4832113"/>
          </a:xfrm>
        </p:spPr>
        <p:txBody>
          <a:bodyPr/>
          <a:lstStyle/>
          <a:p>
            <a:pPr marL="114300" indent="0">
              <a:buNone/>
            </a:pPr>
            <a:r>
              <a:rPr lang="de-DE" dirty="0"/>
              <a:t>			</a:t>
            </a:r>
            <a:r>
              <a:rPr lang="de-DE" sz="2400" dirty="0"/>
              <a:t>	</a:t>
            </a:r>
            <a:r>
              <a:rPr lang="de-DE" sz="2000" dirty="0">
                <a:solidFill>
                  <a:srgbClr val="C00000"/>
                </a:solidFill>
              </a:rPr>
              <a:t>(</a:t>
            </a:r>
            <a:r>
              <a:rPr lang="de-DE" sz="2000" dirty="0" err="1">
                <a:solidFill>
                  <a:srgbClr val="C00000"/>
                </a:solidFill>
              </a:rPr>
              <a:t>referential</a:t>
            </a:r>
            <a:r>
              <a:rPr lang="de-DE" sz="2000" dirty="0">
                <a:solidFill>
                  <a:srgbClr val="C00000"/>
                </a:solidFill>
              </a:rPr>
              <a:t>) </a:t>
            </a:r>
            <a:r>
              <a:rPr lang="de-DE" sz="2000" dirty="0" err="1">
                <a:solidFill>
                  <a:srgbClr val="C00000"/>
                </a:solidFill>
              </a:rPr>
              <a:t>meaning</a:t>
            </a:r>
            <a:endParaRPr lang="en-GB" sz="2000" dirty="0">
              <a:solidFill>
                <a:srgbClr val="C00000"/>
              </a:solidFill>
            </a:endParaRPr>
          </a:p>
          <a:p>
            <a:r>
              <a:rPr lang="de-DE" sz="2000" dirty="0">
                <a:solidFill>
                  <a:srgbClr val="C00000"/>
                </a:solidFill>
              </a:rPr>
              <a:t>Language</a:t>
            </a:r>
            <a:r>
              <a:rPr lang="de-DE" sz="2000" dirty="0"/>
              <a:t> </a:t>
            </a:r>
            <a:r>
              <a:rPr lang="de-DE" sz="1800" dirty="0"/>
              <a:t>			</a:t>
            </a:r>
            <a:r>
              <a:rPr lang="de-DE" sz="2000" dirty="0"/>
              <a:t>								</a:t>
            </a:r>
          </a:p>
          <a:p>
            <a:pPr marL="400050" lvl="1" indent="0">
              <a:buNone/>
            </a:pPr>
            <a:endParaRPr lang="de-DE" sz="2000" dirty="0"/>
          </a:p>
          <a:p>
            <a:pPr marL="400050" lvl="1" indent="0">
              <a:buNone/>
            </a:pPr>
            <a:endParaRPr lang="de-DE" sz="2000" dirty="0"/>
          </a:p>
          <a:p>
            <a:pPr marL="400050" lvl="1" indent="0">
              <a:buNone/>
            </a:pPr>
            <a:endParaRPr lang="de-DE" sz="2000" dirty="0"/>
          </a:p>
          <a:p>
            <a:pPr marL="400050" lvl="1" indent="0">
              <a:buNone/>
            </a:pPr>
            <a:r>
              <a:rPr lang="de-DE" sz="2000" dirty="0"/>
              <a:t>				</a:t>
            </a:r>
            <a:r>
              <a:rPr lang="de-DE" sz="2400" dirty="0"/>
              <a:t>(</a:t>
            </a:r>
            <a:r>
              <a:rPr lang="de-DE" sz="2400" dirty="0" err="1"/>
              <a:t>referential</a:t>
            </a:r>
            <a:r>
              <a:rPr lang="de-DE" sz="2400" dirty="0"/>
              <a:t>) </a:t>
            </a:r>
            <a:r>
              <a:rPr lang="de-DE" sz="2400" dirty="0" err="1"/>
              <a:t>meaning</a:t>
            </a:r>
            <a:endParaRPr lang="en-GB" sz="2400" dirty="0"/>
          </a:p>
          <a:p>
            <a:r>
              <a:rPr lang="en-GB" sz="2400" dirty="0">
                <a:solidFill>
                  <a:srgbClr val="C00000"/>
                </a:solidFill>
              </a:rPr>
              <a:t>  Music </a:t>
            </a:r>
          </a:p>
          <a:p>
            <a:pPr marL="0" indent="0">
              <a:buNone/>
            </a:pPr>
            <a:r>
              <a:rPr lang="de-DE" sz="2400" dirty="0"/>
              <a:t>				</a:t>
            </a:r>
            <a:r>
              <a:rPr lang="de-DE" sz="2400" dirty="0" err="1">
                <a:solidFill>
                  <a:srgbClr val="C00000"/>
                </a:solidFill>
              </a:rPr>
              <a:t>affective</a:t>
            </a:r>
            <a:r>
              <a:rPr lang="de-DE" sz="2400" dirty="0">
                <a:solidFill>
                  <a:srgbClr val="C00000"/>
                </a:solidFill>
              </a:rPr>
              <a:t> </a:t>
            </a:r>
            <a:r>
              <a:rPr lang="de-DE" sz="2400" dirty="0" err="1">
                <a:solidFill>
                  <a:srgbClr val="C00000"/>
                </a:solidFill>
              </a:rPr>
              <a:t>meaning</a:t>
            </a:r>
            <a:endParaRPr lang="en-GB" sz="2400" dirty="0">
              <a:solidFill>
                <a:srgbClr val="C00000"/>
              </a:solidFill>
            </a:endParaRPr>
          </a:p>
        </p:txBody>
      </p:sp>
      <p:sp>
        <p:nvSpPr>
          <p:cNvPr id="3072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grpSp>
        <p:nvGrpSpPr>
          <p:cNvPr id="11" name="Gruppieren 10"/>
          <p:cNvGrpSpPr/>
          <p:nvPr/>
        </p:nvGrpSpPr>
        <p:grpSpPr>
          <a:xfrm>
            <a:off x="2348394" y="2039819"/>
            <a:ext cx="1692613" cy="896852"/>
            <a:chOff x="2217906" y="1784519"/>
            <a:chExt cx="1692613" cy="896852"/>
          </a:xfrm>
        </p:grpSpPr>
        <p:cxnSp>
          <p:nvCxnSpPr>
            <p:cNvPr id="3" name="Gerade Verbindung mit Pfeil 2"/>
            <p:cNvCxnSpPr/>
            <p:nvPr/>
          </p:nvCxnSpPr>
          <p:spPr bwMode="auto">
            <a:xfrm flipV="1">
              <a:off x="2217906" y="1784519"/>
              <a:ext cx="1692613" cy="413932"/>
            </a:xfrm>
            <a:prstGeom prst="straightConnector1">
              <a:avLst/>
            </a:prstGeom>
            <a:solidFill>
              <a:schemeClr val="accent1"/>
            </a:solidFill>
            <a:ln w="38100" cap="flat" cmpd="sng" algn="ctr">
              <a:solidFill>
                <a:schemeClr val="accent2">
                  <a:lumMod val="75000"/>
                  <a:alpha val="59000"/>
                </a:schemeClr>
              </a:solidFill>
              <a:prstDash val="solid"/>
              <a:round/>
              <a:headEnd type="none" w="med" len="med"/>
              <a:tailEnd type="triangle"/>
            </a:ln>
            <a:effectLst/>
          </p:spPr>
        </p:cxnSp>
        <p:cxnSp>
          <p:nvCxnSpPr>
            <p:cNvPr id="5" name="Gerade Verbindung mit Pfeil 4"/>
            <p:cNvCxnSpPr/>
            <p:nvPr/>
          </p:nvCxnSpPr>
          <p:spPr bwMode="auto">
            <a:xfrm>
              <a:off x="2217906" y="2295728"/>
              <a:ext cx="1673157" cy="385643"/>
            </a:xfrm>
            <a:prstGeom prst="straightConnector1">
              <a:avLst/>
            </a:prstGeom>
            <a:solidFill>
              <a:schemeClr val="accent1"/>
            </a:solidFill>
            <a:ln w="38100" cap="flat" cmpd="sng" algn="ctr">
              <a:solidFill>
                <a:srgbClr val="009900">
                  <a:alpha val="59000"/>
                </a:srgbClr>
              </a:solidFill>
              <a:prstDash val="solid"/>
              <a:round/>
              <a:headEnd type="none" w="med" len="med"/>
              <a:tailEnd type="triangle"/>
            </a:ln>
            <a:effectLst/>
          </p:spPr>
        </p:cxnSp>
      </p:grpSp>
      <p:grpSp>
        <p:nvGrpSpPr>
          <p:cNvPr id="10" name="Gruppieren 9"/>
          <p:cNvGrpSpPr/>
          <p:nvPr/>
        </p:nvGrpSpPr>
        <p:grpSpPr>
          <a:xfrm>
            <a:off x="2281084" y="4326142"/>
            <a:ext cx="1692613" cy="896852"/>
            <a:chOff x="2217906" y="3503376"/>
            <a:chExt cx="1692613" cy="896852"/>
          </a:xfrm>
        </p:grpSpPr>
        <p:cxnSp>
          <p:nvCxnSpPr>
            <p:cNvPr id="14" name="Gerade Verbindung mit Pfeil 13"/>
            <p:cNvCxnSpPr/>
            <p:nvPr/>
          </p:nvCxnSpPr>
          <p:spPr bwMode="auto">
            <a:xfrm flipV="1">
              <a:off x="2217906" y="3503376"/>
              <a:ext cx="1692613" cy="413932"/>
            </a:xfrm>
            <a:prstGeom prst="straightConnector1">
              <a:avLst/>
            </a:prstGeom>
            <a:solidFill>
              <a:schemeClr val="accent1"/>
            </a:solidFill>
            <a:ln w="38100" cap="flat" cmpd="sng" algn="ctr">
              <a:solidFill>
                <a:schemeClr val="accent2">
                  <a:lumMod val="75000"/>
                  <a:alpha val="59000"/>
                </a:schemeClr>
              </a:solidFill>
              <a:prstDash val="solid"/>
              <a:round/>
              <a:headEnd type="none" w="med" len="med"/>
              <a:tailEnd type="triangle"/>
            </a:ln>
            <a:effectLst/>
          </p:spPr>
        </p:cxnSp>
        <p:cxnSp>
          <p:nvCxnSpPr>
            <p:cNvPr id="15" name="Gerade Verbindung mit Pfeil 14"/>
            <p:cNvCxnSpPr/>
            <p:nvPr/>
          </p:nvCxnSpPr>
          <p:spPr bwMode="auto">
            <a:xfrm>
              <a:off x="2217906" y="4014585"/>
              <a:ext cx="1673157" cy="385643"/>
            </a:xfrm>
            <a:prstGeom prst="straightConnector1">
              <a:avLst/>
            </a:prstGeom>
            <a:solidFill>
              <a:schemeClr val="accent1"/>
            </a:solidFill>
            <a:ln w="38100" cap="flat" cmpd="sng" algn="ctr">
              <a:solidFill>
                <a:srgbClr val="009900">
                  <a:alpha val="59000"/>
                </a:srgbClr>
              </a:solidFill>
              <a:prstDash val="solid"/>
              <a:round/>
              <a:headEnd type="none" w="med" len="med"/>
              <a:tailEnd type="triangle"/>
            </a:ln>
            <a:effectLst/>
          </p:spPr>
        </p:cxnSp>
      </p:grpSp>
      <p:sp>
        <p:nvSpPr>
          <p:cNvPr id="12" name="Textfeld 11"/>
          <p:cNvSpPr txBox="1"/>
          <p:nvPr/>
        </p:nvSpPr>
        <p:spPr>
          <a:xfrm>
            <a:off x="4068614" y="2663705"/>
            <a:ext cx="2341123" cy="461665"/>
          </a:xfrm>
          <a:prstGeom prst="rect">
            <a:avLst/>
          </a:prstGeom>
          <a:noFill/>
        </p:spPr>
        <p:txBody>
          <a:bodyPr wrap="square" rtlCol="0">
            <a:spAutoFit/>
          </a:bodyPr>
          <a:lstStyle/>
          <a:p>
            <a:pPr>
              <a:buNone/>
            </a:pPr>
            <a:r>
              <a:rPr lang="de-DE" dirty="0"/>
              <a:t>connotation</a:t>
            </a:r>
            <a:endParaRPr lang="en-GB" dirty="0"/>
          </a:p>
        </p:txBody>
      </p:sp>
      <p:sp>
        <p:nvSpPr>
          <p:cNvPr id="19" name="Textfeld 18"/>
          <p:cNvSpPr txBox="1"/>
          <p:nvPr/>
        </p:nvSpPr>
        <p:spPr>
          <a:xfrm>
            <a:off x="786268" y="2802195"/>
            <a:ext cx="3282346" cy="1015663"/>
          </a:xfrm>
          <a:prstGeom prst="rect">
            <a:avLst/>
          </a:prstGeom>
          <a:noFill/>
        </p:spPr>
        <p:txBody>
          <a:bodyPr wrap="square" rtlCol="0">
            <a:spAutoFit/>
          </a:bodyPr>
          <a:lstStyle/>
          <a:p>
            <a:pPr>
              <a:buFont typeface="Wingdings" panose="05000000000000000000" pitchFamily="2" charset="2"/>
              <a:buChar char="ü"/>
            </a:pPr>
            <a:r>
              <a:rPr lang="de-DE" sz="2000" dirty="0" err="1">
                <a:solidFill>
                  <a:srgbClr val="000099"/>
                </a:solidFill>
              </a:rPr>
              <a:t>code</a:t>
            </a:r>
            <a:r>
              <a:rPr lang="de-DE" sz="2000" dirty="0">
                <a:solidFill>
                  <a:srgbClr val="000099"/>
                </a:solidFill>
              </a:rPr>
              <a:t> </a:t>
            </a:r>
          </a:p>
          <a:p>
            <a:pPr>
              <a:buFont typeface="Wingdings" panose="05000000000000000000" pitchFamily="2" charset="2"/>
              <a:buChar char="ü"/>
            </a:pPr>
            <a:r>
              <a:rPr lang="de-DE" sz="2000" dirty="0" err="1">
                <a:solidFill>
                  <a:srgbClr val="000099"/>
                </a:solidFill>
              </a:rPr>
              <a:t>lexicon</a:t>
            </a:r>
            <a:r>
              <a:rPr lang="de-DE" sz="2000" dirty="0">
                <a:solidFill>
                  <a:srgbClr val="000099"/>
                </a:solidFill>
              </a:rPr>
              <a:t> </a:t>
            </a:r>
          </a:p>
          <a:p>
            <a:pPr>
              <a:buFont typeface="Wingdings" panose="05000000000000000000" pitchFamily="2" charset="2"/>
              <a:buChar char="ü"/>
            </a:pPr>
            <a:r>
              <a:rPr lang="de-DE" sz="2000" dirty="0" err="1">
                <a:solidFill>
                  <a:srgbClr val="000099"/>
                </a:solidFill>
              </a:rPr>
              <a:t>nonnatural</a:t>
            </a:r>
            <a:r>
              <a:rPr lang="de-DE" sz="2000" dirty="0">
                <a:solidFill>
                  <a:srgbClr val="000099"/>
                </a:solidFill>
              </a:rPr>
              <a:t> </a:t>
            </a:r>
            <a:r>
              <a:rPr lang="de-DE" sz="2000" dirty="0" err="1">
                <a:solidFill>
                  <a:srgbClr val="000099"/>
                </a:solidFill>
              </a:rPr>
              <a:t>meaning</a:t>
            </a:r>
            <a:endParaRPr lang="en-GB" sz="2000" dirty="0">
              <a:solidFill>
                <a:srgbClr val="000099"/>
              </a:solidFill>
            </a:endParaRPr>
          </a:p>
        </p:txBody>
      </p:sp>
      <p:sp>
        <p:nvSpPr>
          <p:cNvPr id="20" name="Textfeld 19"/>
          <p:cNvSpPr txBox="1"/>
          <p:nvPr/>
        </p:nvSpPr>
        <p:spPr>
          <a:xfrm>
            <a:off x="856456" y="5176271"/>
            <a:ext cx="3085340" cy="1015663"/>
          </a:xfrm>
          <a:prstGeom prst="rect">
            <a:avLst/>
          </a:prstGeom>
          <a:noFill/>
        </p:spPr>
        <p:txBody>
          <a:bodyPr wrap="square" rtlCol="0">
            <a:spAutoFit/>
          </a:bodyPr>
          <a:lstStyle/>
          <a:p>
            <a:pPr>
              <a:buFont typeface="Wingdings" panose="05000000000000000000" pitchFamily="2" charset="2"/>
              <a:buChar char="ü"/>
            </a:pPr>
            <a:r>
              <a:rPr lang="de-DE" sz="2000" dirty="0" err="1">
                <a:solidFill>
                  <a:srgbClr val="009900"/>
                </a:solidFill>
              </a:rPr>
              <a:t>no</a:t>
            </a:r>
            <a:r>
              <a:rPr lang="de-DE" sz="2000" dirty="0">
                <a:solidFill>
                  <a:srgbClr val="009900"/>
                </a:solidFill>
              </a:rPr>
              <a:t> </a:t>
            </a:r>
            <a:r>
              <a:rPr lang="de-DE" sz="2000" dirty="0" err="1">
                <a:solidFill>
                  <a:srgbClr val="009900"/>
                </a:solidFill>
              </a:rPr>
              <a:t>code</a:t>
            </a:r>
            <a:r>
              <a:rPr lang="de-DE" sz="2000" dirty="0">
                <a:solidFill>
                  <a:srgbClr val="009900"/>
                </a:solidFill>
              </a:rPr>
              <a:t> </a:t>
            </a:r>
          </a:p>
          <a:p>
            <a:pPr>
              <a:buFont typeface="Wingdings" panose="05000000000000000000" pitchFamily="2" charset="2"/>
              <a:buChar char="ü"/>
            </a:pPr>
            <a:r>
              <a:rPr lang="de-DE" sz="2000" dirty="0" err="1">
                <a:solidFill>
                  <a:srgbClr val="009900"/>
                </a:solidFill>
              </a:rPr>
              <a:t>no</a:t>
            </a:r>
            <a:r>
              <a:rPr lang="de-DE" sz="2000" dirty="0">
                <a:solidFill>
                  <a:srgbClr val="009900"/>
                </a:solidFill>
              </a:rPr>
              <a:t> </a:t>
            </a:r>
            <a:r>
              <a:rPr lang="de-DE" sz="2000" dirty="0" err="1">
                <a:solidFill>
                  <a:srgbClr val="009900"/>
                </a:solidFill>
              </a:rPr>
              <a:t>lexicon</a:t>
            </a:r>
            <a:r>
              <a:rPr lang="de-DE" sz="2000" dirty="0">
                <a:solidFill>
                  <a:srgbClr val="009900"/>
                </a:solidFill>
              </a:rPr>
              <a:t> </a:t>
            </a:r>
          </a:p>
          <a:p>
            <a:pPr>
              <a:buFont typeface="Wingdings" panose="05000000000000000000" pitchFamily="2" charset="2"/>
              <a:buChar char="ü"/>
            </a:pPr>
            <a:r>
              <a:rPr lang="de-DE" sz="2000" dirty="0" err="1">
                <a:solidFill>
                  <a:srgbClr val="009900"/>
                </a:solidFill>
              </a:rPr>
              <a:t>natural</a:t>
            </a:r>
            <a:r>
              <a:rPr lang="de-DE" sz="2000" dirty="0">
                <a:solidFill>
                  <a:srgbClr val="009900"/>
                </a:solidFill>
              </a:rPr>
              <a:t> </a:t>
            </a:r>
            <a:r>
              <a:rPr lang="de-DE" sz="2000" dirty="0" err="1">
                <a:solidFill>
                  <a:srgbClr val="009900"/>
                </a:solidFill>
              </a:rPr>
              <a:t>meaning</a:t>
            </a:r>
            <a:endParaRPr lang="en-GB" sz="2000" dirty="0">
              <a:solidFill>
                <a:srgbClr val="009900"/>
              </a:solidFill>
            </a:endParaRPr>
          </a:p>
        </p:txBody>
      </p:sp>
      <p:sp>
        <p:nvSpPr>
          <p:cNvPr id="2" name="Abgerundetes Rechteck 1"/>
          <p:cNvSpPr/>
          <p:nvPr/>
        </p:nvSpPr>
        <p:spPr bwMode="auto">
          <a:xfrm rot="21432932">
            <a:off x="704130" y="1792232"/>
            <a:ext cx="6969210" cy="975736"/>
          </a:xfrm>
          <a:prstGeom prst="roundRect">
            <a:avLst/>
          </a:prstGeom>
          <a:solidFill>
            <a:srgbClr val="C00000">
              <a:alpha val="29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16" name="Abgerundetes Rechteck 15"/>
          <p:cNvSpPr/>
          <p:nvPr/>
        </p:nvSpPr>
        <p:spPr bwMode="auto">
          <a:xfrm rot="188181">
            <a:off x="706129" y="4473907"/>
            <a:ext cx="6819360" cy="975736"/>
          </a:xfrm>
          <a:prstGeom prst="roundRect">
            <a:avLst/>
          </a:prstGeom>
          <a:solidFill>
            <a:srgbClr val="C00000">
              <a:alpha val="29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3452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7">
                                            <p:txEl>
                                              <p:pRg st="1" end="1"/>
                                            </p:txEl>
                                          </p:spTgt>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7">
                                            <p:txEl>
                                              <p:pRg st="7" end="7"/>
                                            </p:txEl>
                                          </p:spTgt>
                                        </p:tgtEl>
                                        <p:attrNameLst>
                                          <p:attrName>style.visibility</p:attrName>
                                        </p:attrNameLst>
                                      </p:cBhvr>
                                      <p:to>
                                        <p:strVal val="visible"/>
                                      </p:to>
                                    </p:se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uiExpand="1" build="p"/>
      <p:bldP spid="12" grpId="0"/>
      <p:bldP spid="19" grpId="0"/>
      <p:bldP spid="20" grpId="0"/>
      <p:bldP spid="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5E52-A66F-EF7B-BB40-1918DF06B136}"/>
            </a:ext>
          </a:extLst>
        </p:cNvPr>
        <p:cNvGrpSpPr/>
        <p:nvPr/>
      </p:nvGrpSpPr>
      <p:grpSpPr>
        <a:xfrm>
          <a:off x="0" y="0"/>
          <a:ext cx="0" cy="0"/>
          <a:chOff x="0" y="0"/>
          <a:chExt cx="0" cy="0"/>
        </a:xfrm>
      </p:grpSpPr>
      <p:sp>
        <p:nvSpPr>
          <p:cNvPr id="53250" name="Fußzeilenplatzhalter 1">
            <a:extLst>
              <a:ext uri="{FF2B5EF4-FFF2-40B4-BE49-F238E27FC236}">
                <a16:creationId xmlns:a16="http://schemas.microsoft.com/office/drawing/2014/main" id="{746A5385-A66D-7460-AB56-817688B7CD8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a:t>Reinhard Blutner</a:t>
            </a:r>
          </a:p>
        </p:txBody>
      </p:sp>
      <p:sp>
        <p:nvSpPr>
          <p:cNvPr id="53251" name="Foliennummernplatzhalter 2">
            <a:extLst>
              <a:ext uri="{FF2B5EF4-FFF2-40B4-BE49-F238E27FC236}">
                <a16:creationId xmlns:a16="http://schemas.microsoft.com/office/drawing/2014/main" id="{C9C2C929-8297-39B7-0DAB-0D6BE608E6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11</a:t>
            </a:fld>
            <a:endParaRPr lang="en-US" altLang="en-US" sz="1400" dirty="0"/>
          </a:p>
        </p:txBody>
      </p:sp>
      <p:sp>
        <p:nvSpPr>
          <p:cNvPr id="5" name="Rechthoek 6">
            <a:extLst>
              <a:ext uri="{FF2B5EF4-FFF2-40B4-BE49-F238E27FC236}">
                <a16:creationId xmlns:a16="http://schemas.microsoft.com/office/drawing/2014/main" id="{9000078A-33FF-D543-184C-BE6A4221BA78}"/>
              </a:ext>
            </a:extLst>
          </p:cNvPr>
          <p:cNvSpPr>
            <a:spLocks noChangeArrowheads="1"/>
          </p:cNvSpPr>
          <p:nvPr/>
        </p:nvSpPr>
        <p:spPr bwMode="auto">
          <a:xfrm>
            <a:off x="358776" y="1563688"/>
            <a:ext cx="311775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Harmony</a:t>
            </a:r>
            <a:br>
              <a:rPr lang="en-US" dirty="0">
                <a:solidFill>
                  <a:srgbClr val="000099"/>
                </a:solidFill>
                <a:sym typeface="Symbol" panose="05050102010706020507" pitchFamily="18" charset="2"/>
              </a:rPr>
            </a:br>
            <a:endParaRPr lang="en-US" dirty="0">
              <a:sym typeface="Symbol" panose="05050102010706020507" pitchFamily="18" charset="2"/>
            </a:endParaRP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Melody</a:t>
            </a:r>
            <a:br>
              <a:rPr lang="en-US" dirty="0">
                <a:solidFill>
                  <a:srgbClr val="000099"/>
                </a:solidFill>
                <a:sym typeface="Symbol" panose="05050102010706020507" pitchFamily="18" charset="2"/>
              </a:rPr>
            </a:br>
            <a:endParaRPr lang="en-US" dirty="0">
              <a:sym typeface="Symbol" panose="05050102010706020507" pitchFamily="18" charset="2"/>
            </a:endParaRP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Rhythm</a:t>
            </a:r>
            <a:r>
              <a:rPr lang="en-US" dirty="0">
                <a:sym typeface="Symbol" panose="05050102010706020507" pitchFamily="18" charset="2"/>
              </a:rPr>
              <a:t> </a:t>
            </a:r>
            <a:br>
              <a:rPr lang="en-US" dirty="0">
                <a:sym typeface="Symbol" panose="05050102010706020507" pitchFamily="18" charset="2"/>
              </a:rPr>
            </a:br>
            <a:endParaRPr lang="de-DE" dirty="0">
              <a:sym typeface="Symbol" panose="05050102010706020507" pitchFamily="18" charset="2"/>
            </a:endParaRPr>
          </a:p>
        </p:txBody>
      </p:sp>
      <p:sp>
        <p:nvSpPr>
          <p:cNvPr id="7" name="Rectangle 2">
            <a:extLst>
              <a:ext uri="{FF2B5EF4-FFF2-40B4-BE49-F238E27FC236}">
                <a16:creationId xmlns:a16="http://schemas.microsoft.com/office/drawing/2014/main" id="{DD9E6BBB-5689-91CA-DA70-A81EC5E2B5CE}"/>
              </a:ext>
            </a:extLst>
          </p:cNvPr>
          <p:cNvSpPr txBox="1">
            <a:spLocks noChangeArrowheads="1"/>
          </p:cNvSpPr>
          <p:nvPr/>
        </p:nvSpPr>
        <p:spPr bwMode="auto">
          <a:xfrm>
            <a:off x="539750" y="609600"/>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solidFill>
                  <a:srgbClr val="000099"/>
                </a:solidFill>
              </a:rPr>
              <a:t>Three Constituents of Music</a:t>
            </a:r>
          </a:p>
        </p:txBody>
      </p:sp>
      <p:sp>
        <p:nvSpPr>
          <p:cNvPr id="2" name="Rechthoek 6">
            <a:extLst>
              <a:ext uri="{FF2B5EF4-FFF2-40B4-BE49-F238E27FC236}">
                <a16:creationId xmlns:a16="http://schemas.microsoft.com/office/drawing/2014/main" id="{A5AC4107-735A-6D7D-1B6B-C5D7E3C628E4}"/>
              </a:ext>
            </a:extLst>
          </p:cNvPr>
          <p:cNvSpPr>
            <a:spLocks noChangeArrowheads="1"/>
          </p:cNvSpPr>
          <p:nvPr/>
        </p:nvSpPr>
        <p:spPr bwMode="auto">
          <a:xfrm>
            <a:off x="2128414" y="1563688"/>
            <a:ext cx="634566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Harmony </a:t>
            </a:r>
            <a:r>
              <a:rPr lang="en-US" dirty="0">
                <a:sym typeface="Symbol" panose="05050102010706020507" pitchFamily="18" charset="2"/>
              </a:rPr>
              <a:t>is missing in language. Speakers can have one voice only</a:t>
            </a: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Prosody 1: </a:t>
            </a:r>
            <a:r>
              <a:rPr lang="en-US" dirty="0">
                <a:sym typeface="Symbol" panose="05050102010706020507" pitchFamily="18" charset="2"/>
              </a:rPr>
              <a:t>intonation (basically in terms of pitch</a:t>
            </a: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Prosody 2: </a:t>
            </a:r>
            <a:r>
              <a:rPr lang="en-US" dirty="0" err="1">
                <a:sym typeface="Symbol" panose="05050102010706020507" pitchFamily="18" charset="2"/>
              </a:rPr>
              <a:t>metre</a:t>
            </a:r>
            <a:r>
              <a:rPr lang="en-US" dirty="0">
                <a:sym typeface="Symbol" panose="05050102010706020507" pitchFamily="18" charset="2"/>
              </a:rPr>
              <a:t> (= </a:t>
            </a:r>
            <a:r>
              <a:rPr lang="es-ES" dirty="0" err="1"/>
              <a:t>basic</a:t>
            </a:r>
            <a:r>
              <a:rPr lang="es-ES" dirty="0"/>
              <a:t> </a:t>
            </a:r>
            <a:r>
              <a:rPr lang="es-ES" dirty="0" err="1"/>
              <a:t>rhythmic</a:t>
            </a:r>
            <a:r>
              <a:rPr lang="es-ES" dirty="0"/>
              <a:t> </a:t>
            </a:r>
            <a:r>
              <a:rPr lang="es-ES" dirty="0" err="1"/>
              <a:t>structure</a:t>
            </a:r>
            <a:r>
              <a:rPr lang="es-ES" dirty="0"/>
              <a:t> </a:t>
            </a:r>
            <a:r>
              <a:rPr lang="es-ES" dirty="0" err="1"/>
              <a:t>of</a:t>
            </a:r>
            <a:r>
              <a:rPr lang="es-ES" dirty="0"/>
              <a:t> a verse) </a:t>
            </a:r>
            <a:endParaRPr lang="en-US" dirty="0">
              <a:sym typeface="Symbol" panose="05050102010706020507" pitchFamily="18" charset="2"/>
            </a:endParaRPr>
          </a:p>
        </p:txBody>
      </p:sp>
      <p:sp>
        <p:nvSpPr>
          <p:cNvPr id="3" name="Rechthoek 6">
            <a:extLst>
              <a:ext uri="{FF2B5EF4-FFF2-40B4-BE49-F238E27FC236}">
                <a16:creationId xmlns:a16="http://schemas.microsoft.com/office/drawing/2014/main" id="{FA908448-18B0-AFBB-6D66-302508D3A798}"/>
              </a:ext>
            </a:extLst>
          </p:cNvPr>
          <p:cNvSpPr>
            <a:spLocks noChangeArrowheads="1"/>
          </p:cNvSpPr>
          <p:nvPr/>
        </p:nvSpPr>
        <p:spPr bwMode="auto">
          <a:xfrm>
            <a:off x="342900" y="4124524"/>
            <a:ext cx="832802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1200"/>
              </a:spcAft>
              <a:buFont typeface="Wingdings" panose="05000000000000000000" pitchFamily="2" charset="2"/>
              <a:buChar char="q"/>
              <a:tabLst>
                <a:tab pos="534988" algn="l"/>
              </a:tabLst>
              <a:defRPr/>
            </a:pPr>
            <a:r>
              <a:rPr lang="en-US" dirty="0">
                <a:solidFill>
                  <a:srgbClr val="000099"/>
                </a:solidFill>
                <a:sym typeface="Symbol" panose="05050102010706020507" pitchFamily="18" charset="2"/>
              </a:rPr>
              <a:t>Discrete </a:t>
            </a:r>
            <a:r>
              <a:rPr lang="en-US" dirty="0">
                <a:sym typeface="Symbol" panose="05050102010706020507" pitchFamily="18" charset="2"/>
              </a:rPr>
              <a:t>pitches in music; </a:t>
            </a:r>
            <a:r>
              <a:rPr lang="en-US" dirty="0">
                <a:solidFill>
                  <a:srgbClr val="002060"/>
                </a:solidFill>
                <a:sym typeface="Symbol" panose="05050102010706020507" pitchFamily="18" charset="2"/>
              </a:rPr>
              <a:t>continuous</a:t>
            </a:r>
            <a:r>
              <a:rPr lang="en-US" dirty="0">
                <a:sym typeface="Symbol" panose="05050102010706020507" pitchFamily="18" charset="2"/>
              </a:rPr>
              <a:t> pitches in language</a:t>
            </a:r>
          </a:p>
          <a:p>
            <a:pPr marL="360000" indent="-342900" eaLnBrk="1" hangingPunct="1">
              <a:spcAft>
                <a:spcPts val="1200"/>
              </a:spcAft>
              <a:buFont typeface="Wingdings" panose="05000000000000000000" pitchFamily="2" charset="2"/>
              <a:buChar char="q"/>
              <a:tabLst>
                <a:tab pos="534988" algn="l"/>
              </a:tabLst>
              <a:defRPr/>
            </a:pPr>
            <a:r>
              <a:rPr lang="en-US" dirty="0">
                <a:solidFill>
                  <a:srgbClr val="000099"/>
                </a:solidFill>
                <a:sym typeface="Symbol" panose="05050102010706020507" pitchFamily="18" charset="2"/>
              </a:rPr>
              <a:t>Music </a:t>
            </a:r>
            <a:r>
              <a:rPr lang="en-US" dirty="0">
                <a:solidFill>
                  <a:srgbClr val="002060"/>
                </a:solidFill>
                <a:sym typeface="Symbol" panose="05050102010706020507" pitchFamily="18" charset="2"/>
              </a:rPr>
              <a:t>and language express emotions in different ways.         </a:t>
            </a:r>
            <a:r>
              <a:rPr lang="en-US" dirty="0">
                <a:solidFill>
                  <a:srgbClr val="000099"/>
                </a:solidFill>
                <a:sym typeface="Symbol" panose="05050102010706020507" pitchFamily="18" charset="2"/>
              </a:rPr>
              <a:t>So    </a:t>
            </a:r>
            <a:r>
              <a:rPr lang="en-US" dirty="0">
                <a:solidFill>
                  <a:srgbClr val="002060"/>
                </a:solidFill>
                <a:sym typeface="Symbol" panose="05050102010706020507" pitchFamily="18" charset="2"/>
              </a:rPr>
              <a:t>(surprise)        </a:t>
            </a:r>
            <a:r>
              <a:rPr lang="en-US" dirty="0">
                <a:solidFill>
                  <a:srgbClr val="000099"/>
                </a:solidFill>
                <a:sym typeface="Symbol" panose="05050102010706020507" pitchFamily="18" charset="2"/>
              </a:rPr>
              <a:t>So     </a:t>
            </a:r>
            <a:r>
              <a:rPr lang="en-US" dirty="0">
                <a:solidFill>
                  <a:srgbClr val="002060"/>
                </a:solidFill>
                <a:sym typeface="Symbol" panose="05050102010706020507" pitchFamily="18" charset="2"/>
              </a:rPr>
              <a:t>(disapproval) </a:t>
            </a:r>
          </a:p>
          <a:p>
            <a:pPr marL="17100" eaLnBrk="1" hangingPunct="1">
              <a:spcAft>
                <a:spcPts val="1200"/>
              </a:spcAft>
              <a:tabLst>
                <a:tab pos="534988" algn="l"/>
              </a:tabLst>
              <a:defRPr/>
            </a:pPr>
            <a:r>
              <a:rPr lang="en-US" dirty="0">
                <a:solidFill>
                  <a:srgbClr val="002060"/>
                </a:solidFill>
                <a:sym typeface="Symbol" panose="05050102010706020507" pitchFamily="18" charset="2"/>
              </a:rPr>
              <a:t>	Language </a:t>
            </a:r>
            <a:r>
              <a:rPr lang="en-US" dirty="0">
                <a:solidFill>
                  <a:srgbClr val="002060"/>
                </a:solidFill>
                <a:sym typeface="Wingdings" panose="05000000000000000000" pitchFamily="2" charset="2"/>
              </a:rPr>
              <a:t> c</a:t>
            </a:r>
            <a:r>
              <a:rPr lang="en-US" dirty="0">
                <a:solidFill>
                  <a:srgbClr val="002060"/>
                </a:solidFill>
                <a:sym typeface="Symbol" panose="05050102010706020507" pitchFamily="18" charset="2"/>
              </a:rPr>
              <a:t>onventional    Music </a:t>
            </a:r>
            <a:r>
              <a:rPr lang="en-US" dirty="0">
                <a:solidFill>
                  <a:srgbClr val="002060"/>
                </a:solidFill>
                <a:sym typeface="Wingdings" panose="05000000000000000000" pitchFamily="2" charset="2"/>
              </a:rPr>
              <a:t> natural</a:t>
            </a:r>
            <a:endParaRPr lang="en-US" dirty="0">
              <a:solidFill>
                <a:srgbClr val="002060"/>
              </a:solidFill>
              <a:sym typeface="Symbol" panose="05050102010706020507" pitchFamily="18" charset="2"/>
            </a:endParaRPr>
          </a:p>
          <a:p>
            <a:pPr marL="360000" indent="-342900" eaLnBrk="1" hangingPunct="1">
              <a:spcAft>
                <a:spcPts val="1200"/>
              </a:spcAft>
              <a:buFont typeface="Wingdings" panose="05000000000000000000" pitchFamily="2" charset="2"/>
              <a:buChar char="q"/>
              <a:tabLst>
                <a:tab pos="534988" algn="l"/>
              </a:tabLst>
              <a:defRPr/>
            </a:pPr>
            <a:r>
              <a:rPr lang="en-US" dirty="0" err="1">
                <a:solidFill>
                  <a:srgbClr val="002060"/>
                </a:solidFill>
                <a:sym typeface="Symbol" panose="05050102010706020507" pitchFamily="18" charset="2"/>
              </a:rPr>
              <a:t>Isochronic</a:t>
            </a:r>
            <a:r>
              <a:rPr lang="en-US" dirty="0">
                <a:solidFill>
                  <a:srgbClr val="002060"/>
                </a:solidFill>
                <a:sym typeface="Symbol" panose="05050102010706020507" pitchFamily="18" charset="2"/>
              </a:rPr>
              <a:t> </a:t>
            </a:r>
            <a:r>
              <a:rPr lang="en-US" dirty="0" err="1">
                <a:solidFill>
                  <a:srgbClr val="002060"/>
                </a:solidFill>
                <a:sym typeface="Symbol" panose="05050102010706020507" pitchFamily="18" charset="2"/>
              </a:rPr>
              <a:t>metre</a:t>
            </a:r>
            <a:r>
              <a:rPr lang="en-US" dirty="0">
                <a:solidFill>
                  <a:srgbClr val="002060"/>
                </a:solidFill>
                <a:sym typeface="Symbol" panose="05050102010706020507" pitchFamily="18" charset="2"/>
              </a:rPr>
              <a:t> in music, not necessarily in language</a:t>
            </a:r>
            <a:br>
              <a:rPr lang="en-US" dirty="0">
                <a:solidFill>
                  <a:srgbClr val="000099"/>
                </a:solidFill>
                <a:sym typeface="Symbol" panose="05050102010706020507" pitchFamily="18" charset="2"/>
              </a:rPr>
            </a:br>
            <a:r>
              <a:rPr lang="en-US" dirty="0">
                <a:sym typeface="Symbol" panose="05050102010706020507" pitchFamily="18" charset="2"/>
              </a:rPr>
              <a:t> </a:t>
            </a:r>
            <a:br>
              <a:rPr lang="en-US" dirty="0">
                <a:sym typeface="Symbol" panose="05050102010706020507" pitchFamily="18" charset="2"/>
              </a:rPr>
            </a:br>
            <a:endParaRPr lang="de-DE" dirty="0">
              <a:sym typeface="Symbol" panose="05050102010706020507" pitchFamily="18" charset="2"/>
            </a:endParaRPr>
          </a:p>
        </p:txBody>
      </p:sp>
      <p:grpSp>
        <p:nvGrpSpPr>
          <p:cNvPr id="6" name="Gruppieren 5">
            <a:extLst>
              <a:ext uri="{FF2B5EF4-FFF2-40B4-BE49-F238E27FC236}">
                <a16:creationId xmlns:a16="http://schemas.microsoft.com/office/drawing/2014/main" id="{1AEE7BBD-4686-6C41-962E-74EFB959E739}"/>
              </a:ext>
            </a:extLst>
          </p:cNvPr>
          <p:cNvGrpSpPr/>
          <p:nvPr/>
        </p:nvGrpSpPr>
        <p:grpSpPr>
          <a:xfrm>
            <a:off x="647825" y="5081802"/>
            <a:ext cx="3530671" cy="378404"/>
            <a:chOff x="647825" y="5081802"/>
            <a:chExt cx="3530671" cy="378404"/>
          </a:xfrm>
        </p:grpSpPr>
        <p:sp>
          <p:nvSpPr>
            <p:cNvPr id="4" name="Freihandform: Form 3">
              <a:extLst>
                <a:ext uri="{FF2B5EF4-FFF2-40B4-BE49-F238E27FC236}">
                  <a16:creationId xmlns:a16="http://schemas.microsoft.com/office/drawing/2014/main" id="{CD199865-2515-F748-ACDD-419B2AF537BC}"/>
                </a:ext>
              </a:extLst>
            </p:cNvPr>
            <p:cNvSpPr/>
            <p:nvPr/>
          </p:nvSpPr>
          <p:spPr bwMode="auto">
            <a:xfrm>
              <a:off x="647825" y="5128418"/>
              <a:ext cx="573019" cy="331788"/>
            </a:xfrm>
            <a:custGeom>
              <a:avLst/>
              <a:gdLst>
                <a:gd name="csX0" fmla="*/ 0 w 753701"/>
                <a:gd name="csY0" fmla="*/ 516048 h 525137"/>
                <a:gd name="csX1" fmla="*/ 642796 w 753701"/>
                <a:gd name="csY1" fmla="*/ 479834 h 525137"/>
                <a:gd name="csX2" fmla="*/ 742384 w 753701"/>
                <a:gd name="csY2" fmla="*/ 162963 h 525137"/>
                <a:gd name="csX3" fmla="*/ 751438 w 753701"/>
                <a:gd name="csY3" fmla="*/ 199176 h 525137"/>
                <a:gd name="csX4" fmla="*/ 751438 w 753701"/>
                <a:gd name="csY4" fmla="*/ 199176 h 525137"/>
                <a:gd name="csX5" fmla="*/ 733331 w 753701"/>
                <a:gd name="csY5" fmla="*/ 0 h 525137"/>
              </a:gdLst>
              <a:ahLst/>
              <a:cxnLst>
                <a:cxn ang="0">
                  <a:pos x="csX0" y="csY0"/>
                </a:cxn>
                <a:cxn ang="0">
                  <a:pos x="csX1" y="csY1"/>
                </a:cxn>
                <a:cxn ang="0">
                  <a:pos x="csX2" y="csY2"/>
                </a:cxn>
                <a:cxn ang="0">
                  <a:pos x="csX3" y="csY3"/>
                </a:cxn>
                <a:cxn ang="0">
                  <a:pos x="csX4" y="csY4"/>
                </a:cxn>
                <a:cxn ang="0">
                  <a:pos x="csX5" y="csY5"/>
                </a:cxn>
              </a:cxnLst>
              <a:rect l="l" t="t" r="r" b="b"/>
              <a:pathLst>
                <a:path w="753701" h="525137">
                  <a:moveTo>
                    <a:pt x="0" y="516048"/>
                  </a:moveTo>
                  <a:cubicBezTo>
                    <a:pt x="259532" y="527364"/>
                    <a:pt x="519065" y="538681"/>
                    <a:pt x="642796" y="479834"/>
                  </a:cubicBezTo>
                  <a:cubicBezTo>
                    <a:pt x="766527" y="420987"/>
                    <a:pt x="742384" y="162963"/>
                    <a:pt x="742384" y="162963"/>
                  </a:cubicBezTo>
                  <a:cubicBezTo>
                    <a:pt x="760491" y="116187"/>
                    <a:pt x="751438" y="199176"/>
                    <a:pt x="751438" y="199176"/>
                  </a:cubicBezTo>
                  <a:lnTo>
                    <a:pt x="751438" y="199176"/>
                  </a:lnTo>
                  <a:lnTo>
                    <a:pt x="733331" y="0"/>
                  </a:lnTo>
                </a:path>
              </a:pathLst>
            </a:custGeom>
            <a:noFill/>
            <a:ln w="50800"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s-ES" sz="2400" b="0" i="0" u="none" strike="noStrike" cap="none" normalizeH="0" baseline="0">
                <a:ln>
                  <a:noFill/>
                </a:ln>
                <a:solidFill>
                  <a:schemeClr val="tx1"/>
                </a:solidFill>
                <a:effectLst/>
                <a:latin typeface="Tahoma" pitchFamily="34" charset="0"/>
              </a:endParaRPr>
            </a:p>
          </p:txBody>
        </p:sp>
        <p:sp>
          <p:nvSpPr>
            <p:cNvPr id="8" name="Freihandform: Form 7">
              <a:extLst>
                <a:ext uri="{FF2B5EF4-FFF2-40B4-BE49-F238E27FC236}">
                  <a16:creationId xmlns:a16="http://schemas.microsoft.com/office/drawing/2014/main" id="{37F0B0D8-7B26-F676-B88F-D80539D1F5EE}"/>
                </a:ext>
              </a:extLst>
            </p:cNvPr>
            <p:cNvSpPr/>
            <p:nvPr/>
          </p:nvSpPr>
          <p:spPr bwMode="auto">
            <a:xfrm>
              <a:off x="3476532" y="5081802"/>
              <a:ext cx="701964" cy="377795"/>
            </a:xfrm>
            <a:custGeom>
              <a:avLst/>
              <a:gdLst>
                <a:gd name="csX0" fmla="*/ 0 w 701964"/>
                <a:gd name="csY0" fmla="*/ 26813 h 377795"/>
                <a:gd name="csX1" fmla="*/ 406400 w 701964"/>
                <a:gd name="csY1" fmla="*/ 36050 h 377795"/>
                <a:gd name="csX2" fmla="*/ 701964 w 701964"/>
                <a:gd name="csY2" fmla="*/ 377795 h 377795"/>
              </a:gdLst>
              <a:ahLst/>
              <a:cxnLst>
                <a:cxn ang="0">
                  <a:pos x="csX0" y="csY0"/>
                </a:cxn>
                <a:cxn ang="0">
                  <a:pos x="csX1" y="csY1"/>
                </a:cxn>
                <a:cxn ang="0">
                  <a:pos x="csX2" y="csY2"/>
                </a:cxn>
              </a:cxnLst>
              <a:rect l="l" t="t" r="r" b="b"/>
              <a:pathLst>
                <a:path w="701964" h="377795">
                  <a:moveTo>
                    <a:pt x="0" y="26813"/>
                  </a:moveTo>
                  <a:cubicBezTo>
                    <a:pt x="144703" y="2183"/>
                    <a:pt x="289406" y="-22447"/>
                    <a:pt x="406400" y="36050"/>
                  </a:cubicBezTo>
                  <a:cubicBezTo>
                    <a:pt x="523394" y="94547"/>
                    <a:pt x="612679" y="236171"/>
                    <a:pt x="701964" y="377795"/>
                  </a:cubicBezTo>
                </a:path>
              </a:pathLst>
            </a:custGeom>
            <a:noFill/>
            <a:ln w="50800"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s-ES" sz="2400" b="0" i="0" u="none" strike="noStrike" cap="none" normalizeH="0" baseline="0">
                <a:ln>
                  <a:noFill/>
                </a:ln>
                <a:solidFill>
                  <a:schemeClr val="tx1"/>
                </a:solidFill>
                <a:effectLst/>
                <a:latin typeface="Tahoma" pitchFamily="34" charset="0"/>
              </a:endParaRPr>
            </a:p>
          </p:txBody>
        </p:sp>
      </p:grpSp>
      <p:sp>
        <p:nvSpPr>
          <p:cNvPr id="9" name="Textfeld 8">
            <a:extLst>
              <a:ext uri="{FF2B5EF4-FFF2-40B4-BE49-F238E27FC236}">
                <a16:creationId xmlns:a16="http://schemas.microsoft.com/office/drawing/2014/main" id="{5CAF6325-0B11-3986-4570-98E361F502BD}"/>
              </a:ext>
            </a:extLst>
          </p:cNvPr>
          <p:cNvSpPr txBox="1"/>
          <p:nvPr/>
        </p:nvSpPr>
        <p:spPr>
          <a:xfrm>
            <a:off x="-46611" y="3537120"/>
            <a:ext cx="2775119" cy="461665"/>
          </a:xfrm>
          <a:prstGeom prst="rect">
            <a:avLst/>
          </a:prstGeom>
          <a:noFill/>
        </p:spPr>
        <p:txBody>
          <a:bodyPr wrap="none" rtlCol="0">
            <a:spAutoFit/>
          </a:bodyPr>
          <a:lstStyle/>
          <a:p>
            <a:pPr>
              <a:buNone/>
            </a:pPr>
            <a:r>
              <a:rPr lang="de-DE" b="1" dirty="0"/>
              <a:t>More </a:t>
            </a:r>
            <a:r>
              <a:rPr lang="de-DE" b="1" dirty="0" err="1"/>
              <a:t>differences</a:t>
            </a:r>
            <a:endParaRPr lang="es-ES" b="1" dirty="0"/>
          </a:p>
        </p:txBody>
      </p:sp>
    </p:spTree>
    <p:extLst>
      <p:ext uri="{BB962C8B-B14F-4D97-AF65-F5344CB8AC3E}">
        <p14:creationId xmlns:p14="http://schemas.microsoft.com/office/powerpoint/2010/main" val="1381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uiExpand="1" build="allAtOnce"/>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A099-0419-C662-E907-11358D1C2560}"/>
            </a:ext>
          </a:extLst>
        </p:cNvPr>
        <p:cNvGrpSpPr/>
        <p:nvPr/>
      </p:nvGrpSpPr>
      <p:grpSpPr>
        <a:xfrm>
          <a:off x="0" y="0"/>
          <a:ext cx="0" cy="0"/>
          <a:chOff x="0" y="0"/>
          <a:chExt cx="0" cy="0"/>
        </a:xfrm>
      </p:grpSpPr>
      <p:sp>
        <p:nvSpPr>
          <p:cNvPr id="53250" name="Fußzeilenplatzhalter 1">
            <a:extLst>
              <a:ext uri="{FF2B5EF4-FFF2-40B4-BE49-F238E27FC236}">
                <a16:creationId xmlns:a16="http://schemas.microsoft.com/office/drawing/2014/main" id="{3C8F6AF9-310F-89DB-B11C-864B7941ABA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a:t>Reinhard Blutner</a:t>
            </a:r>
          </a:p>
        </p:txBody>
      </p:sp>
      <p:sp>
        <p:nvSpPr>
          <p:cNvPr id="53251" name="Foliennummernplatzhalter 2">
            <a:extLst>
              <a:ext uri="{FF2B5EF4-FFF2-40B4-BE49-F238E27FC236}">
                <a16:creationId xmlns:a16="http://schemas.microsoft.com/office/drawing/2014/main" id="{88AA09E4-A51E-54E6-6C37-22832839DE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12</a:t>
            </a:fld>
            <a:endParaRPr lang="en-US" altLang="en-US" sz="1400" dirty="0"/>
          </a:p>
        </p:txBody>
      </p:sp>
      <p:sp>
        <p:nvSpPr>
          <p:cNvPr id="5" name="Rechthoek 6">
            <a:extLst>
              <a:ext uri="{FF2B5EF4-FFF2-40B4-BE49-F238E27FC236}">
                <a16:creationId xmlns:a16="http://schemas.microsoft.com/office/drawing/2014/main" id="{1EC0B532-C62C-2A7B-8CA7-B07868407187}"/>
              </a:ext>
            </a:extLst>
          </p:cNvPr>
          <p:cNvSpPr>
            <a:spLocks noChangeArrowheads="1"/>
          </p:cNvSpPr>
          <p:nvPr/>
        </p:nvSpPr>
        <p:spPr bwMode="auto">
          <a:xfrm>
            <a:off x="220096" y="1808132"/>
            <a:ext cx="8573632"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1800"/>
              </a:spcAft>
              <a:buFont typeface="Tahoma" panose="020B0604030504040204" pitchFamily="34" charset="0"/>
              <a:buChar char="●"/>
              <a:tabLst>
                <a:tab pos="534988" algn="l"/>
              </a:tabLst>
              <a:defRPr/>
            </a:pPr>
            <a:r>
              <a:rPr lang="en-US" dirty="0" err="1">
                <a:sym typeface="Symbol" panose="05050102010706020507" pitchFamily="18" charset="2"/>
              </a:rPr>
              <a:t>Bierwisch</a:t>
            </a:r>
            <a:r>
              <a:rPr lang="en-US" dirty="0">
                <a:sym typeface="Symbol" panose="05050102010706020507" pitchFamily="18" charset="2"/>
              </a:rPr>
              <a:t>: Music does not communicate feelings, but it can show  them.  (Communication: The listener is recognizing the relevant intentions of the speaker)</a:t>
            </a:r>
          </a:p>
          <a:p>
            <a:pPr marL="360000" indent="-342900" algn="just" eaLnBrk="1" hangingPunct="1">
              <a:spcAft>
                <a:spcPts val="1800"/>
              </a:spcAft>
              <a:buFont typeface="Tahoma" panose="020B0604030504040204" pitchFamily="34" charset="0"/>
              <a:buChar char="●"/>
              <a:tabLst>
                <a:tab pos="534988" algn="l"/>
              </a:tabLst>
              <a:defRPr/>
            </a:pPr>
            <a:r>
              <a:rPr lang="en-US" dirty="0">
                <a:sym typeface="Symbol" panose="05050102010706020507" pitchFamily="18" charset="2"/>
              </a:rPr>
              <a:t>Important question: How does music trigger emotions?  </a:t>
            </a:r>
          </a:p>
          <a:p>
            <a:pPr marL="360000" indent="-342900" algn="just" eaLnBrk="1" hangingPunct="1">
              <a:spcAft>
                <a:spcPts val="1800"/>
              </a:spcAft>
              <a:buFont typeface="Tahoma" panose="020B0604030504040204" pitchFamily="34" charset="0"/>
              <a:buChar char="●"/>
              <a:tabLst>
                <a:tab pos="534988" algn="l"/>
              </a:tabLst>
              <a:defRPr/>
            </a:pPr>
            <a:r>
              <a:rPr lang="en-US" dirty="0">
                <a:sym typeface="Symbol" panose="05050102010706020507" pitchFamily="18" charset="2"/>
              </a:rPr>
              <a:t>Music is based on a discrete set of tones  (why 12 tones?)</a:t>
            </a:r>
          </a:p>
          <a:p>
            <a:pPr marL="360000" indent="-342900" algn="just" eaLnBrk="1" hangingPunct="1">
              <a:spcAft>
                <a:spcPts val="1800"/>
              </a:spcAft>
              <a:buFont typeface="Tahoma" panose="020B0604030504040204" pitchFamily="34" charset="0"/>
              <a:buChar char="●"/>
              <a:tabLst>
                <a:tab pos="534988" algn="l"/>
              </a:tabLst>
              <a:defRPr/>
            </a:pPr>
            <a:r>
              <a:rPr lang="en-US" dirty="0">
                <a:sym typeface="Symbol" panose="05050102010706020507" pitchFamily="18" charset="2"/>
              </a:rPr>
              <a:t>Harmony is the most important feature of music since about 500 years. It is an important trigger of emotions.</a:t>
            </a:r>
            <a:endParaRPr lang="de-DE" dirty="0">
              <a:sym typeface="Symbol" panose="05050102010706020507" pitchFamily="18" charset="2"/>
            </a:endParaRPr>
          </a:p>
        </p:txBody>
      </p:sp>
      <p:sp>
        <p:nvSpPr>
          <p:cNvPr id="7" name="Rectangle 2">
            <a:extLst>
              <a:ext uri="{FF2B5EF4-FFF2-40B4-BE49-F238E27FC236}">
                <a16:creationId xmlns:a16="http://schemas.microsoft.com/office/drawing/2014/main" id="{B1A139FC-B096-6CEB-0862-F0F8FA7C91FF}"/>
              </a:ext>
            </a:extLst>
          </p:cNvPr>
          <p:cNvSpPr txBox="1">
            <a:spLocks noChangeArrowheads="1"/>
          </p:cNvSpPr>
          <p:nvPr/>
        </p:nvSpPr>
        <p:spPr bwMode="auto">
          <a:xfrm>
            <a:off x="539750" y="609600"/>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t>Preliminary Conclusion</a:t>
            </a:r>
          </a:p>
        </p:txBody>
      </p:sp>
    </p:spTree>
    <p:extLst>
      <p:ext uri="{BB962C8B-B14F-4D97-AF65-F5344CB8AC3E}">
        <p14:creationId xmlns:p14="http://schemas.microsoft.com/office/powerpoint/2010/main" val="13314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47C94134-9177-453D-AD8A-ACF9B15727F3}" type="slidenum">
              <a:rPr lang="en-US" altLang="en-US" sz="1000">
                <a:latin typeface="Verdana" panose="020B0604030504040204" pitchFamily="34" charset="0"/>
              </a:rPr>
              <a:pPr algn="r">
                <a:spcBef>
                  <a:spcPct val="0"/>
                </a:spcBef>
                <a:buFontTx/>
                <a:buNone/>
              </a:pPr>
              <a:t>13</a:t>
            </a:fld>
            <a:endParaRPr lang="en-US" altLang="en-US" sz="1000" dirty="0">
              <a:latin typeface="Verdana" panose="020B0604030504040204" pitchFamily="34" charset="0"/>
            </a:endParaRPr>
          </a:p>
        </p:txBody>
      </p:sp>
      <p:sp>
        <p:nvSpPr>
          <p:cNvPr id="50179" name="Rectangle 2"/>
          <p:cNvSpPr>
            <a:spLocks noGrp="1" noChangeArrowheads="1"/>
          </p:cNvSpPr>
          <p:nvPr>
            <p:ph type="title" idx="4294967295"/>
          </p:nvPr>
        </p:nvSpPr>
        <p:spPr>
          <a:xfrm>
            <a:off x="693737" y="2100391"/>
            <a:ext cx="7993063" cy="1304925"/>
          </a:xfrm>
        </p:spPr>
        <p:txBody>
          <a:bodyPr/>
          <a:lstStyle/>
          <a:p>
            <a:pPr eaLnBrk="1" hangingPunct="1"/>
            <a:r>
              <a:rPr lang="en-US" altLang="en-US" dirty="0">
                <a:solidFill>
                  <a:srgbClr val="C00000"/>
                </a:solidFill>
              </a:rPr>
              <a:t>III</a:t>
            </a:r>
            <a:br>
              <a:rPr lang="en-US" altLang="en-US" dirty="0">
                <a:solidFill>
                  <a:srgbClr val="C00000"/>
                </a:solidFill>
              </a:rPr>
            </a:br>
            <a:r>
              <a:rPr lang="en-US" altLang="en-US" dirty="0">
                <a:solidFill>
                  <a:srgbClr val="C00000"/>
                </a:solidFill>
              </a:rPr>
              <a:t>Music and its Affective Meaning</a:t>
            </a:r>
            <a:endParaRPr lang="de-DE" altLang="en-US" dirty="0">
              <a:solidFill>
                <a:srgbClr val="C00000"/>
              </a:solidFill>
            </a:endParaRPr>
          </a:p>
        </p:txBody>
      </p:sp>
      <p:sp>
        <p:nvSpPr>
          <p:cNvPr id="2" name="Fußzeilenplatzhalter 1">
            <a:extLst>
              <a:ext uri="{FF2B5EF4-FFF2-40B4-BE49-F238E27FC236}">
                <a16:creationId xmlns:a16="http://schemas.microsoft.com/office/drawing/2014/main" id="{AA9A5516-AB29-ADD2-2FD0-B0B130135451}"/>
              </a:ext>
            </a:extLst>
          </p:cNvPr>
          <p:cNvSpPr>
            <a:spLocks noGrp="1"/>
          </p:cNvSpPr>
          <p:nvPr>
            <p:ph type="ftr" sz="quarter" idx="10"/>
          </p:nvPr>
        </p:nvSpPr>
        <p:spPr>
          <a:xfrm>
            <a:off x="-356467" y="643863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dirty="0"/>
              <a:t>Reinhard Blutner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lumMod val="75000"/>
                  </a:schemeClr>
                </a:solidFill>
              </a:rPr>
              <a:t>Why do we like music?</a:t>
            </a:r>
          </a:p>
        </p:txBody>
      </p:sp>
      <p:sp>
        <p:nvSpPr>
          <p:cNvPr id="3" name="Content Placeholder 2"/>
          <p:cNvSpPr>
            <a:spLocks noGrp="1"/>
          </p:cNvSpPr>
          <p:nvPr>
            <p:ph sz="quarter" idx="1"/>
          </p:nvPr>
        </p:nvSpPr>
        <p:spPr>
          <a:xfrm>
            <a:off x="175335" y="1520976"/>
            <a:ext cx="7574449" cy="5181600"/>
          </a:xfrm>
        </p:spPr>
        <p:txBody>
          <a:bodyPr>
            <a:normAutofit/>
          </a:bodyPr>
          <a:lstStyle/>
          <a:p>
            <a:pPr>
              <a:spcAft>
                <a:spcPts val="600"/>
              </a:spcAft>
            </a:pPr>
            <a:r>
              <a:rPr lang="en-US" i="1" dirty="0"/>
              <a:t>Bone flute </a:t>
            </a:r>
            <a:r>
              <a:rPr lang="en-US" sz="2600" dirty="0"/>
              <a:t>(40.000 years old)</a:t>
            </a:r>
            <a:r>
              <a:rPr lang="en-US" sz="2600" i="1" dirty="0"/>
              <a:t> </a:t>
            </a:r>
            <a:r>
              <a:rPr lang="en-US" sz="2600" dirty="0"/>
              <a:t>found in the </a:t>
            </a:r>
            <a:r>
              <a:rPr lang="en-US" sz="2600" i="1" dirty="0"/>
              <a:t>Neanderthal  </a:t>
            </a:r>
            <a:r>
              <a:rPr lang="en-US" sz="2600" dirty="0"/>
              <a:t>(associated with </a:t>
            </a:r>
            <a:r>
              <a:rPr lang="en-US" sz="2600" i="1" dirty="0"/>
              <a:t>homo sapiens</a:t>
            </a:r>
            <a:r>
              <a:rPr lang="en-US" sz="2600" dirty="0"/>
              <a:t>)</a:t>
            </a:r>
            <a:endParaRPr lang="en-US" sz="1800" dirty="0"/>
          </a:p>
          <a:p>
            <a:r>
              <a:rPr lang="en-US" dirty="0"/>
              <a:t>Music and the reward system: </a:t>
            </a:r>
          </a:p>
          <a:p>
            <a:pPr marL="400050" lvl="1" indent="0">
              <a:spcAft>
                <a:spcPts val="600"/>
              </a:spcAft>
              <a:buNone/>
            </a:pPr>
            <a:r>
              <a:rPr lang="en-US" sz="2600" dirty="0"/>
              <a:t>Dopamine release occurred in the </a:t>
            </a:r>
            <a:br>
              <a:rPr lang="en-US" sz="2600" dirty="0"/>
            </a:br>
            <a:r>
              <a:rPr lang="en-US" sz="2600" dirty="0"/>
              <a:t>striatum (prefrontal cortex) during </a:t>
            </a:r>
            <a:br>
              <a:rPr lang="en-US" sz="2600" dirty="0"/>
            </a:br>
            <a:r>
              <a:rPr lang="en-US" sz="2600" dirty="0"/>
              <a:t>the presentation of music</a:t>
            </a:r>
          </a:p>
          <a:p>
            <a:r>
              <a:rPr lang="en-US" dirty="0">
                <a:sym typeface="Wingdings" panose="05000000000000000000" pitchFamily="2" charset="2"/>
              </a:rPr>
              <a:t>Bernstein’s Harvard lectures</a:t>
            </a:r>
            <a:endParaRPr lang="en-US" altLang="en-US" dirty="0"/>
          </a:p>
          <a:p>
            <a:pPr marL="400050" lvl="1" indent="0">
              <a:buNone/>
            </a:pPr>
            <a:r>
              <a:rPr lang="en-US" altLang="en-US" sz="2600" dirty="0"/>
              <a:t>T</a:t>
            </a:r>
            <a:r>
              <a:rPr lang="en-US" sz="2600" dirty="0"/>
              <a:t>he capacity to understand and derive pleasure from complex musical patterns appears to be culturally universal </a:t>
            </a:r>
            <a:endParaRPr lang="en-US" altLang="en-US" sz="2600" dirty="0"/>
          </a:p>
        </p:txBody>
      </p:sp>
      <p:pic>
        <p:nvPicPr>
          <p:cNvPr id="6" name="Grafik 5">
            <a:extLst>
              <a:ext uri="{FF2B5EF4-FFF2-40B4-BE49-F238E27FC236}">
                <a16:creationId xmlns:a16="http://schemas.microsoft.com/office/drawing/2014/main" id="{F2AF4750-06AF-5180-9449-BE7759719D69}"/>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928356" y="2484743"/>
            <a:ext cx="1567543" cy="2351314"/>
          </a:xfrm>
          <a:prstGeom prst="rect">
            <a:avLst/>
          </a:prstGeom>
        </p:spPr>
      </p:pic>
      <p:grpSp>
        <p:nvGrpSpPr>
          <p:cNvPr id="75" name="Gruppieren 74">
            <a:extLst>
              <a:ext uri="{FF2B5EF4-FFF2-40B4-BE49-F238E27FC236}">
                <a16:creationId xmlns:a16="http://schemas.microsoft.com/office/drawing/2014/main" id="{4C3DEE67-EF12-CCF8-AF5B-B392391B6EE5}"/>
              </a:ext>
            </a:extLst>
          </p:cNvPr>
          <p:cNvGrpSpPr/>
          <p:nvPr/>
        </p:nvGrpSpPr>
        <p:grpSpPr>
          <a:xfrm>
            <a:off x="7749964" y="1014463"/>
            <a:ext cx="770580" cy="4636546"/>
            <a:chOff x="7641776" y="1121825"/>
            <a:chExt cx="770580" cy="4636546"/>
          </a:xfrm>
        </p:grpSpPr>
        <p:pic>
          <p:nvPicPr>
            <p:cNvPr id="5" name="Grafik 4">
              <a:extLst>
                <a:ext uri="{FF2B5EF4-FFF2-40B4-BE49-F238E27FC236}">
                  <a16:creationId xmlns:a16="http://schemas.microsoft.com/office/drawing/2014/main" id="{F91F9AD3-0B6B-AD58-A627-D9EC63F8D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58761">
              <a:off x="5689263" y="3074338"/>
              <a:ext cx="4636546" cy="731520"/>
            </a:xfrm>
            <a:prstGeom prst="rect">
              <a:avLst/>
            </a:prstGeom>
          </p:spPr>
        </p:pic>
        <p:grpSp>
          <p:nvGrpSpPr>
            <p:cNvPr id="74" name="Gruppieren 73">
              <a:extLst>
                <a:ext uri="{FF2B5EF4-FFF2-40B4-BE49-F238E27FC236}">
                  <a16:creationId xmlns:a16="http://schemas.microsoft.com/office/drawing/2014/main" id="{930B9EC4-0EF4-1D6A-7053-41D8755DA5F0}"/>
                </a:ext>
              </a:extLst>
            </p:cNvPr>
            <p:cNvGrpSpPr/>
            <p:nvPr/>
          </p:nvGrpSpPr>
          <p:grpSpPr>
            <a:xfrm>
              <a:off x="7785596" y="3114478"/>
              <a:ext cx="626760" cy="1515960"/>
              <a:chOff x="7803702" y="3114478"/>
              <a:chExt cx="626760" cy="151596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15366E6-BC69-B4A9-465B-1795D7E723DF}"/>
                      </a:ext>
                    </a:extLst>
                  </p14:cNvPr>
                  <p14:cNvContentPartPr/>
                  <p14:nvPr/>
                </p14:nvContentPartPr>
                <p14:xfrm>
                  <a:off x="7994142" y="3508678"/>
                  <a:ext cx="151200" cy="21600"/>
                </p14:xfrm>
              </p:contentPart>
            </mc:Choice>
            <mc:Fallback xmlns="">
              <p:pic>
                <p:nvPicPr>
                  <p:cNvPr id="7" name="Freihand 6">
                    <a:extLst>
                      <a:ext uri="{FF2B5EF4-FFF2-40B4-BE49-F238E27FC236}">
                        <a16:creationId xmlns:a16="http://schemas.microsoft.com/office/drawing/2014/main" id="{B15366E6-BC69-B4A9-465B-1795D7E723DF}"/>
                      </a:ext>
                    </a:extLst>
                  </p:cNvPr>
                  <p:cNvPicPr/>
                  <p:nvPr/>
                </p:nvPicPr>
                <p:blipFill>
                  <a:blip r:embed="rId6"/>
                  <a:stretch>
                    <a:fillRect/>
                  </a:stretch>
                </p:blipFill>
                <p:spPr>
                  <a:xfrm>
                    <a:off x="7958142" y="3472678"/>
                    <a:ext cx="22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D56A93B-4AB5-23A5-2280-D61B36E71452}"/>
                      </a:ext>
                    </a:extLst>
                  </p14:cNvPr>
                  <p14:cNvContentPartPr/>
                  <p14:nvPr/>
                </p14:nvContentPartPr>
                <p14:xfrm>
                  <a:off x="7964982" y="3557998"/>
                  <a:ext cx="164880" cy="264960"/>
                </p14:xfrm>
              </p:contentPart>
            </mc:Choice>
            <mc:Fallback xmlns="">
              <p:pic>
                <p:nvPicPr>
                  <p:cNvPr id="8" name="Freihand 7">
                    <a:extLst>
                      <a:ext uri="{FF2B5EF4-FFF2-40B4-BE49-F238E27FC236}">
                        <a16:creationId xmlns:a16="http://schemas.microsoft.com/office/drawing/2014/main" id="{FD56A93B-4AB5-23A5-2280-D61B36E71452}"/>
                      </a:ext>
                    </a:extLst>
                  </p:cNvPr>
                  <p:cNvPicPr/>
                  <p:nvPr/>
                </p:nvPicPr>
                <p:blipFill>
                  <a:blip r:embed="rId8"/>
                  <a:stretch>
                    <a:fillRect/>
                  </a:stretch>
                </p:blipFill>
                <p:spPr>
                  <a:xfrm>
                    <a:off x="7928982" y="3521998"/>
                    <a:ext cx="2365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59FB1E96-9810-D3C5-5876-B32C215DA2B7}"/>
                      </a:ext>
                    </a:extLst>
                  </p14:cNvPr>
                  <p14:cNvContentPartPr/>
                  <p14:nvPr/>
                </p14:nvContentPartPr>
                <p14:xfrm>
                  <a:off x="8038062" y="3702718"/>
                  <a:ext cx="176400" cy="300960"/>
                </p14:xfrm>
              </p:contentPart>
            </mc:Choice>
            <mc:Fallback xmlns="">
              <p:pic>
                <p:nvPicPr>
                  <p:cNvPr id="17" name="Freihand 16">
                    <a:extLst>
                      <a:ext uri="{FF2B5EF4-FFF2-40B4-BE49-F238E27FC236}">
                        <a16:creationId xmlns:a16="http://schemas.microsoft.com/office/drawing/2014/main" id="{59FB1E96-9810-D3C5-5876-B32C215DA2B7}"/>
                      </a:ext>
                    </a:extLst>
                  </p:cNvPr>
                  <p:cNvPicPr/>
                  <p:nvPr/>
                </p:nvPicPr>
                <p:blipFill>
                  <a:blip r:embed="rId10"/>
                  <a:stretch>
                    <a:fillRect/>
                  </a:stretch>
                </p:blipFill>
                <p:spPr>
                  <a:xfrm>
                    <a:off x="8002062" y="3666718"/>
                    <a:ext cx="248040" cy="372600"/>
                  </a:xfrm>
                  <a:prstGeom prst="rect">
                    <a:avLst/>
                  </a:prstGeom>
                </p:spPr>
              </p:pic>
            </mc:Fallback>
          </mc:AlternateContent>
          <p:grpSp>
            <p:nvGrpSpPr>
              <p:cNvPr id="27" name="Gruppieren 26">
                <a:extLst>
                  <a:ext uri="{FF2B5EF4-FFF2-40B4-BE49-F238E27FC236}">
                    <a16:creationId xmlns:a16="http://schemas.microsoft.com/office/drawing/2014/main" id="{FFE1C086-21E1-61D2-AA12-FBC12E468138}"/>
                  </a:ext>
                </a:extLst>
              </p:cNvPr>
              <p:cNvGrpSpPr/>
              <p:nvPr/>
            </p:nvGrpSpPr>
            <p:grpSpPr>
              <a:xfrm>
                <a:off x="7813062" y="3132118"/>
                <a:ext cx="18360" cy="54720"/>
                <a:chOff x="7813062" y="3132118"/>
                <a:chExt cx="18360" cy="54720"/>
              </a:xfrm>
            </p:grpSpPr>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06329607-128E-670C-D23E-643BCF23A839}"/>
                        </a:ext>
                      </a:extLst>
                    </p14:cNvPr>
                    <p14:cNvContentPartPr/>
                    <p14:nvPr/>
                  </p14:nvContentPartPr>
                  <p14:xfrm>
                    <a:off x="7813062" y="3132118"/>
                    <a:ext cx="360" cy="360"/>
                  </p14:xfrm>
                </p:contentPart>
              </mc:Choice>
              <mc:Fallback xmlns="">
                <p:pic>
                  <p:nvPicPr>
                    <p:cNvPr id="25" name="Freihand 24">
                      <a:extLst>
                        <a:ext uri="{FF2B5EF4-FFF2-40B4-BE49-F238E27FC236}">
                          <a16:creationId xmlns:a16="http://schemas.microsoft.com/office/drawing/2014/main" id="{06329607-128E-670C-D23E-643BCF23A839}"/>
                        </a:ext>
                      </a:extLst>
                    </p:cNvPr>
                    <p:cNvPicPr/>
                    <p:nvPr/>
                  </p:nvPicPr>
                  <p:blipFill>
                    <a:blip r:embed="rId12"/>
                    <a:stretch>
                      <a:fillRect/>
                    </a:stretch>
                  </p:blipFill>
                  <p:spPr>
                    <a:xfrm>
                      <a:off x="7804422" y="31234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B26D08C4-B33E-7675-D4BD-FC9FD256256B}"/>
                        </a:ext>
                      </a:extLst>
                    </p14:cNvPr>
                    <p14:cNvContentPartPr/>
                    <p14:nvPr/>
                  </p14:nvContentPartPr>
                  <p14:xfrm>
                    <a:off x="7831062" y="3186478"/>
                    <a:ext cx="360" cy="360"/>
                  </p14:xfrm>
                </p:contentPart>
              </mc:Choice>
              <mc:Fallback xmlns="">
                <p:pic>
                  <p:nvPicPr>
                    <p:cNvPr id="26" name="Freihand 25">
                      <a:extLst>
                        <a:ext uri="{FF2B5EF4-FFF2-40B4-BE49-F238E27FC236}">
                          <a16:creationId xmlns:a16="http://schemas.microsoft.com/office/drawing/2014/main" id="{B26D08C4-B33E-7675-D4BD-FC9FD256256B}"/>
                        </a:ext>
                      </a:extLst>
                    </p:cNvPr>
                    <p:cNvPicPr/>
                    <p:nvPr/>
                  </p:nvPicPr>
                  <p:blipFill>
                    <a:blip r:embed="rId12"/>
                    <a:stretch>
                      <a:fillRect/>
                    </a:stretch>
                  </p:blipFill>
                  <p:spPr>
                    <a:xfrm>
                      <a:off x="7822422" y="3177838"/>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B28395FE-DD76-212F-6922-046B629EB768}"/>
                      </a:ext>
                    </a:extLst>
                  </p14:cNvPr>
                  <p14:cNvContentPartPr/>
                  <p14:nvPr/>
                </p14:nvContentPartPr>
                <p14:xfrm>
                  <a:off x="7912782" y="3403918"/>
                  <a:ext cx="360" cy="360"/>
                </p14:xfrm>
              </p:contentPart>
            </mc:Choice>
            <mc:Fallback xmlns="">
              <p:pic>
                <p:nvPicPr>
                  <p:cNvPr id="30" name="Freihand 29">
                    <a:extLst>
                      <a:ext uri="{FF2B5EF4-FFF2-40B4-BE49-F238E27FC236}">
                        <a16:creationId xmlns:a16="http://schemas.microsoft.com/office/drawing/2014/main" id="{B28395FE-DD76-212F-6922-046B629EB768}"/>
                      </a:ext>
                    </a:extLst>
                  </p:cNvPr>
                  <p:cNvPicPr/>
                  <p:nvPr/>
                </p:nvPicPr>
                <p:blipFill>
                  <a:blip r:embed="rId12"/>
                  <a:stretch>
                    <a:fillRect/>
                  </a:stretch>
                </p:blipFill>
                <p:spPr>
                  <a:xfrm>
                    <a:off x="7903782" y="33949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Freihand 20">
                    <a:extLst>
                      <a:ext uri="{FF2B5EF4-FFF2-40B4-BE49-F238E27FC236}">
                        <a16:creationId xmlns:a16="http://schemas.microsoft.com/office/drawing/2014/main" id="{BAAFFABB-6092-D977-ADB3-147E86470871}"/>
                      </a:ext>
                    </a:extLst>
                  </p14:cNvPr>
                  <p14:cNvContentPartPr/>
                  <p14:nvPr/>
                </p14:nvContentPartPr>
                <p14:xfrm>
                  <a:off x="7948782" y="3467278"/>
                  <a:ext cx="360" cy="360"/>
                </p14:xfrm>
              </p:contentPart>
            </mc:Choice>
            <mc:Fallback xmlns="">
              <p:pic>
                <p:nvPicPr>
                  <p:cNvPr id="21" name="Freihand 20">
                    <a:extLst>
                      <a:ext uri="{FF2B5EF4-FFF2-40B4-BE49-F238E27FC236}">
                        <a16:creationId xmlns:a16="http://schemas.microsoft.com/office/drawing/2014/main" id="{BAAFFABB-6092-D977-ADB3-147E86470871}"/>
                      </a:ext>
                    </a:extLst>
                  </p:cNvPr>
                  <p:cNvPicPr/>
                  <p:nvPr/>
                </p:nvPicPr>
                <p:blipFill>
                  <a:blip r:embed="rId16"/>
                  <a:stretch>
                    <a:fillRect/>
                  </a:stretch>
                </p:blipFill>
                <p:spPr>
                  <a:xfrm>
                    <a:off x="7912782" y="343127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3FB82CFD-72AA-B563-9AD1-861EF16F217D}"/>
                      </a:ext>
                    </a:extLst>
                  </p14:cNvPr>
                  <p14:cNvContentPartPr/>
                  <p14:nvPr/>
                </p14:nvContentPartPr>
                <p14:xfrm>
                  <a:off x="7935822" y="3512638"/>
                  <a:ext cx="12960" cy="38880"/>
                </p14:xfrm>
              </p:contentPart>
            </mc:Choice>
            <mc:Fallback xmlns="">
              <p:pic>
                <p:nvPicPr>
                  <p:cNvPr id="22" name="Freihand 21">
                    <a:extLst>
                      <a:ext uri="{FF2B5EF4-FFF2-40B4-BE49-F238E27FC236}">
                        <a16:creationId xmlns:a16="http://schemas.microsoft.com/office/drawing/2014/main" id="{3FB82CFD-72AA-B563-9AD1-861EF16F217D}"/>
                      </a:ext>
                    </a:extLst>
                  </p:cNvPr>
                  <p:cNvPicPr/>
                  <p:nvPr/>
                </p:nvPicPr>
                <p:blipFill>
                  <a:blip r:embed="rId18"/>
                  <a:stretch>
                    <a:fillRect/>
                  </a:stretch>
                </p:blipFill>
                <p:spPr>
                  <a:xfrm>
                    <a:off x="7900182" y="3476998"/>
                    <a:ext cx="84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5D32A7EC-569D-DEB5-40AF-61C54893440C}"/>
                      </a:ext>
                    </a:extLst>
                  </p14:cNvPr>
                  <p14:cNvContentPartPr/>
                  <p14:nvPr/>
                </p14:nvContentPartPr>
                <p14:xfrm>
                  <a:off x="8030502" y="3424078"/>
                  <a:ext cx="73080" cy="70920"/>
                </p14:xfrm>
              </p:contentPart>
            </mc:Choice>
            <mc:Fallback xmlns="">
              <p:pic>
                <p:nvPicPr>
                  <p:cNvPr id="31" name="Freihand 30">
                    <a:extLst>
                      <a:ext uri="{FF2B5EF4-FFF2-40B4-BE49-F238E27FC236}">
                        <a16:creationId xmlns:a16="http://schemas.microsoft.com/office/drawing/2014/main" id="{5D32A7EC-569D-DEB5-40AF-61C54893440C}"/>
                      </a:ext>
                    </a:extLst>
                  </p:cNvPr>
                  <p:cNvPicPr/>
                  <p:nvPr/>
                </p:nvPicPr>
                <p:blipFill>
                  <a:blip r:embed="rId20"/>
                  <a:stretch>
                    <a:fillRect/>
                  </a:stretch>
                </p:blipFill>
                <p:spPr>
                  <a:xfrm>
                    <a:off x="8012502" y="3406078"/>
                    <a:ext cx="108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Freihand 33">
                    <a:extLst>
                      <a:ext uri="{FF2B5EF4-FFF2-40B4-BE49-F238E27FC236}">
                        <a16:creationId xmlns:a16="http://schemas.microsoft.com/office/drawing/2014/main" id="{F6819662-F25B-06F3-82FF-A619B05F7095}"/>
                      </a:ext>
                    </a:extLst>
                  </p14:cNvPr>
                  <p14:cNvContentPartPr/>
                  <p14:nvPr/>
                </p14:nvContentPartPr>
                <p14:xfrm>
                  <a:off x="8111862" y="3240838"/>
                  <a:ext cx="27360" cy="272520"/>
                </p14:xfrm>
              </p:contentPart>
            </mc:Choice>
            <mc:Fallback xmlns="">
              <p:pic>
                <p:nvPicPr>
                  <p:cNvPr id="34" name="Freihand 33">
                    <a:extLst>
                      <a:ext uri="{FF2B5EF4-FFF2-40B4-BE49-F238E27FC236}">
                        <a16:creationId xmlns:a16="http://schemas.microsoft.com/office/drawing/2014/main" id="{F6819662-F25B-06F3-82FF-A619B05F7095}"/>
                      </a:ext>
                    </a:extLst>
                  </p:cNvPr>
                  <p:cNvPicPr/>
                  <p:nvPr/>
                </p:nvPicPr>
                <p:blipFill>
                  <a:blip r:embed="rId22"/>
                  <a:stretch>
                    <a:fillRect/>
                  </a:stretch>
                </p:blipFill>
                <p:spPr>
                  <a:xfrm>
                    <a:off x="8093862" y="3222838"/>
                    <a:ext cx="630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Freihand 37">
                    <a:extLst>
                      <a:ext uri="{FF2B5EF4-FFF2-40B4-BE49-F238E27FC236}">
                        <a16:creationId xmlns:a16="http://schemas.microsoft.com/office/drawing/2014/main" id="{1631E03B-95F4-65C9-E78C-10DF4FF78D34}"/>
                      </a:ext>
                    </a:extLst>
                  </p14:cNvPr>
                  <p14:cNvContentPartPr/>
                  <p14:nvPr/>
                </p14:nvContentPartPr>
                <p14:xfrm>
                  <a:off x="8163702" y="3259198"/>
                  <a:ext cx="39600" cy="229680"/>
                </p14:xfrm>
              </p:contentPart>
            </mc:Choice>
            <mc:Fallback xmlns="">
              <p:pic>
                <p:nvPicPr>
                  <p:cNvPr id="38" name="Freihand 37">
                    <a:extLst>
                      <a:ext uri="{FF2B5EF4-FFF2-40B4-BE49-F238E27FC236}">
                        <a16:creationId xmlns:a16="http://schemas.microsoft.com/office/drawing/2014/main" id="{1631E03B-95F4-65C9-E78C-10DF4FF78D34}"/>
                      </a:ext>
                    </a:extLst>
                  </p:cNvPr>
                  <p:cNvPicPr/>
                  <p:nvPr/>
                </p:nvPicPr>
                <p:blipFill>
                  <a:blip r:embed="rId24"/>
                  <a:stretch>
                    <a:fillRect/>
                  </a:stretch>
                </p:blipFill>
                <p:spPr>
                  <a:xfrm>
                    <a:off x="8146062" y="3241198"/>
                    <a:ext cx="75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Freihand 40">
                    <a:extLst>
                      <a:ext uri="{FF2B5EF4-FFF2-40B4-BE49-F238E27FC236}">
                        <a16:creationId xmlns:a16="http://schemas.microsoft.com/office/drawing/2014/main" id="{86593630-6F51-A54B-820D-544A9F7D4C52}"/>
                      </a:ext>
                    </a:extLst>
                  </p14:cNvPr>
                  <p14:cNvContentPartPr/>
                  <p14:nvPr/>
                </p14:nvContentPartPr>
                <p14:xfrm>
                  <a:off x="8012142" y="3983518"/>
                  <a:ext cx="27000" cy="263160"/>
                </p14:xfrm>
              </p:contentPart>
            </mc:Choice>
            <mc:Fallback xmlns="">
              <p:pic>
                <p:nvPicPr>
                  <p:cNvPr id="41" name="Freihand 40">
                    <a:extLst>
                      <a:ext uri="{FF2B5EF4-FFF2-40B4-BE49-F238E27FC236}">
                        <a16:creationId xmlns:a16="http://schemas.microsoft.com/office/drawing/2014/main" id="{86593630-6F51-A54B-820D-544A9F7D4C52}"/>
                      </a:ext>
                    </a:extLst>
                  </p:cNvPr>
                  <p:cNvPicPr/>
                  <p:nvPr/>
                </p:nvPicPr>
                <p:blipFill>
                  <a:blip r:embed="rId26"/>
                  <a:stretch>
                    <a:fillRect/>
                  </a:stretch>
                </p:blipFill>
                <p:spPr>
                  <a:xfrm>
                    <a:off x="7994502" y="3965518"/>
                    <a:ext cx="62640" cy="298800"/>
                  </a:xfrm>
                  <a:prstGeom prst="rect">
                    <a:avLst/>
                  </a:prstGeom>
                </p:spPr>
              </p:pic>
            </mc:Fallback>
          </mc:AlternateContent>
          <p:grpSp>
            <p:nvGrpSpPr>
              <p:cNvPr id="45" name="Gruppieren 44">
                <a:extLst>
                  <a:ext uri="{FF2B5EF4-FFF2-40B4-BE49-F238E27FC236}">
                    <a16:creationId xmlns:a16="http://schemas.microsoft.com/office/drawing/2014/main" id="{D2F782CB-BFBA-1635-6312-6C44A1FC5A04}"/>
                  </a:ext>
                </a:extLst>
              </p:cNvPr>
              <p:cNvGrpSpPr/>
              <p:nvPr/>
            </p:nvGrpSpPr>
            <p:grpSpPr>
              <a:xfrm>
                <a:off x="7976142" y="3802078"/>
                <a:ext cx="72720" cy="245160"/>
                <a:chOff x="7976142" y="3802078"/>
                <a:chExt cx="72720" cy="24516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DA19C59B-B13B-0636-A019-F4D1248A6AE1}"/>
                        </a:ext>
                      </a:extLst>
                    </p14:cNvPr>
                    <p14:cNvContentPartPr/>
                    <p14:nvPr/>
                  </p14:nvContentPartPr>
                  <p14:xfrm>
                    <a:off x="8048502" y="4046878"/>
                    <a:ext cx="360" cy="360"/>
                  </p14:xfrm>
                </p:contentPart>
              </mc:Choice>
              <mc:Fallback xmlns="">
                <p:pic>
                  <p:nvPicPr>
                    <p:cNvPr id="19" name="Freihand 18">
                      <a:extLst>
                        <a:ext uri="{FF2B5EF4-FFF2-40B4-BE49-F238E27FC236}">
                          <a16:creationId xmlns:a16="http://schemas.microsoft.com/office/drawing/2014/main" id="{DA19C59B-B13B-0636-A019-F4D1248A6AE1}"/>
                        </a:ext>
                      </a:extLst>
                    </p:cNvPr>
                    <p:cNvPicPr/>
                    <p:nvPr/>
                  </p:nvPicPr>
                  <p:blipFill>
                    <a:blip r:embed="rId16"/>
                    <a:stretch>
                      <a:fillRect/>
                    </a:stretch>
                  </p:blipFill>
                  <p:spPr>
                    <a:xfrm>
                      <a:off x="8012862" y="401087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2B1838B3-A8D0-737F-A3F8-A7851055AC49}"/>
                        </a:ext>
                      </a:extLst>
                    </p14:cNvPr>
                    <p14:cNvContentPartPr/>
                    <p14:nvPr/>
                  </p14:nvContentPartPr>
                  <p14:xfrm>
                    <a:off x="7994142" y="3910798"/>
                    <a:ext cx="360" cy="360"/>
                  </p14:xfrm>
                </p:contentPart>
              </mc:Choice>
              <mc:Fallback xmlns="">
                <p:pic>
                  <p:nvPicPr>
                    <p:cNvPr id="20" name="Freihand 19">
                      <a:extLst>
                        <a:ext uri="{FF2B5EF4-FFF2-40B4-BE49-F238E27FC236}">
                          <a16:creationId xmlns:a16="http://schemas.microsoft.com/office/drawing/2014/main" id="{2B1838B3-A8D0-737F-A3F8-A7851055AC49}"/>
                        </a:ext>
                      </a:extLst>
                    </p:cNvPr>
                    <p:cNvPicPr/>
                    <p:nvPr/>
                  </p:nvPicPr>
                  <p:blipFill>
                    <a:blip r:embed="rId16"/>
                    <a:stretch>
                      <a:fillRect/>
                    </a:stretch>
                  </p:blipFill>
                  <p:spPr>
                    <a:xfrm>
                      <a:off x="7958142" y="38751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F1F72A63-2322-C380-2647-7CE73981E9E0}"/>
                        </a:ext>
                      </a:extLst>
                    </p14:cNvPr>
                    <p14:cNvContentPartPr/>
                    <p14:nvPr/>
                  </p14:nvContentPartPr>
                  <p14:xfrm>
                    <a:off x="8003142" y="3983518"/>
                    <a:ext cx="12240" cy="38520"/>
                  </p14:xfrm>
                </p:contentPart>
              </mc:Choice>
              <mc:Fallback xmlns="">
                <p:pic>
                  <p:nvPicPr>
                    <p:cNvPr id="42" name="Freihand 41">
                      <a:extLst>
                        <a:ext uri="{FF2B5EF4-FFF2-40B4-BE49-F238E27FC236}">
                          <a16:creationId xmlns:a16="http://schemas.microsoft.com/office/drawing/2014/main" id="{F1F72A63-2322-C380-2647-7CE73981E9E0}"/>
                        </a:ext>
                      </a:extLst>
                    </p:cNvPr>
                    <p:cNvPicPr/>
                    <p:nvPr/>
                  </p:nvPicPr>
                  <p:blipFill>
                    <a:blip r:embed="rId30"/>
                    <a:stretch>
                      <a:fillRect/>
                    </a:stretch>
                  </p:blipFill>
                  <p:spPr>
                    <a:xfrm>
                      <a:off x="7985142" y="3965518"/>
                      <a:ext cx="47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5671F885-F3C8-5E68-EB81-E6EAB717AC0B}"/>
                        </a:ext>
                      </a:extLst>
                    </p14:cNvPr>
                    <p14:cNvContentPartPr/>
                    <p14:nvPr/>
                  </p14:nvContentPartPr>
                  <p14:xfrm>
                    <a:off x="7976142" y="3802078"/>
                    <a:ext cx="26280" cy="110520"/>
                  </p14:xfrm>
                </p:contentPart>
              </mc:Choice>
              <mc:Fallback xmlns="">
                <p:pic>
                  <p:nvPicPr>
                    <p:cNvPr id="44" name="Freihand 43">
                      <a:extLst>
                        <a:ext uri="{FF2B5EF4-FFF2-40B4-BE49-F238E27FC236}">
                          <a16:creationId xmlns:a16="http://schemas.microsoft.com/office/drawing/2014/main" id="{5671F885-F3C8-5E68-EB81-E6EAB717AC0B}"/>
                        </a:ext>
                      </a:extLst>
                    </p:cNvPr>
                    <p:cNvPicPr/>
                    <p:nvPr/>
                  </p:nvPicPr>
                  <p:blipFill>
                    <a:blip r:embed="rId32"/>
                    <a:stretch>
                      <a:fillRect/>
                    </a:stretch>
                  </p:blipFill>
                  <p:spPr>
                    <a:xfrm>
                      <a:off x="7958142" y="3784438"/>
                      <a:ext cx="61920" cy="14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47" name="Freihand 46">
                    <a:extLst>
                      <a:ext uri="{FF2B5EF4-FFF2-40B4-BE49-F238E27FC236}">
                        <a16:creationId xmlns:a16="http://schemas.microsoft.com/office/drawing/2014/main" id="{C1FCABE7-7145-E19A-F1ED-F4B77C62A882}"/>
                      </a:ext>
                    </a:extLst>
                  </p14:cNvPr>
                  <p14:cNvContentPartPr/>
                  <p14:nvPr/>
                </p14:nvContentPartPr>
                <p14:xfrm>
                  <a:off x="7803702" y="3132118"/>
                  <a:ext cx="127800" cy="227160"/>
                </p14:xfrm>
              </p:contentPart>
            </mc:Choice>
            <mc:Fallback xmlns="">
              <p:pic>
                <p:nvPicPr>
                  <p:cNvPr id="47" name="Freihand 46">
                    <a:extLst>
                      <a:ext uri="{FF2B5EF4-FFF2-40B4-BE49-F238E27FC236}">
                        <a16:creationId xmlns:a16="http://schemas.microsoft.com/office/drawing/2014/main" id="{C1FCABE7-7145-E19A-F1ED-F4B77C62A882}"/>
                      </a:ext>
                    </a:extLst>
                  </p:cNvPr>
                  <p:cNvPicPr/>
                  <p:nvPr/>
                </p:nvPicPr>
                <p:blipFill>
                  <a:blip r:embed="rId34"/>
                  <a:stretch>
                    <a:fillRect/>
                  </a:stretch>
                </p:blipFill>
                <p:spPr>
                  <a:xfrm>
                    <a:off x="7785702" y="3114118"/>
                    <a:ext cx="1634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Freihand 47">
                    <a:extLst>
                      <a:ext uri="{FF2B5EF4-FFF2-40B4-BE49-F238E27FC236}">
                        <a16:creationId xmlns:a16="http://schemas.microsoft.com/office/drawing/2014/main" id="{BF49826D-073E-C411-30E0-016F80BDCA76}"/>
                      </a:ext>
                    </a:extLst>
                  </p14:cNvPr>
                  <p14:cNvContentPartPr/>
                  <p14:nvPr/>
                </p14:nvContentPartPr>
                <p14:xfrm>
                  <a:off x="8152182" y="3114478"/>
                  <a:ext cx="32760" cy="162000"/>
                </p14:xfrm>
              </p:contentPart>
            </mc:Choice>
            <mc:Fallback xmlns="">
              <p:pic>
                <p:nvPicPr>
                  <p:cNvPr id="48" name="Freihand 47">
                    <a:extLst>
                      <a:ext uri="{FF2B5EF4-FFF2-40B4-BE49-F238E27FC236}">
                        <a16:creationId xmlns:a16="http://schemas.microsoft.com/office/drawing/2014/main" id="{BF49826D-073E-C411-30E0-016F80BDCA76}"/>
                      </a:ext>
                    </a:extLst>
                  </p:cNvPr>
                  <p:cNvPicPr/>
                  <p:nvPr/>
                </p:nvPicPr>
                <p:blipFill>
                  <a:blip r:embed="rId36"/>
                  <a:stretch>
                    <a:fillRect/>
                  </a:stretch>
                </p:blipFill>
                <p:spPr>
                  <a:xfrm>
                    <a:off x="8134542" y="3096478"/>
                    <a:ext cx="68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2E887ABB-D4D2-1133-D69E-2AA957FE2D06}"/>
                      </a:ext>
                    </a:extLst>
                  </p14:cNvPr>
                  <p14:cNvContentPartPr/>
                  <p14:nvPr/>
                </p14:nvContentPartPr>
                <p14:xfrm>
                  <a:off x="8048502" y="4227958"/>
                  <a:ext cx="165960" cy="113040"/>
                </p14:xfrm>
              </p:contentPart>
            </mc:Choice>
            <mc:Fallback xmlns="">
              <p:pic>
                <p:nvPicPr>
                  <p:cNvPr id="49" name="Freihand 48">
                    <a:extLst>
                      <a:ext uri="{FF2B5EF4-FFF2-40B4-BE49-F238E27FC236}">
                        <a16:creationId xmlns:a16="http://schemas.microsoft.com/office/drawing/2014/main" id="{2E887ABB-D4D2-1133-D69E-2AA957FE2D06}"/>
                      </a:ext>
                    </a:extLst>
                  </p:cNvPr>
                  <p:cNvPicPr/>
                  <p:nvPr/>
                </p:nvPicPr>
                <p:blipFill>
                  <a:blip r:embed="rId38"/>
                  <a:stretch>
                    <a:fillRect/>
                  </a:stretch>
                </p:blipFill>
                <p:spPr>
                  <a:xfrm>
                    <a:off x="8030862" y="4209958"/>
                    <a:ext cx="201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E410EFFB-84B8-CB62-C249-1586F6FF9588}"/>
                      </a:ext>
                    </a:extLst>
                  </p14:cNvPr>
                  <p14:cNvContentPartPr/>
                  <p14:nvPr/>
                </p14:nvContentPartPr>
                <p14:xfrm>
                  <a:off x="8017902" y="4279798"/>
                  <a:ext cx="222120" cy="319680"/>
                </p14:xfrm>
              </p:contentPart>
            </mc:Choice>
            <mc:Fallback xmlns="">
              <p:pic>
                <p:nvPicPr>
                  <p:cNvPr id="53" name="Freihand 52">
                    <a:extLst>
                      <a:ext uri="{FF2B5EF4-FFF2-40B4-BE49-F238E27FC236}">
                        <a16:creationId xmlns:a16="http://schemas.microsoft.com/office/drawing/2014/main" id="{E410EFFB-84B8-CB62-C249-1586F6FF9588}"/>
                      </a:ext>
                    </a:extLst>
                  </p:cNvPr>
                  <p:cNvPicPr/>
                  <p:nvPr/>
                </p:nvPicPr>
                <p:blipFill>
                  <a:blip r:embed="rId40"/>
                  <a:stretch>
                    <a:fillRect/>
                  </a:stretch>
                </p:blipFill>
                <p:spPr>
                  <a:xfrm>
                    <a:off x="8000262" y="4261798"/>
                    <a:ext cx="2577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9" name="Freihand 58">
                    <a:extLst>
                      <a:ext uri="{FF2B5EF4-FFF2-40B4-BE49-F238E27FC236}">
                        <a16:creationId xmlns:a16="http://schemas.microsoft.com/office/drawing/2014/main" id="{9638D052-A08C-8E7D-B4ED-1397D3FD1375}"/>
                      </a:ext>
                    </a:extLst>
                  </p14:cNvPr>
                  <p14:cNvContentPartPr/>
                  <p14:nvPr/>
                </p14:nvContentPartPr>
                <p14:xfrm>
                  <a:off x="8349102" y="4300318"/>
                  <a:ext cx="81360" cy="330120"/>
                </p14:xfrm>
              </p:contentPart>
            </mc:Choice>
            <mc:Fallback xmlns="">
              <p:pic>
                <p:nvPicPr>
                  <p:cNvPr id="59" name="Freihand 58">
                    <a:extLst>
                      <a:ext uri="{FF2B5EF4-FFF2-40B4-BE49-F238E27FC236}">
                        <a16:creationId xmlns:a16="http://schemas.microsoft.com/office/drawing/2014/main" id="{9638D052-A08C-8E7D-B4ED-1397D3FD1375}"/>
                      </a:ext>
                    </a:extLst>
                  </p:cNvPr>
                  <p:cNvPicPr/>
                  <p:nvPr/>
                </p:nvPicPr>
                <p:blipFill>
                  <a:blip r:embed="rId42"/>
                  <a:stretch>
                    <a:fillRect/>
                  </a:stretch>
                </p:blipFill>
                <p:spPr>
                  <a:xfrm>
                    <a:off x="8331102" y="4282678"/>
                    <a:ext cx="117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 name="Freihand 60">
                    <a:extLst>
                      <a:ext uri="{FF2B5EF4-FFF2-40B4-BE49-F238E27FC236}">
                        <a16:creationId xmlns:a16="http://schemas.microsoft.com/office/drawing/2014/main" id="{F345F4E3-1E13-3DAC-F111-C2BCD6E55F88}"/>
                      </a:ext>
                    </a:extLst>
                  </p14:cNvPr>
                  <p14:cNvContentPartPr/>
                  <p14:nvPr/>
                </p14:nvContentPartPr>
                <p14:xfrm>
                  <a:off x="8227782" y="3730078"/>
                  <a:ext cx="50760" cy="408600"/>
                </p14:xfrm>
              </p:contentPart>
            </mc:Choice>
            <mc:Fallback xmlns="">
              <p:pic>
                <p:nvPicPr>
                  <p:cNvPr id="61" name="Freihand 60">
                    <a:extLst>
                      <a:ext uri="{FF2B5EF4-FFF2-40B4-BE49-F238E27FC236}">
                        <a16:creationId xmlns:a16="http://schemas.microsoft.com/office/drawing/2014/main" id="{F345F4E3-1E13-3DAC-F111-C2BCD6E55F88}"/>
                      </a:ext>
                    </a:extLst>
                  </p:cNvPr>
                  <p:cNvPicPr/>
                  <p:nvPr/>
                </p:nvPicPr>
                <p:blipFill>
                  <a:blip r:embed="rId44"/>
                  <a:stretch>
                    <a:fillRect/>
                  </a:stretch>
                </p:blipFill>
                <p:spPr>
                  <a:xfrm>
                    <a:off x="8209782" y="3712078"/>
                    <a:ext cx="86400" cy="444240"/>
                  </a:xfrm>
                  <a:prstGeom prst="rect">
                    <a:avLst/>
                  </a:prstGeom>
                </p:spPr>
              </p:pic>
            </mc:Fallback>
          </mc:AlternateContent>
          <p:grpSp>
            <p:nvGrpSpPr>
              <p:cNvPr id="69" name="Gruppieren 68">
                <a:extLst>
                  <a:ext uri="{FF2B5EF4-FFF2-40B4-BE49-F238E27FC236}">
                    <a16:creationId xmlns:a16="http://schemas.microsoft.com/office/drawing/2014/main" id="{0FAA4C9B-E97D-A188-2307-5CBE67E6D044}"/>
                  </a:ext>
                </a:extLst>
              </p:cNvPr>
              <p:cNvGrpSpPr/>
              <p:nvPr/>
            </p:nvGrpSpPr>
            <p:grpSpPr>
              <a:xfrm>
                <a:off x="8165071" y="3440098"/>
                <a:ext cx="190800" cy="1086840"/>
                <a:chOff x="8165862" y="3421918"/>
                <a:chExt cx="190800" cy="1086840"/>
              </a:xfrm>
            </p:grpSpPr>
            <mc:AlternateContent xmlns:mc="http://schemas.openxmlformats.org/markup-compatibility/2006" xmlns:p14="http://schemas.microsoft.com/office/powerpoint/2010/main">
              <mc:Choice Requires="p14">
                <p:contentPart p14:bwMode="auto" r:id="rId45">
                  <p14:nvContentPartPr>
                    <p14:cNvPr id="10" name="Freihand 9">
                      <a:extLst>
                        <a:ext uri="{FF2B5EF4-FFF2-40B4-BE49-F238E27FC236}">
                          <a16:creationId xmlns:a16="http://schemas.microsoft.com/office/drawing/2014/main" id="{9D724266-5D45-D8EC-6B02-E5EFCB9592FA}"/>
                        </a:ext>
                      </a:extLst>
                    </p14:cNvPr>
                    <p14:cNvContentPartPr/>
                    <p14:nvPr/>
                  </p14:nvContentPartPr>
                  <p14:xfrm>
                    <a:off x="8211222" y="3494638"/>
                    <a:ext cx="360" cy="360"/>
                  </p14:xfrm>
                </p:contentPart>
              </mc:Choice>
              <mc:Fallback xmlns="">
                <p:pic>
                  <p:nvPicPr>
                    <p:cNvPr id="10" name="Freihand 9">
                      <a:extLst>
                        <a:ext uri="{FF2B5EF4-FFF2-40B4-BE49-F238E27FC236}">
                          <a16:creationId xmlns:a16="http://schemas.microsoft.com/office/drawing/2014/main" id="{9D724266-5D45-D8EC-6B02-E5EFCB9592FA}"/>
                        </a:ext>
                      </a:extLst>
                    </p:cNvPr>
                    <p:cNvPicPr/>
                    <p:nvPr/>
                  </p:nvPicPr>
                  <p:blipFill>
                    <a:blip r:embed="rId16"/>
                    <a:stretch>
                      <a:fillRect/>
                    </a:stretch>
                  </p:blipFill>
                  <p:spPr>
                    <a:xfrm>
                      <a:off x="8175582" y="345863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11E62A6C-3F91-3C30-2714-FF6D915D3081}"/>
                        </a:ext>
                      </a:extLst>
                    </p14:cNvPr>
                    <p14:cNvContentPartPr/>
                    <p14:nvPr/>
                  </p14:nvContentPartPr>
                  <p14:xfrm>
                    <a:off x="8175222" y="3458278"/>
                    <a:ext cx="360" cy="360"/>
                  </p14:xfrm>
                </p:contentPart>
              </mc:Choice>
              <mc:Fallback xmlns="">
                <p:pic>
                  <p:nvPicPr>
                    <p:cNvPr id="35" name="Freihand 34">
                      <a:extLst>
                        <a:ext uri="{FF2B5EF4-FFF2-40B4-BE49-F238E27FC236}">
                          <a16:creationId xmlns:a16="http://schemas.microsoft.com/office/drawing/2014/main" id="{11E62A6C-3F91-3C30-2714-FF6D915D3081}"/>
                        </a:ext>
                      </a:extLst>
                    </p:cNvPr>
                    <p:cNvPicPr/>
                    <p:nvPr/>
                  </p:nvPicPr>
                  <p:blipFill>
                    <a:blip r:embed="rId47"/>
                    <a:stretch>
                      <a:fillRect/>
                    </a:stretch>
                  </p:blipFill>
                  <p:spPr>
                    <a:xfrm>
                      <a:off x="8157222" y="34402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3B5B6EB4-5F88-EACA-7B04-C867BBB52A32}"/>
                        </a:ext>
                      </a:extLst>
                    </p14:cNvPr>
                    <p14:cNvContentPartPr/>
                    <p14:nvPr/>
                  </p14:nvContentPartPr>
                  <p14:xfrm>
                    <a:off x="8165862" y="3421918"/>
                    <a:ext cx="360" cy="360"/>
                  </p14:xfrm>
                </p:contentPart>
              </mc:Choice>
              <mc:Fallback xmlns="">
                <p:pic>
                  <p:nvPicPr>
                    <p:cNvPr id="36" name="Freihand 35">
                      <a:extLst>
                        <a:ext uri="{FF2B5EF4-FFF2-40B4-BE49-F238E27FC236}">
                          <a16:creationId xmlns:a16="http://schemas.microsoft.com/office/drawing/2014/main" id="{3B5B6EB4-5F88-EACA-7B04-C867BBB52A32}"/>
                        </a:ext>
                      </a:extLst>
                    </p:cNvPr>
                    <p:cNvPicPr/>
                    <p:nvPr/>
                  </p:nvPicPr>
                  <p:blipFill>
                    <a:blip r:embed="rId47"/>
                    <a:stretch>
                      <a:fillRect/>
                    </a:stretch>
                  </p:blipFill>
                  <p:spPr>
                    <a:xfrm>
                      <a:off x="8148222" y="34042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DB3A0BEB-77BC-73FA-8BB9-C24D99427EE2}"/>
                        </a:ext>
                      </a:extLst>
                    </p14:cNvPr>
                    <p14:cNvContentPartPr/>
                    <p14:nvPr/>
                  </p14:nvContentPartPr>
                  <p14:xfrm>
                    <a:off x="8165862" y="3784078"/>
                    <a:ext cx="360" cy="360"/>
                  </p14:xfrm>
                </p:contentPart>
              </mc:Choice>
              <mc:Fallback xmlns="">
                <p:pic>
                  <p:nvPicPr>
                    <p:cNvPr id="15" name="Freihand 14">
                      <a:extLst>
                        <a:ext uri="{FF2B5EF4-FFF2-40B4-BE49-F238E27FC236}">
                          <a16:creationId xmlns:a16="http://schemas.microsoft.com/office/drawing/2014/main" id="{DB3A0BEB-77BC-73FA-8BB9-C24D99427EE2}"/>
                        </a:ext>
                      </a:extLst>
                    </p:cNvPr>
                    <p:cNvPicPr/>
                    <p:nvPr/>
                  </p:nvPicPr>
                  <p:blipFill>
                    <a:blip r:embed="rId16"/>
                    <a:stretch>
                      <a:fillRect/>
                    </a:stretch>
                  </p:blipFill>
                  <p:spPr>
                    <a:xfrm>
                      <a:off x="8130222" y="374807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 name="Freihand 10">
                      <a:extLst>
                        <a:ext uri="{FF2B5EF4-FFF2-40B4-BE49-F238E27FC236}">
                          <a16:creationId xmlns:a16="http://schemas.microsoft.com/office/drawing/2014/main" id="{3FDBD4C9-7074-82AE-8B25-954FCA2C9948}"/>
                        </a:ext>
                      </a:extLst>
                    </p14:cNvPr>
                    <p14:cNvContentPartPr/>
                    <p14:nvPr/>
                  </p14:nvContentPartPr>
                  <p14:xfrm>
                    <a:off x="8183862" y="3584998"/>
                    <a:ext cx="360" cy="360"/>
                  </p14:xfrm>
                </p:contentPart>
              </mc:Choice>
              <mc:Fallback xmlns="">
                <p:pic>
                  <p:nvPicPr>
                    <p:cNvPr id="11" name="Freihand 10">
                      <a:extLst>
                        <a:ext uri="{FF2B5EF4-FFF2-40B4-BE49-F238E27FC236}">
                          <a16:creationId xmlns:a16="http://schemas.microsoft.com/office/drawing/2014/main" id="{3FDBD4C9-7074-82AE-8B25-954FCA2C9948}"/>
                        </a:ext>
                      </a:extLst>
                    </p:cNvPr>
                    <p:cNvPicPr/>
                    <p:nvPr/>
                  </p:nvPicPr>
                  <p:blipFill>
                    <a:blip r:embed="rId16"/>
                    <a:stretch>
                      <a:fillRect/>
                    </a:stretch>
                  </p:blipFill>
                  <p:spPr>
                    <a:xfrm>
                      <a:off x="8148222" y="354899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Freihand 11">
                      <a:extLst>
                        <a:ext uri="{FF2B5EF4-FFF2-40B4-BE49-F238E27FC236}">
                          <a16:creationId xmlns:a16="http://schemas.microsoft.com/office/drawing/2014/main" id="{D419099A-7B1E-C4F0-40B4-954ACBAFB9A4}"/>
                        </a:ext>
                      </a:extLst>
                    </p14:cNvPr>
                    <p14:cNvContentPartPr/>
                    <p14:nvPr/>
                  </p14:nvContentPartPr>
                  <p14:xfrm>
                    <a:off x="8202222" y="3655918"/>
                    <a:ext cx="360" cy="1800"/>
                  </p14:xfrm>
                </p:contentPart>
              </mc:Choice>
              <mc:Fallback xmlns="">
                <p:pic>
                  <p:nvPicPr>
                    <p:cNvPr id="12" name="Freihand 11">
                      <a:extLst>
                        <a:ext uri="{FF2B5EF4-FFF2-40B4-BE49-F238E27FC236}">
                          <a16:creationId xmlns:a16="http://schemas.microsoft.com/office/drawing/2014/main" id="{D419099A-7B1E-C4F0-40B4-954ACBAFB9A4}"/>
                        </a:ext>
                      </a:extLst>
                    </p:cNvPr>
                    <p:cNvPicPr/>
                    <p:nvPr/>
                  </p:nvPicPr>
                  <p:blipFill>
                    <a:blip r:embed="rId52"/>
                    <a:stretch>
                      <a:fillRect/>
                    </a:stretch>
                  </p:blipFill>
                  <p:spPr>
                    <a:xfrm>
                      <a:off x="8166222" y="3619918"/>
                      <a:ext cx="7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FE76CC20-49E9-EB13-0473-2952130DF4C2}"/>
                        </a:ext>
                      </a:extLst>
                    </p14:cNvPr>
                    <p14:cNvContentPartPr/>
                    <p14:nvPr/>
                  </p14:nvContentPartPr>
                  <p14:xfrm>
                    <a:off x="8202222" y="3693718"/>
                    <a:ext cx="360" cy="360"/>
                  </p14:xfrm>
                </p:contentPart>
              </mc:Choice>
              <mc:Fallback xmlns="">
                <p:pic>
                  <p:nvPicPr>
                    <p:cNvPr id="14" name="Freihand 13">
                      <a:extLst>
                        <a:ext uri="{FF2B5EF4-FFF2-40B4-BE49-F238E27FC236}">
                          <a16:creationId xmlns:a16="http://schemas.microsoft.com/office/drawing/2014/main" id="{FE76CC20-49E9-EB13-0473-2952130DF4C2}"/>
                        </a:ext>
                      </a:extLst>
                    </p:cNvPr>
                    <p:cNvPicPr/>
                    <p:nvPr/>
                  </p:nvPicPr>
                  <p:blipFill>
                    <a:blip r:embed="rId16"/>
                    <a:stretch>
                      <a:fillRect/>
                    </a:stretch>
                  </p:blipFill>
                  <p:spPr>
                    <a:xfrm>
                      <a:off x="8166222" y="365771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633A377D-6B36-3C94-643E-3D4D1AB1E342}"/>
                        </a:ext>
                      </a:extLst>
                    </p14:cNvPr>
                    <p14:cNvContentPartPr/>
                    <p14:nvPr/>
                  </p14:nvContentPartPr>
                  <p14:xfrm>
                    <a:off x="8202222" y="4037518"/>
                    <a:ext cx="74160" cy="326880"/>
                  </p14:xfrm>
                </p:contentPart>
              </mc:Choice>
              <mc:Fallback xmlns="">
                <p:pic>
                  <p:nvPicPr>
                    <p:cNvPr id="50" name="Freihand 49">
                      <a:extLst>
                        <a:ext uri="{FF2B5EF4-FFF2-40B4-BE49-F238E27FC236}">
                          <a16:creationId xmlns:a16="http://schemas.microsoft.com/office/drawing/2014/main" id="{633A377D-6B36-3C94-643E-3D4D1AB1E342}"/>
                        </a:ext>
                      </a:extLst>
                    </p:cNvPr>
                    <p:cNvPicPr/>
                    <p:nvPr/>
                  </p:nvPicPr>
                  <p:blipFill>
                    <a:blip r:embed="rId55"/>
                    <a:stretch>
                      <a:fillRect/>
                    </a:stretch>
                  </p:blipFill>
                  <p:spPr>
                    <a:xfrm>
                      <a:off x="8184222" y="4019878"/>
                      <a:ext cx="109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Freihand 50">
                      <a:extLst>
                        <a:ext uri="{FF2B5EF4-FFF2-40B4-BE49-F238E27FC236}">
                          <a16:creationId xmlns:a16="http://schemas.microsoft.com/office/drawing/2014/main" id="{3A68E500-8CBB-86D1-84FD-1273AE2DAAC5}"/>
                        </a:ext>
                      </a:extLst>
                    </p14:cNvPr>
                    <p14:cNvContentPartPr/>
                    <p14:nvPr/>
                  </p14:nvContentPartPr>
                  <p14:xfrm>
                    <a:off x="8265942" y="4046878"/>
                    <a:ext cx="360" cy="1800"/>
                  </p14:xfrm>
                </p:contentPart>
              </mc:Choice>
              <mc:Fallback xmlns="">
                <p:pic>
                  <p:nvPicPr>
                    <p:cNvPr id="51" name="Freihand 50">
                      <a:extLst>
                        <a:ext uri="{FF2B5EF4-FFF2-40B4-BE49-F238E27FC236}">
                          <a16:creationId xmlns:a16="http://schemas.microsoft.com/office/drawing/2014/main" id="{3A68E500-8CBB-86D1-84FD-1273AE2DAAC5}"/>
                        </a:ext>
                      </a:extLst>
                    </p:cNvPr>
                    <p:cNvPicPr/>
                    <p:nvPr/>
                  </p:nvPicPr>
                  <p:blipFill>
                    <a:blip r:embed="rId57"/>
                    <a:stretch>
                      <a:fillRect/>
                    </a:stretch>
                  </p:blipFill>
                  <p:spPr>
                    <a:xfrm>
                      <a:off x="8247942" y="4028878"/>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5" name="Freihand 54">
                      <a:extLst>
                        <a:ext uri="{FF2B5EF4-FFF2-40B4-BE49-F238E27FC236}">
                          <a16:creationId xmlns:a16="http://schemas.microsoft.com/office/drawing/2014/main" id="{B7D43020-132B-EDAA-36DD-9D1F2B855937}"/>
                        </a:ext>
                      </a:extLst>
                    </p14:cNvPr>
                    <p14:cNvContentPartPr/>
                    <p14:nvPr/>
                  </p14:nvContentPartPr>
                  <p14:xfrm>
                    <a:off x="8214462" y="4431718"/>
                    <a:ext cx="105840" cy="77040"/>
                  </p14:xfrm>
                </p:contentPart>
              </mc:Choice>
              <mc:Fallback xmlns="">
                <p:pic>
                  <p:nvPicPr>
                    <p:cNvPr id="55" name="Freihand 54">
                      <a:extLst>
                        <a:ext uri="{FF2B5EF4-FFF2-40B4-BE49-F238E27FC236}">
                          <a16:creationId xmlns:a16="http://schemas.microsoft.com/office/drawing/2014/main" id="{B7D43020-132B-EDAA-36DD-9D1F2B855937}"/>
                        </a:ext>
                      </a:extLst>
                    </p:cNvPr>
                    <p:cNvPicPr/>
                    <p:nvPr/>
                  </p:nvPicPr>
                  <p:blipFill>
                    <a:blip r:embed="rId59"/>
                    <a:stretch>
                      <a:fillRect/>
                    </a:stretch>
                  </p:blipFill>
                  <p:spPr>
                    <a:xfrm>
                      <a:off x="8196462" y="4414078"/>
                      <a:ext cx="141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B25851C5-F81D-879F-5A5B-58E36B56E9EB}"/>
                        </a:ext>
                      </a:extLst>
                    </p14:cNvPr>
                    <p14:cNvContentPartPr/>
                    <p14:nvPr/>
                  </p14:nvContentPartPr>
                  <p14:xfrm>
                    <a:off x="8253702" y="4308238"/>
                    <a:ext cx="39240" cy="173520"/>
                  </p14:xfrm>
                </p:contentPart>
              </mc:Choice>
              <mc:Fallback xmlns="">
                <p:pic>
                  <p:nvPicPr>
                    <p:cNvPr id="56" name="Freihand 55">
                      <a:extLst>
                        <a:ext uri="{FF2B5EF4-FFF2-40B4-BE49-F238E27FC236}">
                          <a16:creationId xmlns:a16="http://schemas.microsoft.com/office/drawing/2014/main" id="{B25851C5-F81D-879F-5A5B-58E36B56E9EB}"/>
                        </a:ext>
                      </a:extLst>
                    </p:cNvPr>
                    <p:cNvPicPr/>
                    <p:nvPr/>
                  </p:nvPicPr>
                  <p:blipFill>
                    <a:blip r:embed="rId61"/>
                    <a:stretch>
                      <a:fillRect/>
                    </a:stretch>
                  </p:blipFill>
                  <p:spPr>
                    <a:xfrm>
                      <a:off x="8236062" y="4290598"/>
                      <a:ext cx="74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1FEEF12F-E9E4-15C1-C0B9-2349464F33AC}"/>
                        </a:ext>
                      </a:extLst>
                    </p14:cNvPr>
                    <p14:cNvContentPartPr/>
                    <p14:nvPr/>
                  </p14:nvContentPartPr>
                  <p14:xfrm>
                    <a:off x="8301942" y="4278358"/>
                    <a:ext cx="36720" cy="212040"/>
                  </p14:xfrm>
                </p:contentPart>
              </mc:Choice>
              <mc:Fallback xmlns="">
                <p:pic>
                  <p:nvPicPr>
                    <p:cNvPr id="57" name="Freihand 56">
                      <a:extLst>
                        <a:ext uri="{FF2B5EF4-FFF2-40B4-BE49-F238E27FC236}">
                          <a16:creationId xmlns:a16="http://schemas.microsoft.com/office/drawing/2014/main" id="{1FEEF12F-E9E4-15C1-C0B9-2349464F33AC}"/>
                        </a:ext>
                      </a:extLst>
                    </p:cNvPr>
                    <p:cNvPicPr/>
                    <p:nvPr/>
                  </p:nvPicPr>
                  <p:blipFill>
                    <a:blip r:embed="rId63"/>
                    <a:stretch>
                      <a:fillRect/>
                    </a:stretch>
                  </p:blipFill>
                  <p:spPr>
                    <a:xfrm>
                      <a:off x="8283942" y="4260718"/>
                      <a:ext cx="72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7A114730-41EC-03F9-C838-BAA2C39AD6C0}"/>
                        </a:ext>
                      </a:extLst>
                    </p14:cNvPr>
                    <p14:cNvContentPartPr/>
                    <p14:nvPr/>
                  </p14:nvContentPartPr>
                  <p14:xfrm>
                    <a:off x="8287542" y="3942838"/>
                    <a:ext cx="69120" cy="348840"/>
                  </p14:xfrm>
                </p:contentPart>
              </mc:Choice>
              <mc:Fallback xmlns="">
                <p:pic>
                  <p:nvPicPr>
                    <p:cNvPr id="63" name="Freihand 62">
                      <a:extLst>
                        <a:ext uri="{FF2B5EF4-FFF2-40B4-BE49-F238E27FC236}">
                          <a16:creationId xmlns:a16="http://schemas.microsoft.com/office/drawing/2014/main" id="{7A114730-41EC-03F9-C838-BAA2C39AD6C0}"/>
                        </a:ext>
                      </a:extLst>
                    </p:cNvPr>
                    <p:cNvPicPr/>
                    <p:nvPr/>
                  </p:nvPicPr>
                  <p:blipFill>
                    <a:blip r:embed="rId65"/>
                    <a:stretch>
                      <a:fillRect/>
                    </a:stretch>
                  </p:blipFill>
                  <p:spPr>
                    <a:xfrm>
                      <a:off x="8269902" y="3924838"/>
                      <a:ext cx="1047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B2C28736-7801-636C-A276-A5DFEB5CBCF2}"/>
                        </a:ext>
                      </a:extLst>
                    </p14:cNvPr>
                    <p14:cNvContentPartPr/>
                    <p14:nvPr/>
                  </p14:nvContentPartPr>
                  <p14:xfrm>
                    <a:off x="8274582" y="3938158"/>
                    <a:ext cx="360" cy="360"/>
                  </p14:xfrm>
                </p:contentPart>
              </mc:Choice>
              <mc:Fallback xmlns="">
                <p:pic>
                  <p:nvPicPr>
                    <p:cNvPr id="64" name="Freihand 63">
                      <a:extLst>
                        <a:ext uri="{FF2B5EF4-FFF2-40B4-BE49-F238E27FC236}">
                          <a16:creationId xmlns:a16="http://schemas.microsoft.com/office/drawing/2014/main" id="{B2C28736-7801-636C-A276-A5DFEB5CBCF2}"/>
                        </a:ext>
                      </a:extLst>
                    </p:cNvPr>
                    <p:cNvPicPr/>
                    <p:nvPr/>
                  </p:nvPicPr>
                  <p:blipFill>
                    <a:blip r:embed="rId47"/>
                    <a:stretch>
                      <a:fillRect/>
                    </a:stretch>
                  </p:blipFill>
                  <p:spPr>
                    <a:xfrm>
                      <a:off x="8256942" y="39201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474D2B-CC99-793F-5ACF-2FBEDE4B9722}"/>
                        </a:ext>
                      </a:extLst>
                    </p14:cNvPr>
                    <p14:cNvContentPartPr/>
                    <p14:nvPr/>
                  </p14:nvContentPartPr>
                  <p14:xfrm>
                    <a:off x="8292942" y="3968038"/>
                    <a:ext cx="360" cy="33480"/>
                  </p14:xfrm>
                </p:contentPart>
              </mc:Choice>
              <mc:Fallback xmlns="">
                <p:pic>
                  <p:nvPicPr>
                    <p:cNvPr id="66" name="Freihand 65">
                      <a:extLst>
                        <a:ext uri="{FF2B5EF4-FFF2-40B4-BE49-F238E27FC236}">
                          <a16:creationId xmlns:a16="http://schemas.microsoft.com/office/drawing/2014/main" id="{12474D2B-CC99-793F-5ACF-2FBEDE4B9722}"/>
                        </a:ext>
                      </a:extLst>
                    </p:cNvPr>
                    <p:cNvPicPr/>
                    <p:nvPr/>
                  </p:nvPicPr>
                  <p:blipFill>
                    <a:blip r:embed="rId68"/>
                    <a:stretch>
                      <a:fillRect/>
                    </a:stretch>
                  </p:blipFill>
                  <p:spPr>
                    <a:xfrm>
                      <a:off x="8274942" y="3950398"/>
                      <a:ext cx="36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6D891891-4E45-F394-22AE-F36E0AB2A5E3}"/>
                        </a:ext>
                      </a:extLst>
                    </p14:cNvPr>
                    <p14:cNvContentPartPr/>
                    <p14:nvPr/>
                  </p14:nvContentPartPr>
                  <p14:xfrm>
                    <a:off x="8248662" y="3775078"/>
                    <a:ext cx="33480" cy="180000"/>
                  </p14:xfrm>
                </p:contentPart>
              </mc:Choice>
              <mc:Fallback xmlns="">
                <p:pic>
                  <p:nvPicPr>
                    <p:cNvPr id="68" name="Freihand 67">
                      <a:extLst>
                        <a:ext uri="{FF2B5EF4-FFF2-40B4-BE49-F238E27FC236}">
                          <a16:creationId xmlns:a16="http://schemas.microsoft.com/office/drawing/2014/main" id="{6D891891-4E45-F394-22AE-F36E0AB2A5E3}"/>
                        </a:ext>
                      </a:extLst>
                    </p:cNvPr>
                    <p:cNvPicPr/>
                    <p:nvPr/>
                  </p:nvPicPr>
                  <p:blipFill>
                    <a:blip r:embed="rId70"/>
                    <a:stretch>
                      <a:fillRect/>
                    </a:stretch>
                  </p:blipFill>
                  <p:spPr>
                    <a:xfrm>
                      <a:off x="8231022" y="3757438"/>
                      <a:ext cx="69120" cy="21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71" name="Freihand 70">
                    <a:extLst>
                      <a:ext uri="{FF2B5EF4-FFF2-40B4-BE49-F238E27FC236}">
                        <a16:creationId xmlns:a16="http://schemas.microsoft.com/office/drawing/2014/main" id="{4191D772-32DF-4E32-05C8-AC9701675FA1}"/>
                      </a:ext>
                    </a:extLst>
                  </p14:cNvPr>
                  <p14:cNvContentPartPr/>
                  <p14:nvPr/>
                </p14:nvContentPartPr>
                <p14:xfrm>
                  <a:off x="7858422" y="3222838"/>
                  <a:ext cx="36360" cy="271800"/>
                </p14:xfrm>
              </p:contentPart>
            </mc:Choice>
            <mc:Fallback xmlns="">
              <p:pic>
                <p:nvPicPr>
                  <p:cNvPr id="71" name="Freihand 70">
                    <a:extLst>
                      <a:ext uri="{FF2B5EF4-FFF2-40B4-BE49-F238E27FC236}">
                        <a16:creationId xmlns:a16="http://schemas.microsoft.com/office/drawing/2014/main" id="{4191D772-32DF-4E32-05C8-AC9701675FA1}"/>
                      </a:ext>
                    </a:extLst>
                  </p:cNvPr>
                  <p:cNvPicPr/>
                  <p:nvPr/>
                </p:nvPicPr>
                <p:blipFill>
                  <a:blip r:embed="rId72"/>
                  <a:stretch>
                    <a:fillRect/>
                  </a:stretch>
                </p:blipFill>
                <p:spPr>
                  <a:xfrm>
                    <a:off x="7840422" y="3205198"/>
                    <a:ext cx="72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Freihand 71">
                    <a:extLst>
                      <a:ext uri="{FF2B5EF4-FFF2-40B4-BE49-F238E27FC236}">
                        <a16:creationId xmlns:a16="http://schemas.microsoft.com/office/drawing/2014/main" id="{52A382B5-E176-39AA-5AC1-4DB281D6662E}"/>
                      </a:ext>
                    </a:extLst>
                  </p14:cNvPr>
                  <p14:cNvContentPartPr/>
                  <p14:nvPr/>
                </p14:nvContentPartPr>
                <p14:xfrm>
                  <a:off x="8165862" y="3919798"/>
                  <a:ext cx="360" cy="360"/>
                </p14:xfrm>
              </p:contentPart>
            </mc:Choice>
            <mc:Fallback xmlns="">
              <p:pic>
                <p:nvPicPr>
                  <p:cNvPr id="72" name="Freihand 71">
                    <a:extLst>
                      <a:ext uri="{FF2B5EF4-FFF2-40B4-BE49-F238E27FC236}">
                        <a16:creationId xmlns:a16="http://schemas.microsoft.com/office/drawing/2014/main" id="{52A382B5-E176-39AA-5AC1-4DB281D6662E}"/>
                      </a:ext>
                    </a:extLst>
                  </p:cNvPr>
                  <p:cNvPicPr/>
                  <p:nvPr/>
                </p:nvPicPr>
                <p:blipFill>
                  <a:blip r:embed="rId47"/>
                  <a:stretch>
                    <a:fillRect/>
                  </a:stretch>
                </p:blipFill>
                <p:spPr>
                  <a:xfrm>
                    <a:off x="8148222" y="3902158"/>
                    <a:ext cx="36000" cy="36000"/>
                  </a:xfrm>
                  <a:prstGeom prst="rect">
                    <a:avLst/>
                  </a:prstGeom>
                </p:spPr>
              </p:pic>
            </mc:Fallback>
          </mc:AlternateContent>
        </p:grpSp>
      </p:grpSp>
      <p:sp>
        <p:nvSpPr>
          <p:cNvPr id="76" name="Fußzeilenplatzhalter 1">
            <a:extLst>
              <a:ext uri="{FF2B5EF4-FFF2-40B4-BE49-F238E27FC236}">
                <a16:creationId xmlns:a16="http://schemas.microsoft.com/office/drawing/2014/main" id="{724073DC-65E7-8F48-3E29-34643DB5C236}"/>
              </a:ext>
            </a:extLst>
          </p:cNvPr>
          <p:cNvSpPr>
            <a:spLocks noGrp="1"/>
          </p:cNvSpPr>
          <p:nvPr>
            <p:ph type="ftr" sz="quarter" idx="10"/>
          </p:nvPr>
        </p:nvSpPr>
        <p:spPr>
          <a:xfrm>
            <a:off x="-356467" y="643863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dirty="0"/>
              <a:t>Reinhard Blutner</a:t>
            </a:r>
          </a:p>
        </p:txBody>
      </p:sp>
      <p:sp>
        <p:nvSpPr>
          <p:cNvPr id="77" name="Foliennummernplatzhalter 2">
            <a:extLst>
              <a:ext uri="{FF2B5EF4-FFF2-40B4-BE49-F238E27FC236}">
                <a16:creationId xmlns:a16="http://schemas.microsoft.com/office/drawing/2014/main" id="{3E381441-4678-EF7E-83B7-13C480ACEC12}"/>
              </a:ext>
            </a:extLst>
          </p:cNvPr>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14</a:t>
            </a:fld>
            <a:endParaRPr lang="en-US" altLang="en-US" sz="1400" dirty="0"/>
          </a:p>
        </p:txBody>
      </p:sp>
    </p:spTree>
    <p:extLst>
      <p:ext uri="{BB962C8B-B14F-4D97-AF65-F5344CB8AC3E}">
        <p14:creationId xmlns:p14="http://schemas.microsoft.com/office/powerpoint/2010/main" val="217786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57AED-FEAA-85FA-B627-08E14F1F40D3}"/>
              </a:ext>
            </a:extLst>
          </p:cNvPr>
          <p:cNvSpPr>
            <a:spLocks noGrp="1"/>
          </p:cNvSpPr>
          <p:nvPr>
            <p:ph type="title"/>
          </p:nvPr>
        </p:nvSpPr>
        <p:spPr>
          <a:xfrm>
            <a:off x="-840588" y="338781"/>
            <a:ext cx="8229600" cy="1143000"/>
          </a:xfrm>
        </p:spPr>
        <p:txBody>
          <a:bodyPr/>
          <a:lstStyle/>
          <a:p>
            <a:r>
              <a:rPr lang="de-DE" kern="0" dirty="0">
                <a:solidFill>
                  <a:srgbClr val="000099"/>
                </a:solidFill>
              </a:rPr>
              <a:t>Doctrine </a:t>
            </a:r>
            <a:r>
              <a:rPr lang="de-DE" kern="0" dirty="0" err="1">
                <a:solidFill>
                  <a:srgbClr val="000099"/>
                </a:solidFill>
              </a:rPr>
              <a:t>of</a:t>
            </a:r>
            <a:r>
              <a:rPr lang="de-DE" kern="0" dirty="0">
                <a:solidFill>
                  <a:srgbClr val="000099"/>
                </a:solidFill>
              </a:rPr>
              <a:t> </a:t>
            </a:r>
            <a:r>
              <a:rPr lang="de-DE" kern="0" dirty="0" err="1">
                <a:solidFill>
                  <a:srgbClr val="000099"/>
                </a:solidFill>
              </a:rPr>
              <a:t>Affects</a:t>
            </a:r>
            <a:br>
              <a:rPr lang="de-DE" sz="3200" kern="0" dirty="0">
                <a:solidFill>
                  <a:schemeClr val="tx1">
                    <a:lumMod val="50000"/>
                    <a:lumOff val="50000"/>
                  </a:schemeClr>
                </a:solidFill>
              </a:rPr>
            </a:br>
            <a:endParaRPr lang="es-ES" dirty="0"/>
          </a:p>
        </p:txBody>
      </p:sp>
      <p:sp>
        <p:nvSpPr>
          <p:cNvPr id="3" name="Inhaltsplatzhalter 2">
            <a:extLst>
              <a:ext uri="{FF2B5EF4-FFF2-40B4-BE49-F238E27FC236}">
                <a16:creationId xmlns:a16="http://schemas.microsoft.com/office/drawing/2014/main" id="{A76C4875-7C6D-DD82-88C4-B40B10124442}"/>
              </a:ext>
            </a:extLst>
          </p:cNvPr>
          <p:cNvSpPr>
            <a:spLocks noGrp="1"/>
          </p:cNvSpPr>
          <p:nvPr>
            <p:ph sz="quarter" idx="1"/>
          </p:nvPr>
        </p:nvSpPr>
        <p:spPr>
          <a:xfrm>
            <a:off x="405384" y="1182986"/>
            <a:ext cx="7896644" cy="5254752"/>
          </a:xfrm>
        </p:spPr>
        <p:txBody>
          <a:bodyPr>
            <a:normAutofit fontScale="92500" lnSpcReduction="10000"/>
          </a:bodyPr>
          <a:lstStyle/>
          <a:p>
            <a:pPr>
              <a:spcBef>
                <a:spcPts val="1200"/>
              </a:spcBef>
            </a:pPr>
            <a:r>
              <a:rPr lang="en-US" dirty="0"/>
              <a:t>R. Descartes in his </a:t>
            </a:r>
            <a:r>
              <a:rPr lang="en-US" i="1" dirty="0"/>
              <a:t>Compendium </a:t>
            </a:r>
            <a:br>
              <a:rPr lang="en-US" i="1" dirty="0"/>
            </a:br>
            <a:r>
              <a:rPr lang="en-US" i="1" dirty="0"/>
              <a:t>of Music </a:t>
            </a:r>
            <a:r>
              <a:rPr lang="en-US" dirty="0"/>
              <a:t>(1618): </a:t>
            </a:r>
            <a:r>
              <a:rPr lang="en-US" sz="2600" dirty="0">
                <a:solidFill>
                  <a:srgbClr val="000099"/>
                </a:solidFill>
              </a:rPr>
              <a:t>“The basis of music</a:t>
            </a:r>
            <a:br>
              <a:rPr lang="en-US" sz="2600" dirty="0">
                <a:solidFill>
                  <a:srgbClr val="000099"/>
                </a:solidFill>
              </a:rPr>
            </a:br>
            <a:r>
              <a:rPr lang="en-US" sz="2600" dirty="0">
                <a:solidFill>
                  <a:srgbClr val="000099"/>
                </a:solidFill>
              </a:rPr>
              <a:t>is sound; its aim is to please and to</a:t>
            </a:r>
            <a:br>
              <a:rPr lang="en-US" sz="2600" dirty="0">
                <a:solidFill>
                  <a:srgbClr val="000099"/>
                </a:solidFill>
              </a:rPr>
            </a:br>
            <a:r>
              <a:rPr lang="en-US" sz="2600" dirty="0">
                <a:solidFill>
                  <a:srgbClr val="000099"/>
                </a:solidFill>
              </a:rPr>
              <a:t>arouse various emotions in us.” </a:t>
            </a:r>
          </a:p>
          <a:p>
            <a:pPr>
              <a:spcBef>
                <a:spcPts val="1200"/>
              </a:spcBef>
            </a:pPr>
            <a:r>
              <a:rPr lang="en-US" dirty="0"/>
              <a:t>The doctrine can be seen as a  Baroque practice that relates music with various emotions. The idea  dates back to ancient Greece and the teachings of the temperaments</a:t>
            </a:r>
          </a:p>
          <a:p>
            <a:pPr>
              <a:spcBef>
                <a:spcPts val="1200"/>
              </a:spcBef>
            </a:pPr>
            <a:r>
              <a:rPr lang="en-US" dirty="0"/>
              <a:t>According to Descartes, the </a:t>
            </a:r>
            <a:r>
              <a:rPr lang="en-US" i="1" dirty="0">
                <a:solidFill>
                  <a:srgbClr val="000099"/>
                </a:solidFill>
              </a:rPr>
              <a:t>rhythm of music </a:t>
            </a:r>
            <a:r>
              <a:rPr lang="en-US" dirty="0"/>
              <a:t>is intended to evoke such a mood in our soul which is similar to the mood expressed in music. </a:t>
            </a:r>
          </a:p>
          <a:p>
            <a:pPr lvl="1">
              <a:spcBef>
                <a:spcPts val="600"/>
              </a:spcBef>
              <a:spcAft>
                <a:spcPts val="600"/>
              </a:spcAft>
              <a:buSzPct val="83000"/>
              <a:buFont typeface="Tahoma" panose="020B0604030504040204" pitchFamily="34" charset="0"/>
              <a:buChar char="–"/>
            </a:pPr>
            <a:r>
              <a:rPr lang="en-US" sz="2200" dirty="0"/>
              <a:t>slow rhythm </a:t>
            </a:r>
            <a:r>
              <a:rPr lang="en-US" sz="2200" dirty="0">
                <a:sym typeface="Wingdings" panose="05000000000000000000" pitchFamily="2" charset="2"/>
              </a:rPr>
              <a:t></a:t>
            </a:r>
            <a:r>
              <a:rPr lang="en-US" sz="2200" dirty="0"/>
              <a:t> soft and weary feelings (dejection/sadness)</a:t>
            </a:r>
          </a:p>
          <a:p>
            <a:pPr lvl="1">
              <a:spcBef>
                <a:spcPts val="600"/>
              </a:spcBef>
              <a:spcAft>
                <a:spcPts val="600"/>
              </a:spcAft>
              <a:buSzPct val="83000"/>
              <a:buFont typeface="Tahoma" panose="020B0604030504040204" pitchFamily="34" charset="0"/>
              <a:buChar char="–"/>
            </a:pPr>
            <a:r>
              <a:rPr lang="en-US" sz="2200" dirty="0"/>
              <a:t>fast rhythm  </a:t>
            </a:r>
            <a:r>
              <a:rPr lang="en-US" sz="2200" dirty="0">
                <a:sym typeface="Wingdings" panose="05000000000000000000" pitchFamily="2" charset="2"/>
              </a:rPr>
              <a:t></a:t>
            </a:r>
            <a:r>
              <a:rPr lang="en-US" sz="2200" dirty="0"/>
              <a:t> lively and cheerful feelings, such as joy. </a:t>
            </a:r>
          </a:p>
        </p:txBody>
      </p:sp>
      <p:sp>
        <p:nvSpPr>
          <p:cNvPr id="4" name="Foliennummernplatzhalter 3">
            <a:extLst>
              <a:ext uri="{FF2B5EF4-FFF2-40B4-BE49-F238E27FC236}">
                <a16:creationId xmlns:a16="http://schemas.microsoft.com/office/drawing/2014/main" id="{18B33113-DAA0-A51D-4A36-4C0F6147B392}"/>
              </a:ext>
            </a:extLst>
          </p:cNvPr>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a:p>
        </p:txBody>
      </p:sp>
      <p:pic>
        <p:nvPicPr>
          <p:cNvPr id="5" name="Grafik 4">
            <a:extLst>
              <a:ext uri="{FF2B5EF4-FFF2-40B4-BE49-F238E27FC236}">
                <a16:creationId xmlns:a16="http://schemas.microsoft.com/office/drawing/2014/main" id="{4889F1AB-2D6C-4A91-0F76-584F0307FD0F}"/>
              </a:ext>
            </a:extLst>
          </p:cNvPr>
          <p:cNvPicPr>
            <a:picLocks noChangeAspect="1"/>
          </p:cNvPicPr>
          <p:nvPr/>
        </p:nvPicPr>
        <p:blipFill>
          <a:blip r:embed="rId2"/>
          <a:stretch>
            <a:fillRect/>
          </a:stretch>
        </p:blipFill>
        <p:spPr>
          <a:xfrm>
            <a:off x="6091224" y="846138"/>
            <a:ext cx="2824176" cy="1883419"/>
          </a:xfrm>
          <a:prstGeom prst="rect">
            <a:avLst/>
          </a:prstGeom>
        </p:spPr>
      </p:pic>
      <p:sp>
        <p:nvSpPr>
          <p:cNvPr id="6" name="Fußzeilenplatzhalter 1">
            <a:extLst>
              <a:ext uri="{FF2B5EF4-FFF2-40B4-BE49-F238E27FC236}">
                <a16:creationId xmlns:a16="http://schemas.microsoft.com/office/drawing/2014/main" id="{3DA55F6D-31BA-D61F-AE40-59817F6A9BA8}"/>
              </a:ext>
            </a:extLst>
          </p:cNvPr>
          <p:cNvSpPr>
            <a:spLocks noGrp="1"/>
          </p:cNvSpPr>
          <p:nvPr>
            <p:ph type="ftr" sz="quarter" idx="10"/>
          </p:nvPr>
        </p:nvSpPr>
        <p:spPr>
          <a:xfrm>
            <a:off x="-356467" y="643863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dirty="0"/>
              <a:t>Reinhard Blutner</a:t>
            </a:r>
          </a:p>
        </p:txBody>
      </p:sp>
      <p:sp>
        <p:nvSpPr>
          <p:cNvPr id="7" name="Foliennummernplatzhalter 2">
            <a:extLst>
              <a:ext uri="{FF2B5EF4-FFF2-40B4-BE49-F238E27FC236}">
                <a16:creationId xmlns:a16="http://schemas.microsoft.com/office/drawing/2014/main" id="{E37F5793-FA4C-6F95-FE44-1B0FA9A3D464}"/>
              </a:ext>
            </a:extLst>
          </p:cNvPr>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15</a:t>
            </a:fld>
            <a:endParaRPr lang="en-US" altLang="en-US" sz="1400" dirty="0"/>
          </a:p>
        </p:txBody>
      </p:sp>
    </p:spTree>
    <p:extLst>
      <p:ext uri="{BB962C8B-B14F-4D97-AF65-F5344CB8AC3E}">
        <p14:creationId xmlns:p14="http://schemas.microsoft.com/office/powerpoint/2010/main" val="10458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DB9487-61F9-C2C6-4D7E-D198DBBBA29C}"/>
              </a:ext>
            </a:extLst>
          </p:cNvPr>
          <p:cNvSpPr>
            <a:spLocks noGrp="1"/>
          </p:cNvSpPr>
          <p:nvPr>
            <p:ph idx="1"/>
          </p:nvPr>
        </p:nvSpPr>
        <p:spPr>
          <a:xfrm>
            <a:off x="488419" y="1521941"/>
            <a:ext cx="5934547" cy="4525963"/>
          </a:xfrm>
        </p:spPr>
        <p:txBody>
          <a:bodyPr/>
          <a:lstStyle/>
          <a:p>
            <a:pPr>
              <a:spcBef>
                <a:spcPts val="1200"/>
              </a:spcBef>
            </a:pPr>
            <a:r>
              <a:rPr lang="en-US" sz="2400" dirty="0"/>
              <a:t>Johann Mattheson (1681-1764) was a leading proponent of the Doctrine of Affects.</a:t>
            </a:r>
          </a:p>
          <a:p>
            <a:pPr>
              <a:spcBef>
                <a:spcPts val="1200"/>
              </a:spcBef>
            </a:pPr>
            <a:r>
              <a:rPr lang="en-US" sz="2400" dirty="0"/>
              <a:t>In his book </a:t>
            </a:r>
            <a:r>
              <a:rPr lang="en-US" sz="2400" i="1" dirty="0">
                <a:solidFill>
                  <a:srgbClr val="000099"/>
                </a:solidFill>
              </a:rPr>
              <a:t>Der </a:t>
            </a:r>
            <a:r>
              <a:rPr lang="en-US" sz="2400" i="1" dirty="0" err="1">
                <a:solidFill>
                  <a:srgbClr val="000099"/>
                </a:solidFill>
              </a:rPr>
              <a:t>vollkommene</a:t>
            </a:r>
            <a:r>
              <a:rPr lang="en-US" sz="2400" i="1" dirty="0">
                <a:solidFill>
                  <a:srgbClr val="000099"/>
                </a:solidFill>
              </a:rPr>
              <a:t> Capellmeister </a:t>
            </a:r>
            <a:r>
              <a:rPr lang="en-US" sz="2400" dirty="0">
                <a:solidFill>
                  <a:srgbClr val="000099"/>
                </a:solidFill>
              </a:rPr>
              <a:t>(1739)</a:t>
            </a:r>
            <a:r>
              <a:rPr lang="en-US" sz="2400" dirty="0"/>
              <a:t>,</a:t>
            </a:r>
            <a:r>
              <a:rPr lang="en-US" sz="2400" dirty="0">
                <a:solidFill>
                  <a:srgbClr val="C00000"/>
                </a:solidFill>
              </a:rPr>
              <a:t> </a:t>
            </a:r>
            <a:r>
              <a:rPr lang="en-US" sz="2400" dirty="0"/>
              <a:t>he proposed a thorough outline of melodic intervals and their affective purposes.</a:t>
            </a:r>
          </a:p>
          <a:p>
            <a:pPr>
              <a:spcBef>
                <a:spcPts val="1200"/>
              </a:spcBef>
            </a:pPr>
            <a:r>
              <a:rPr lang="en-US" sz="2400" dirty="0"/>
              <a:t>Mattheson’s understanding of intervals: </a:t>
            </a:r>
          </a:p>
          <a:p>
            <a:pPr lvl="1">
              <a:spcBef>
                <a:spcPts val="0"/>
              </a:spcBef>
              <a:spcAft>
                <a:spcPts val="400"/>
              </a:spcAft>
              <a:buFont typeface="Tahoma" panose="020B0604030504040204" pitchFamily="34" charset="0"/>
              <a:buChar char="–"/>
            </a:pPr>
            <a:r>
              <a:rPr lang="de-DE" sz="1800" dirty="0" err="1"/>
              <a:t>major</a:t>
            </a:r>
            <a:r>
              <a:rPr lang="de-DE" sz="1800" dirty="0"/>
              <a:t> </a:t>
            </a:r>
            <a:r>
              <a:rPr lang="de-DE" sz="1800" dirty="0" err="1"/>
              <a:t>third</a:t>
            </a:r>
            <a:r>
              <a:rPr lang="en-US" sz="1800" dirty="0">
                <a:sym typeface="Wingdings" panose="05000000000000000000" pitchFamily="2" charset="2"/>
              </a:rPr>
              <a:t>   </a:t>
            </a:r>
            <a:r>
              <a:rPr lang="en-US" sz="1800" dirty="0"/>
              <a:t> liveliness</a:t>
            </a:r>
          </a:p>
          <a:p>
            <a:pPr lvl="1">
              <a:spcBef>
                <a:spcPts val="0"/>
              </a:spcBef>
              <a:spcAft>
                <a:spcPts val="400"/>
              </a:spcAft>
              <a:buFont typeface="Tahoma" panose="020B0604030504040204" pitchFamily="34" charset="0"/>
              <a:buChar char="–"/>
            </a:pPr>
            <a:r>
              <a:rPr lang="en-US" sz="1800" dirty="0"/>
              <a:t>minor third   </a:t>
            </a:r>
            <a:r>
              <a:rPr lang="en-US" sz="1800" dirty="0">
                <a:sym typeface="Wingdings" panose="05000000000000000000" pitchFamily="2" charset="2"/>
              </a:rPr>
              <a:t> </a:t>
            </a:r>
            <a:r>
              <a:rPr lang="en-US" sz="1800" dirty="0"/>
              <a:t>mourning/sadness</a:t>
            </a:r>
          </a:p>
          <a:p>
            <a:pPr lvl="1">
              <a:spcBef>
                <a:spcPts val="0"/>
              </a:spcBef>
              <a:spcAft>
                <a:spcPts val="400"/>
              </a:spcAft>
              <a:buFont typeface="Tahoma" panose="020B0604030504040204" pitchFamily="34" charset="0"/>
              <a:buChar char="–"/>
            </a:pPr>
            <a:r>
              <a:rPr lang="en-US" sz="1800" dirty="0"/>
              <a:t>fifth 	    </a:t>
            </a:r>
            <a:r>
              <a:rPr lang="en-US" sz="1800" dirty="0">
                <a:sym typeface="Wingdings" panose="05000000000000000000" pitchFamily="2" charset="2"/>
              </a:rPr>
              <a:t> </a:t>
            </a:r>
            <a:r>
              <a:rPr lang="en-US" sz="1800" dirty="0"/>
              <a:t>boldness/confidence</a:t>
            </a:r>
          </a:p>
          <a:p>
            <a:pPr lvl="1">
              <a:spcBef>
                <a:spcPts val="0"/>
              </a:spcBef>
              <a:spcAft>
                <a:spcPts val="400"/>
              </a:spcAft>
              <a:buFont typeface="Tahoma" panose="020B0604030504040204" pitchFamily="34" charset="0"/>
              <a:buChar char="–"/>
            </a:pPr>
            <a:r>
              <a:rPr lang="en-US" sz="1800" dirty="0"/>
              <a:t>seventh 	    </a:t>
            </a:r>
            <a:r>
              <a:rPr lang="en-US" sz="1800" dirty="0">
                <a:sym typeface="Wingdings" panose="05000000000000000000" pitchFamily="2" charset="2"/>
              </a:rPr>
              <a:t> </a:t>
            </a:r>
            <a:r>
              <a:rPr lang="en-US" sz="1800" dirty="0"/>
              <a:t>supplication/appeal </a:t>
            </a:r>
            <a:endParaRPr lang="en-US" sz="2600" dirty="0"/>
          </a:p>
          <a:p>
            <a:pPr>
              <a:spcBef>
                <a:spcPts val="1200"/>
              </a:spcBef>
            </a:pPr>
            <a:endParaRPr lang="en-US" sz="2600" dirty="0"/>
          </a:p>
          <a:p>
            <a:pPr>
              <a:spcBef>
                <a:spcPts val="1200"/>
              </a:spcBef>
            </a:pPr>
            <a:endParaRPr lang="en-US" sz="2600" dirty="0"/>
          </a:p>
        </p:txBody>
      </p:sp>
      <p:sp>
        <p:nvSpPr>
          <p:cNvPr id="4" name="Fußzeilenplatzhalter 3">
            <a:extLst>
              <a:ext uri="{FF2B5EF4-FFF2-40B4-BE49-F238E27FC236}">
                <a16:creationId xmlns:a16="http://schemas.microsoft.com/office/drawing/2014/main" id="{3008E656-2616-C3F8-0B5F-A9ED9764B0B9}"/>
              </a:ext>
            </a:extLst>
          </p:cNvPr>
          <p:cNvSpPr>
            <a:spLocks noGrp="1"/>
          </p:cNvSpPr>
          <p:nvPr>
            <p:ph type="ftr" sz="quarter" idx="10"/>
          </p:nvPr>
        </p:nvSpPr>
        <p:spPr/>
        <p:txBody>
          <a:bodyPr/>
          <a:lstStyle/>
          <a:p>
            <a:pPr>
              <a:defRPr/>
            </a:pPr>
            <a:r>
              <a:rPr lang="de-DE"/>
              <a:t>Reinhard Blutner</a:t>
            </a:r>
          </a:p>
        </p:txBody>
      </p:sp>
      <p:sp>
        <p:nvSpPr>
          <p:cNvPr id="5" name="Foliennummernplatzhalter 4">
            <a:extLst>
              <a:ext uri="{FF2B5EF4-FFF2-40B4-BE49-F238E27FC236}">
                <a16:creationId xmlns:a16="http://schemas.microsoft.com/office/drawing/2014/main" id="{47E3193B-77D2-A269-9337-DCCC111BCB52}"/>
              </a:ext>
            </a:extLst>
          </p:cNvPr>
          <p:cNvSpPr>
            <a:spLocks noGrp="1"/>
          </p:cNvSpPr>
          <p:nvPr>
            <p:ph type="sldNum" sz="quarter" idx="11"/>
          </p:nvPr>
        </p:nvSpPr>
        <p:spPr/>
        <p:txBody>
          <a:bodyPr/>
          <a:lstStyle/>
          <a:p>
            <a:pPr>
              <a:defRPr/>
            </a:pPr>
            <a:fld id="{005FC2E1-761F-4C7C-8C2C-2B61C16DB944}" type="slidenum">
              <a:rPr lang="en-US" smtClean="0"/>
              <a:pPr>
                <a:defRPr/>
              </a:pPr>
              <a:t>16</a:t>
            </a:fld>
            <a:endParaRPr lang="en-US"/>
          </a:p>
        </p:txBody>
      </p:sp>
      <p:sp>
        <p:nvSpPr>
          <p:cNvPr id="6" name="Rectangle 2">
            <a:extLst>
              <a:ext uri="{FF2B5EF4-FFF2-40B4-BE49-F238E27FC236}">
                <a16:creationId xmlns:a16="http://schemas.microsoft.com/office/drawing/2014/main" id="{F1C41083-1E84-23BE-E53A-548FB0FD8659}"/>
              </a:ext>
            </a:extLst>
          </p:cNvPr>
          <p:cNvSpPr txBox="1">
            <a:spLocks noChangeArrowheads="1"/>
          </p:cNvSpPr>
          <p:nvPr/>
        </p:nvSpPr>
        <p:spPr bwMode="auto">
          <a:xfrm>
            <a:off x="358185" y="295275"/>
            <a:ext cx="79930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err="1">
                <a:solidFill>
                  <a:srgbClr val="000099"/>
                </a:solidFill>
              </a:rPr>
              <a:t>Doctrine</a:t>
            </a:r>
            <a:r>
              <a:rPr lang="de-DE" sz="4000" kern="0" dirty="0">
                <a:solidFill>
                  <a:srgbClr val="000099"/>
                </a:solidFill>
              </a:rPr>
              <a:t> of </a:t>
            </a:r>
            <a:r>
              <a:rPr lang="de-DE" sz="4000" kern="0" dirty="0" err="1">
                <a:solidFill>
                  <a:srgbClr val="000099"/>
                </a:solidFill>
              </a:rPr>
              <a:t>Affects</a:t>
            </a:r>
            <a:r>
              <a:rPr lang="de-DE" sz="4000" kern="0" dirty="0">
                <a:solidFill>
                  <a:srgbClr val="000099"/>
                </a:solidFill>
              </a:rPr>
              <a:t>: </a:t>
            </a:r>
            <a:r>
              <a:rPr lang="de-DE" sz="4000" kern="0" dirty="0" err="1">
                <a:solidFill>
                  <a:srgbClr val="000099"/>
                </a:solidFill>
              </a:rPr>
              <a:t>Example</a:t>
            </a:r>
            <a:endParaRPr lang="de-DE" sz="4000" kern="0" dirty="0">
              <a:solidFill>
                <a:srgbClr val="000099"/>
              </a:solidFill>
            </a:endParaRPr>
          </a:p>
        </p:txBody>
      </p:sp>
      <p:pic>
        <p:nvPicPr>
          <p:cNvPr id="7" name="Grafik 6">
            <a:extLst>
              <a:ext uri="{FF2B5EF4-FFF2-40B4-BE49-F238E27FC236}">
                <a16:creationId xmlns:a16="http://schemas.microsoft.com/office/drawing/2014/main" id="{A6A5C793-1065-04F7-23CB-69B25EAE8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53200" y="1600200"/>
            <a:ext cx="2430548" cy="3942529"/>
          </a:xfrm>
          <a:prstGeom prst="rect">
            <a:avLst/>
          </a:prstGeom>
        </p:spPr>
      </p:pic>
    </p:spTree>
    <p:extLst>
      <p:ext uri="{BB962C8B-B14F-4D97-AF65-F5344CB8AC3E}">
        <p14:creationId xmlns:p14="http://schemas.microsoft.com/office/powerpoint/2010/main" val="24684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7DEE7-E9DC-F8A8-E2C7-D54D92AC30C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1FE2EC7-E3A9-AECB-EFD8-5D5CD3DDCBB3}"/>
              </a:ext>
            </a:extLst>
          </p:cNvPr>
          <p:cNvSpPr>
            <a:spLocks noGrp="1"/>
          </p:cNvSpPr>
          <p:nvPr>
            <p:ph idx="1"/>
          </p:nvPr>
        </p:nvSpPr>
        <p:spPr>
          <a:xfrm>
            <a:off x="470311" y="1882775"/>
            <a:ext cx="7668753" cy="4525963"/>
          </a:xfrm>
        </p:spPr>
        <p:txBody>
          <a:bodyPr/>
          <a:lstStyle/>
          <a:p>
            <a:pPr>
              <a:spcBef>
                <a:spcPts val="1200"/>
              </a:spcBef>
            </a:pPr>
            <a:r>
              <a:rPr lang="en-US" sz="2600" dirty="0">
                <a:solidFill>
                  <a:srgbClr val="000099"/>
                </a:solidFill>
              </a:rPr>
              <a:t>Systematicity failure: </a:t>
            </a:r>
            <a:r>
              <a:rPr lang="en-US" sz="2600" dirty="0"/>
              <a:t>A list of associations can describe the situation. However, it cannot explain it. </a:t>
            </a:r>
          </a:p>
          <a:p>
            <a:pPr>
              <a:spcBef>
                <a:spcPts val="1200"/>
              </a:spcBef>
            </a:pPr>
            <a:r>
              <a:rPr lang="en-US" sz="2600" dirty="0">
                <a:solidFill>
                  <a:srgbClr val="000099"/>
                </a:solidFill>
              </a:rPr>
              <a:t>The myth of discrete emotions</a:t>
            </a:r>
            <a:r>
              <a:rPr lang="en-US" sz="2600" dirty="0"/>
              <a:t>: Emotions are graded. I.e., we have an infinite set of emotions with a defined similarity metric.</a:t>
            </a:r>
          </a:p>
          <a:p>
            <a:pPr>
              <a:spcBef>
                <a:spcPts val="1200"/>
              </a:spcBef>
            </a:pPr>
            <a:r>
              <a:rPr lang="en-US" sz="2600" dirty="0">
                <a:solidFill>
                  <a:srgbClr val="000099"/>
                </a:solidFill>
              </a:rPr>
              <a:t>Contextual puzzle</a:t>
            </a:r>
            <a:r>
              <a:rPr lang="en-US" sz="2600" dirty="0"/>
              <a:t>: Depending on previous context, chords sound different. A strict mapping thesis cannot account for this observation.</a:t>
            </a:r>
          </a:p>
          <a:p>
            <a:pPr>
              <a:spcBef>
                <a:spcPts val="1200"/>
              </a:spcBef>
            </a:pPr>
            <a:endParaRPr lang="en-US" sz="2600" dirty="0"/>
          </a:p>
        </p:txBody>
      </p:sp>
      <p:sp>
        <p:nvSpPr>
          <p:cNvPr id="4" name="Fußzeilenplatzhalter 3">
            <a:extLst>
              <a:ext uri="{FF2B5EF4-FFF2-40B4-BE49-F238E27FC236}">
                <a16:creationId xmlns:a16="http://schemas.microsoft.com/office/drawing/2014/main" id="{2B95A9E2-B854-FBA7-7420-203F8C69137F}"/>
              </a:ext>
            </a:extLst>
          </p:cNvPr>
          <p:cNvSpPr>
            <a:spLocks noGrp="1"/>
          </p:cNvSpPr>
          <p:nvPr>
            <p:ph type="ftr" sz="quarter" idx="10"/>
          </p:nvPr>
        </p:nvSpPr>
        <p:spPr/>
        <p:txBody>
          <a:bodyPr/>
          <a:lstStyle/>
          <a:p>
            <a:pPr>
              <a:defRPr/>
            </a:pPr>
            <a:r>
              <a:rPr lang="de-DE"/>
              <a:t>Reinhard Blutner</a:t>
            </a:r>
          </a:p>
        </p:txBody>
      </p:sp>
      <p:sp>
        <p:nvSpPr>
          <p:cNvPr id="5" name="Foliennummernplatzhalter 4">
            <a:extLst>
              <a:ext uri="{FF2B5EF4-FFF2-40B4-BE49-F238E27FC236}">
                <a16:creationId xmlns:a16="http://schemas.microsoft.com/office/drawing/2014/main" id="{90E390F5-B243-B60D-4732-98970DE2D28C}"/>
              </a:ext>
            </a:extLst>
          </p:cNvPr>
          <p:cNvSpPr>
            <a:spLocks noGrp="1"/>
          </p:cNvSpPr>
          <p:nvPr>
            <p:ph type="sldNum" sz="quarter" idx="11"/>
          </p:nvPr>
        </p:nvSpPr>
        <p:spPr/>
        <p:txBody>
          <a:bodyPr/>
          <a:lstStyle/>
          <a:p>
            <a:pPr>
              <a:defRPr/>
            </a:pPr>
            <a:fld id="{005FC2E1-761F-4C7C-8C2C-2B61C16DB944}" type="slidenum">
              <a:rPr lang="en-US" smtClean="0"/>
              <a:pPr>
                <a:defRPr/>
              </a:pPr>
              <a:t>17</a:t>
            </a:fld>
            <a:endParaRPr lang="en-US"/>
          </a:p>
        </p:txBody>
      </p:sp>
      <p:sp>
        <p:nvSpPr>
          <p:cNvPr id="6" name="Rectangle 2">
            <a:extLst>
              <a:ext uri="{FF2B5EF4-FFF2-40B4-BE49-F238E27FC236}">
                <a16:creationId xmlns:a16="http://schemas.microsoft.com/office/drawing/2014/main" id="{B1005D09-7065-3698-EE03-A083FE4597F4}"/>
              </a:ext>
            </a:extLst>
          </p:cNvPr>
          <p:cNvSpPr txBox="1">
            <a:spLocks noChangeArrowheads="1"/>
          </p:cNvSpPr>
          <p:nvPr/>
        </p:nvSpPr>
        <p:spPr bwMode="auto">
          <a:xfrm>
            <a:off x="358185" y="295275"/>
            <a:ext cx="79930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a:solidFill>
                  <a:srgbClr val="000099"/>
                </a:solidFill>
              </a:rPr>
              <a:t>Problems </a:t>
            </a:r>
            <a:r>
              <a:rPr lang="de-DE" sz="4000" kern="0" dirty="0" err="1">
                <a:solidFill>
                  <a:srgbClr val="000099"/>
                </a:solidFill>
              </a:rPr>
              <a:t>with</a:t>
            </a:r>
            <a:r>
              <a:rPr lang="de-DE" sz="4000" kern="0" dirty="0">
                <a:solidFill>
                  <a:srgbClr val="000099"/>
                </a:solidFill>
              </a:rPr>
              <a:t> </a:t>
            </a:r>
            <a:r>
              <a:rPr lang="de-DE" sz="4000" kern="0" dirty="0" err="1">
                <a:solidFill>
                  <a:srgbClr val="000099"/>
                </a:solidFill>
              </a:rPr>
              <a:t>the</a:t>
            </a:r>
            <a:r>
              <a:rPr lang="de-DE" sz="4000" kern="0" dirty="0">
                <a:solidFill>
                  <a:srgbClr val="000099"/>
                </a:solidFill>
              </a:rPr>
              <a:t> Doctrine</a:t>
            </a:r>
          </a:p>
        </p:txBody>
      </p:sp>
    </p:spTree>
    <p:extLst>
      <p:ext uri="{BB962C8B-B14F-4D97-AF65-F5344CB8AC3E}">
        <p14:creationId xmlns:p14="http://schemas.microsoft.com/office/powerpoint/2010/main" val="7685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dirty="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18</a:t>
            </a:fld>
            <a:endParaRPr lang="en-US" altLang="en-US" sz="1400" dirty="0"/>
          </a:p>
        </p:txBody>
      </p:sp>
      <p:sp>
        <p:nvSpPr>
          <p:cNvPr id="5" name="Rechthoek 6"/>
          <p:cNvSpPr>
            <a:spLocks noChangeArrowheads="1"/>
          </p:cNvSpPr>
          <p:nvPr/>
        </p:nvSpPr>
        <p:spPr bwMode="auto">
          <a:xfrm>
            <a:off x="358775" y="1563688"/>
            <a:ext cx="8221021"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Hanslick</a:t>
            </a:r>
            <a:r>
              <a:rPr lang="en-US" dirty="0">
                <a:sym typeface="Symbol" panose="05050102010706020507" pitchFamily="18" charset="2"/>
              </a:rPr>
              <a:t> (1854): There is no real correspondence between a musical composition and the feelings it elicits.</a:t>
            </a:r>
          </a:p>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Hindemith</a:t>
            </a:r>
            <a:r>
              <a:rPr lang="en-US" dirty="0">
                <a:sym typeface="Symbol" panose="05050102010706020507" pitchFamily="18" charset="2"/>
              </a:rPr>
              <a:t> (1961): (</a:t>
            </a:r>
            <a:r>
              <a:rPr lang="en-US" dirty="0" err="1">
                <a:sym typeface="Symbol" panose="05050102010706020507" pitchFamily="18" charset="2"/>
              </a:rPr>
              <a:t>i</a:t>
            </a:r>
            <a:r>
              <a:rPr lang="en-US" dirty="0">
                <a:sym typeface="Symbol" panose="05050102010706020507" pitchFamily="18" charset="2"/>
              </a:rPr>
              <a:t>) Composers do not actually feel the emotions they strive to convey. (ii) Expectation is central to the aesthetic effects of music: we derive pleasure from having our expectations met. </a:t>
            </a:r>
          </a:p>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Meyer</a:t>
            </a:r>
            <a:r>
              <a:rPr lang="en-US" dirty="0">
                <a:sym typeface="Symbol" panose="05050102010706020507" pitchFamily="18" charset="2"/>
              </a:rPr>
              <a:t> (1956): Emotions are born of conflict and frustration. The emotional effect of music does not come from having our expectations met but from having them more or less thwarted. </a:t>
            </a:r>
          </a:p>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Huron</a:t>
            </a:r>
            <a:r>
              <a:rPr lang="en-US" dirty="0">
                <a:sym typeface="Symbol" panose="05050102010706020507" pitchFamily="18" charset="2"/>
              </a:rPr>
              <a:t> (2006): Justification of Meyer’s theory comes from evolutionary biology.</a:t>
            </a:r>
            <a:endParaRPr lang="de-DE" dirty="0">
              <a:sym typeface="Symbol" panose="05050102010706020507" pitchFamily="18" charset="2"/>
            </a:endParaRPr>
          </a:p>
        </p:txBody>
      </p:sp>
      <p:sp>
        <p:nvSpPr>
          <p:cNvPr id="7" name="Rectangle 2"/>
          <p:cNvSpPr txBox="1">
            <a:spLocks noChangeArrowheads="1"/>
          </p:cNvSpPr>
          <p:nvPr/>
        </p:nvSpPr>
        <p:spPr bwMode="auto">
          <a:xfrm>
            <a:off x="269875" y="532900"/>
            <a:ext cx="8604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t>Thoughts on Music and Emotion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19</a:t>
            </a:fld>
            <a:endParaRPr lang="en-US" altLang="en-US" sz="1400" dirty="0"/>
          </a:p>
        </p:txBody>
      </p:sp>
      <p:sp>
        <p:nvSpPr>
          <p:cNvPr id="5" name="Rechthoek 6"/>
          <p:cNvSpPr>
            <a:spLocks noChangeArrowheads="1"/>
          </p:cNvSpPr>
          <p:nvPr/>
        </p:nvSpPr>
        <p:spPr bwMode="auto">
          <a:xfrm>
            <a:off x="74570" y="955210"/>
            <a:ext cx="861223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ym typeface="Symbol" panose="05050102010706020507" pitchFamily="18" charset="2"/>
              </a:rPr>
              <a:t>For smokers, the availability/non-availability of cigarettes has a positive/negative value </a:t>
            </a:r>
          </a:p>
          <a:p>
            <a:pPr marL="817200" lvl="1" indent="-342900" algn="just" eaLnBrk="1" hangingPunct="1">
              <a:spcAft>
                <a:spcPts val="600"/>
              </a:spcAft>
              <a:buFont typeface="Tahoma" panose="020B0604030504040204" pitchFamily="34" charset="0"/>
              <a:buChar char="‒"/>
              <a:tabLst>
                <a:tab pos="534988" algn="l"/>
              </a:tabLst>
              <a:defRPr/>
            </a:pPr>
            <a:r>
              <a:rPr lang="en-US" sz="2000" dirty="0">
                <a:sym typeface="Symbol" panose="05050102010706020507" pitchFamily="18" charset="2"/>
              </a:rPr>
              <a:t>A man reaches into his pocket for a cigarette. But he has none. Then he discovers that there are none in the house, and sees that it is late and the shops are closed. This steady frustration of his desire creates first restlessness, then irritation and finally anger.</a:t>
            </a:r>
          </a:p>
          <a:p>
            <a:pPr marL="817200" lvl="1" indent="-342900" algn="just" eaLnBrk="1" hangingPunct="1">
              <a:spcAft>
                <a:spcPts val="600"/>
              </a:spcAft>
              <a:buFont typeface="Tahoma" panose="020B0604030504040204" pitchFamily="34" charset="0"/>
              <a:buChar char="‒"/>
              <a:tabLst>
                <a:tab pos="534988" algn="l"/>
              </a:tabLst>
              <a:defRPr/>
            </a:pPr>
            <a:r>
              <a:rPr lang="en-US" sz="2000" dirty="0">
                <a:sym typeface="Symbol" panose="05050102010706020507" pitchFamily="18" charset="2"/>
              </a:rPr>
              <a:t>Just then his friend knocks and on the door and turns out to have a packet of cigarettes in his coat. Anger and anxiety give rise to joy and relief. </a:t>
            </a: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r>
              <a:rPr lang="en-US" dirty="0">
                <a:sym typeface="Symbol" panose="05050102010706020507" pitchFamily="18" charset="2"/>
              </a:rPr>
              <a:t>For listeners of music consonance/dissonance has a positive/negative value</a:t>
            </a:r>
            <a:endParaRPr lang="de-DE" dirty="0">
              <a:sym typeface="Symbol" panose="05050102010706020507" pitchFamily="18" charset="2"/>
            </a:endParaRPr>
          </a:p>
        </p:txBody>
      </p:sp>
      <p:sp>
        <p:nvSpPr>
          <p:cNvPr id="7" name="Rectangle 2"/>
          <p:cNvSpPr txBox="1">
            <a:spLocks noChangeArrowheads="1"/>
          </p:cNvSpPr>
          <p:nvPr/>
        </p:nvSpPr>
        <p:spPr bwMode="auto">
          <a:xfrm>
            <a:off x="358774" y="180413"/>
            <a:ext cx="852573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t>Meyer’s Smoking Example (1956)</a:t>
            </a:r>
          </a:p>
        </p:txBody>
      </p:sp>
      <p:sp>
        <p:nvSpPr>
          <p:cNvPr id="6" name="Abgerundetes Rechteck 5"/>
          <p:cNvSpPr/>
          <p:nvPr/>
        </p:nvSpPr>
        <p:spPr bwMode="auto">
          <a:xfrm>
            <a:off x="3345076" y="4383032"/>
            <a:ext cx="2125362" cy="919401"/>
          </a:xfrm>
          <a:prstGeom prst="roundRect">
            <a:avLst/>
          </a:prstGeom>
          <a:solidFill>
            <a:schemeClr val="bg1">
              <a:lumMod val="65000"/>
              <a:alpha val="87000"/>
            </a:scheme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a:ln>
                  <a:noFill/>
                </a:ln>
                <a:solidFill>
                  <a:schemeClr val="tx1"/>
                </a:solidFill>
                <a:effectLst/>
                <a:latin typeface="Tahoma" pitchFamily="34" charset="0"/>
              </a:rPr>
              <a:t>Neutral </a:t>
            </a:r>
            <a:r>
              <a:rPr kumimoji="0" lang="de-DE" sz="2400" b="0" i="0" u="none" strike="noStrike" cap="none" normalizeH="0" baseline="0" dirty="0" err="1">
                <a:ln>
                  <a:noFill/>
                </a:ln>
                <a:solidFill>
                  <a:schemeClr val="tx1"/>
                </a:solidFill>
                <a:effectLst/>
                <a:latin typeface="Tahoma" pitchFamily="34" charset="0"/>
              </a:rPr>
              <a:t>region</a:t>
            </a:r>
            <a:endParaRPr kumimoji="0" lang="en-GB" sz="2400" b="0" i="0" u="none" strike="noStrike" cap="none" normalizeH="0" baseline="0" dirty="0">
              <a:ln>
                <a:noFill/>
              </a:ln>
              <a:solidFill>
                <a:schemeClr val="tx1"/>
              </a:solidFill>
              <a:effectLst/>
              <a:latin typeface="Tahoma" pitchFamily="34" charset="0"/>
            </a:endParaRPr>
          </a:p>
        </p:txBody>
      </p:sp>
      <p:sp>
        <p:nvSpPr>
          <p:cNvPr id="8" name="Ellipse 7"/>
          <p:cNvSpPr/>
          <p:nvPr/>
        </p:nvSpPr>
        <p:spPr bwMode="auto">
          <a:xfrm>
            <a:off x="1400776" y="4431364"/>
            <a:ext cx="630194" cy="828000"/>
          </a:xfrm>
          <a:prstGeom prst="ellipse">
            <a:avLst/>
          </a:prstGeom>
          <a:solidFill>
            <a:srgbClr val="C00000"/>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1" i="0" u="none" strike="noStrike" cap="none" normalizeH="0" baseline="0" dirty="0">
                <a:ln>
                  <a:solidFill>
                    <a:schemeClr val="bg2">
                      <a:lumMod val="20000"/>
                      <a:lumOff val="80000"/>
                    </a:schemeClr>
                  </a:solidFill>
                </a:ln>
                <a:solidFill>
                  <a:schemeClr val="tx1"/>
                </a:solidFill>
                <a:effectLst/>
                <a:latin typeface="Tahoma" pitchFamily="34" charset="0"/>
              </a:rPr>
              <a:t>‒</a:t>
            </a:r>
            <a:endParaRPr kumimoji="0" lang="en-GB" sz="2400" b="1" i="0" u="none" strike="noStrike" cap="none" normalizeH="0" baseline="0" dirty="0">
              <a:ln>
                <a:solidFill>
                  <a:schemeClr val="bg2">
                    <a:lumMod val="20000"/>
                    <a:lumOff val="80000"/>
                  </a:schemeClr>
                </a:solidFill>
              </a:ln>
              <a:solidFill>
                <a:schemeClr val="tx1"/>
              </a:solidFill>
              <a:effectLst/>
              <a:latin typeface="Tahoma" pitchFamily="34" charset="0"/>
            </a:endParaRPr>
          </a:p>
        </p:txBody>
      </p:sp>
      <p:sp>
        <p:nvSpPr>
          <p:cNvPr id="11" name="Ellipse 10"/>
          <p:cNvSpPr/>
          <p:nvPr/>
        </p:nvSpPr>
        <p:spPr bwMode="auto">
          <a:xfrm>
            <a:off x="6646538" y="4424256"/>
            <a:ext cx="630194" cy="828000"/>
          </a:xfrm>
          <a:prstGeom prst="ellipse">
            <a:avLst/>
          </a:prstGeom>
          <a:solidFill>
            <a:srgbClr val="C00000"/>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1" i="0" u="none" strike="noStrike" cap="none" normalizeH="0" baseline="0" dirty="0">
                <a:ln>
                  <a:solidFill>
                    <a:schemeClr val="bg2">
                      <a:lumMod val="20000"/>
                      <a:lumOff val="80000"/>
                    </a:schemeClr>
                  </a:solidFill>
                </a:ln>
                <a:solidFill>
                  <a:schemeClr val="tx1"/>
                </a:solidFill>
                <a:effectLst/>
                <a:latin typeface="Tahoma" pitchFamily="34" charset="0"/>
              </a:rPr>
              <a:t>+</a:t>
            </a:r>
            <a:endParaRPr kumimoji="0" lang="en-GB" sz="2400" b="1" i="0" u="none" strike="noStrike" cap="none" normalizeH="0" baseline="0" dirty="0">
              <a:ln>
                <a:solidFill>
                  <a:schemeClr val="bg2">
                    <a:lumMod val="20000"/>
                    <a:lumOff val="80000"/>
                  </a:schemeClr>
                </a:solidFill>
              </a:ln>
              <a:solidFill>
                <a:schemeClr val="tx1"/>
              </a:solidFill>
              <a:effectLst/>
              <a:latin typeface="Tahoma" pitchFamily="34" charset="0"/>
            </a:endParaRPr>
          </a:p>
        </p:txBody>
      </p:sp>
      <p:sp>
        <p:nvSpPr>
          <p:cNvPr id="15" name="Pfeil nach links 14"/>
          <p:cNvSpPr/>
          <p:nvPr/>
        </p:nvSpPr>
        <p:spPr bwMode="auto">
          <a:xfrm>
            <a:off x="5682181" y="4463960"/>
            <a:ext cx="1076709" cy="832247"/>
          </a:xfrm>
          <a:prstGeom prst="leftArrow">
            <a:avLst>
              <a:gd name="adj1" fmla="val 54985"/>
              <a:gd name="adj2" fmla="val 45808"/>
            </a:avLst>
          </a:prstGeom>
          <a:solidFill>
            <a:schemeClr val="accent6">
              <a:lumMod val="60000"/>
              <a:lumOff val="40000"/>
            </a:schemeClr>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a:solidFill>
                  <a:schemeClr val="tx1"/>
                </a:solidFill>
                <a:effectLst/>
                <a:latin typeface="Tahoma" pitchFamily="34" charset="0"/>
              </a:rPr>
              <a:t>exp </a:t>
            </a:r>
            <a:endParaRPr kumimoji="0" lang="en-GB" sz="2400" b="0" i="0" u="none" strike="noStrike" cap="none" normalizeH="0" baseline="0" dirty="0">
              <a:solidFill>
                <a:schemeClr val="tx1"/>
              </a:solidFill>
              <a:effectLst/>
              <a:latin typeface="Tahoma" pitchFamily="34" charset="0"/>
            </a:endParaRPr>
          </a:p>
        </p:txBody>
      </p:sp>
      <p:sp>
        <p:nvSpPr>
          <p:cNvPr id="20" name="Pfeil nach rechts 19"/>
          <p:cNvSpPr/>
          <p:nvPr/>
        </p:nvSpPr>
        <p:spPr bwMode="auto">
          <a:xfrm>
            <a:off x="1913906" y="4366772"/>
            <a:ext cx="1235139" cy="917079"/>
          </a:xfrm>
          <a:prstGeom prst="rightArrow">
            <a:avLst/>
          </a:prstGeom>
          <a:solidFill>
            <a:schemeClr val="accent6">
              <a:lumMod val="60000"/>
              <a:lumOff val="40000"/>
            </a:schemeClr>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a:ln>
                  <a:noFill/>
                </a:ln>
                <a:solidFill>
                  <a:schemeClr val="tx1"/>
                </a:solidFill>
                <a:effectLst/>
                <a:latin typeface="Tahoma" pitchFamily="34" charset="0"/>
              </a:rPr>
              <a:t>exp</a:t>
            </a:r>
            <a:endParaRPr kumimoji="0" lang="en-GB" sz="2400" b="0" i="0" u="none" strike="noStrike" cap="none" normalizeH="0" baseline="0" dirty="0">
              <a:ln>
                <a:noFill/>
              </a:ln>
              <a:solidFill>
                <a:schemeClr val="tx1"/>
              </a:solidFill>
              <a:effectLst/>
              <a:latin typeface="Tahoma" pitchFamily="34" charset="0"/>
            </a:endParaRPr>
          </a:p>
        </p:txBody>
      </p:sp>
      <p:sp>
        <p:nvSpPr>
          <p:cNvPr id="17" name="Pfeil nach rechts 16"/>
          <p:cNvSpPr/>
          <p:nvPr/>
        </p:nvSpPr>
        <p:spPr bwMode="auto">
          <a:xfrm>
            <a:off x="7111257" y="4409189"/>
            <a:ext cx="1235139" cy="917079"/>
          </a:xfrm>
          <a:prstGeom prst="rightArrow">
            <a:avLst/>
          </a:prstGeom>
          <a:solidFill>
            <a:schemeClr val="accent6">
              <a:lumMod val="60000"/>
              <a:lumOff val="40000"/>
            </a:schemeClr>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lang="de-DE" dirty="0"/>
              <a:t>n</a:t>
            </a:r>
            <a:r>
              <a:rPr kumimoji="0" lang="de-DE" sz="2400" b="0" i="0" u="none" strike="noStrike" cap="none" normalizeH="0" baseline="0" dirty="0">
                <a:ln>
                  <a:noFill/>
                </a:ln>
                <a:solidFill>
                  <a:schemeClr val="tx1"/>
                </a:solidFill>
                <a:effectLst/>
                <a:latin typeface="Tahoma" pitchFamily="34" charset="0"/>
              </a:rPr>
              <a:t>ot e.</a:t>
            </a:r>
            <a:endParaRPr kumimoji="0" lang="en-GB" sz="2400" b="0" i="0" u="none" strike="noStrike" cap="none" normalizeH="0" baseline="0" dirty="0">
              <a:ln>
                <a:noFill/>
              </a:ln>
              <a:solidFill>
                <a:schemeClr val="tx1"/>
              </a:solidFill>
              <a:effectLst/>
              <a:latin typeface="Tahoma" pitchFamily="34" charset="0"/>
            </a:endParaRPr>
          </a:p>
        </p:txBody>
      </p:sp>
      <p:sp>
        <p:nvSpPr>
          <p:cNvPr id="21" name="Pfeil nach links 20"/>
          <p:cNvSpPr/>
          <p:nvPr/>
        </p:nvSpPr>
        <p:spPr bwMode="auto">
          <a:xfrm>
            <a:off x="451212" y="4409187"/>
            <a:ext cx="1076709" cy="832247"/>
          </a:xfrm>
          <a:prstGeom prst="leftArrow">
            <a:avLst>
              <a:gd name="adj1" fmla="val 54985"/>
              <a:gd name="adj2" fmla="val 45808"/>
            </a:avLst>
          </a:prstGeom>
          <a:solidFill>
            <a:schemeClr val="accent6">
              <a:lumMod val="60000"/>
              <a:lumOff val="40000"/>
            </a:schemeClr>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a:solidFill>
                  <a:schemeClr val="tx1"/>
                </a:solidFill>
                <a:effectLst/>
                <a:latin typeface="Tahoma" pitchFamily="34" charset="0"/>
              </a:rPr>
              <a:t>not e. </a:t>
            </a:r>
            <a:endParaRPr kumimoji="0" lang="en-GB" sz="2400" b="0" i="0" u="none" strike="noStrike" cap="none" normalizeH="0" baseline="0" dirty="0">
              <a:solidFill>
                <a:schemeClr val="tx1"/>
              </a:solidFill>
              <a:effectLst/>
              <a:latin typeface="Tahoma" pitchFamily="34" charset="0"/>
            </a:endParaRPr>
          </a:p>
        </p:txBody>
      </p:sp>
      <p:cxnSp>
        <p:nvCxnSpPr>
          <p:cNvPr id="3" name="Gerade Verbindung mit Pfeil 2"/>
          <p:cNvCxnSpPr/>
          <p:nvPr/>
        </p:nvCxnSpPr>
        <p:spPr bwMode="auto">
          <a:xfrm flipV="1">
            <a:off x="259492" y="4882530"/>
            <a:ext cx="8809938" cy="24715"/>
          </a:xfrm>
          <a:prstGeom prst="straightConnector1">
            <a:avLst/>
          </a:prstGeom>
          <a:solidFill>
            <a:schemeClr val="accent1"/>
          </a:solidFill>
          <a:ln w="73025" cap="flat" cmpd="sng" algn="ctr">
            <a:solidFill>
              <a:schemeClr val="tx1">
                <a:alpha val="35000"/>
              </a:schemeClr>
            </a:solidFill>
            <a:prstDash val="solid"/>
            <a:round/>
            <a:headEnd type="none" w="med" len="med"/>
            <a:tailEnd type="stealth" w="lg" len="lg"/>
          </a:ln>
          <a:effectLst/>
        </p:spPr>
      </p:cxnSp>
    </p:spTree>
    <p:extLst>
      <p:ext uri="{BB962C8B-B14F-4D97-AF65-F5344CB8AC3E}">
        <p14:creationId xmlns:p14="http://schemas.microsoft.com/office/powerpoint/2010/main" val="31595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20" grpId="0" animBg="1"/>
      <p:bldP spid="17"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5F4CDAFD-1E30-4567-9693-622D41328EFE}" type="slidenum">
              <a:rPr lang="en-US" altLang="en-US" sz="1400">
                <a:latin typeface="Verdana" panose="020B0604030504040204" pitchFamily="34" charset="0"/>
              </a:rPr>
              <a:pPr algn="r">
                <a:spcBef>
                  <a:spcPct val="0"/>
                </a:spcBef>
                <a:buFontTx/>
                <a:buNone/>
              </a:pPr>
              <a:t>2</a:t>
            </a:fld>
            <a:endParaRPr lang="en-US" altLang="en-US" sz="1400" dirty="0">
              <a:latin typeface="Verdana" panose="020B0604030504040204" pitchFamily="34" charset="0"/>
            </a:endParaRPr>
          </a:p>
        </p:txBody>
      </p:sp>
      <p:sp>
        <p:nvSpPr>
          <p:cNvPr id="14339" name="Rectangle 2"/>
          <p:cNvSpPr>
            <a:spLocks noGrp="1" noChangeArrowheads="1"/>
          </p:cNvSpPr>
          <p:nvPr>
            <p:ph type="title" idx="4294967295"/>
          </p:nvPr>
        </p:nvSpPr>
        <p:spPr>
          <a:xfrm>
            <a:off x="755650" y="333375"/>
            <a:ext cx="7993063" cy="1304925"/>
          </a:xfrm>
        </p:spPr>
        <p:txBody>
          <a:bodyPr/>
          <a:lstStyle/>
          <a:p>
            <a:pPr eaLnBrk="1" hangingPunct="1"/>
            <a:r>
              <a:rPr lang="de-DE" altLang="en-US" dirty="0">
                <a:solidFill>
                  <a:srgbClr val="C00000"/>
                </a:solidFill>
              </a:rPr>
              <a:t>Outline</a:t>
            </a:r>
          </a:p>
        </p:txBody>
      </p:sp>
      <p:sp>
        <p:nvSpPr>
          <p:cNvPr id="14340" name="Rectangle 3"/>
          <p:cNvSpPr>
            <a:spLocks noGrp="1" noChangeArrowheads="1"/>
          </p:cNvSpPr>
          <p:nvPr>
            <p:ph type="body" idx="4294967295"/>
          </p:nvPr>
        </p:nvSpPr>
        <p:spPr>
          <a:xfrm>
            <a:off x="923453" y="1895260"/>
            <a:ext cx="7474593" cy="4629365"/>
          </a:xfrm>
        </p:spPr>
        <p:txBody>
          <a:bodyPr/>
          <a:lstStyle/>
          <a:p>
            <a:pPr marL="460375" indent="-514350" eaLnBrk="1" hangingPunct="1">
              <a:spcBef>
                <a:spcPts val="1800"/>
              </a:spcBef>
              <a:buFont typeface="Tahoma" panose="020B0604030504040204" pitchFamily="34" charset="0"/>
              <a:buAutoNum type="romanUcPeriod"/>
            </a:pPr>
            <a:r>
              <a:rPr lang="en-US" altLang="en-US" sz="2400" dirty="0"/>
              <a:t>Cognitive Theories of Music</a:t>
            </a:r>
          </a:p>
          <a:p>
            <a:pPr marL="460375" indent="-514350" eaLnBrk="1" hangingPunct="1">
              <a:spcBef>
                <a:spcPts val="1800"/>
              </a:spcBef>
              <a:buFont typeface="Tahoma" panose="020B0604030504040204" pitchFamily="34" charset="0"/>
              <a:buAutoNum type="romanUcPeriod"/>
            </a:pPr>
            <a:r>
              <a:rPr lang="en-US" altLang="en-US" sz="2400" dirty="0"/>
              <a:t>Similarities and differences between Music and Language</a:t>
            </a:r>
          </a:p>
          <a:p>
            <a:pPr marL="460375" indent="-514350" eaLnBrk="1" hangingPunct="1">
              <a:spcBef>
                <a:spcPts val="1800"/>
              </a:spcBef>
              <a:buFont typeface="Tahoma" panose="020B0604030504040204" pitchFamily="34" charset="0"/>
              <a:buAutoNum type="romanUcPeriod"/>
            </a:pPr>
            <a:r>
              <a:rPr lang="en-US" altLang="en-US" sz="2400" dirty="0"/>
              <a:t>Music and its Affective Meaning</a:t>
            </a:r>
          </a:p>
          <a:p>
            <a:pPr marL="460375" indent="-514350" eaLnBrk="1" hangingPunct="1">
              <a:spcBef>
                <a:spcPts val="1800"/>
              </a:spcBef>
              <a:buFont typeface="Tahoma" panose="020B0604030504040204" pitchFamily="34" charset="0"/>
              <a:buAutoNum type="romanUcPeriod"/>
            </a:pPr>
            <a:r>
              <a:rPr lang="en-US" altLang="en-US" sz="2400" dirty="0"/>
              <a:t>Tonal Attraction: Empirical Data and Idealizations</a:t>
            </a:r>
          </a:p>
          <a:p>
            <a:pPr marL="0" indent="0" eaLnBrk="1" hangingPunct="1">
              <a:spcBef>
                <a:spcPts val="1800"/>
              </a:spcBef>
              <a:buNone/>
            </a:pPr>
            <a:r>
              <a:rPr lang="en-US" altLang="en-US" sz="2400" dirty="0"/>
              <a:t>V. The Geometric Model of Tonal Attraction</a:t>
            </a:r>
          </a:p>
          <a:p>
            <a:pPr marL="0" indent="0" eaLnBrk="1" hangingPunct="1">
              <a:spcBef>
                <a:spcPts val="1800"/>
              </a:spcBef>
              <a:buNone/>
            </a:pPr>
            <a:r>
              <a:rPr lang="en-US" altLang="en-US" sz="2400" dirty="0"/>
              <a:t>VI. Conclusions</a:t>
            </a:r>
          </a:p>
        </p:txBody>
      </p:sp>
      <p:sp>
        <p:nvSpPr>
          <p:cNvPr id="1434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Reinhard Blutner</a:t>
            </a:r>
          </a:p>
        </p:txBody>
      </p:sp>
      <p:sp>
        <p:nvSpPr>
          <p:cNvPr id="3" name="Foliennummernplatzhalter 2"/>
          <p:cNvSpPr>
            <a:spLocks noGrp="1"/>
          </p:cNvSpPr>
          <p:nvPr>
            <p:ph type="sldNum" sz="quarter" idx="11"/>
          </p:nvPr>
        </p:nvSpPr>
        <p:spPr/>
        <p:txBody>
          <a:bodyPr/>
          <a:lstStyle/>
          <a:p>
            <a:pPr>
              <a:defRPr/>
            </a:pPr>
            <a:fld id="{4CAC8166-D416-4B93-8248-BA40F3EBA842}" type="slidenum">
              <a:rPr lang="en-US" smtClean="0"/>
              <a:pPr>
                <a:defRPr/>
              </a:pPr>
              <a:t>20</a:t>
            </a:fld>
            <a:endParaRPr lang="en-US"/>
          </a:p>
        </p:txBody>
      </p:sp>
      <p:sp>
        <p:nvSpPr>
          <p:cNvPr id="5" name="Rectangle 2"/>
          <p:cNvSpPr txBox="1">
            <a:spLocks noChangeArrowheads="1"/>
          </p:cNvSpPr>
          <p:nvPr/>
        </p:nvSpPr>
        <p:spPr bwMode="auto">
          <a:xfrm>
            <a:off x="251770" y="559796"/>
            <a:ext cx="7997286"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GB" dirty="0"/>
              <a:t>Consonance/Dissonance</a:t>
            </a:r>
            <a:endParaRPr lang="en-US" kern="0" dirty="0"/>
          </a:p>
        </p:txBody>
      </p:sp>
      <p:sp>
        <p:nvSpPr>
          <p:cNvPr id="6" name="Rechthoek 6"/>
          <p:cNvSpPr>
            <a:spLocks noChangeArrowheads="1"/>
          </p:cNvSpPr>
          <p:nvPr/>
        </p:nvSpPr>
        <p:spPr bwMode="auto">
          <a:xfrm>
            <a:off x="251770" y="1308088"/>
            <a:ext cx="901869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err="1">
                <a:solidFill>
                  <a:srgbClr val="000099"/>
                </a:solidFill>
                <a:sym typeface="Symbol" panose="05050102010706020507" pitchFamily="18" charset="2"/>
              </a:rPr>
              <a:t>Fux</a:t>
            </a:r>
            <a:r>
              <a:rPr lang="en-US" dirty="0">
                <a:sym typeface="Symbol" panose="05050102010706020507" pitchFamily="18" charset="2"/>
              </a:rPr>
              <a:t>’ classification of consonant (</a:t>
            </a:r>
            <a:r>
              <a:rPr lang="en-US" dirty="0">
                <a:solidFill>
                  <a:srgbClr val="009900"/>
                </a:solidFill>
                <a:sym typeface="Symbol" panose="05050102010706020507" pitchFamily="18" charset="2"/>
              </a:rPr>
              <a:t>green</a:t>
            </a:r>
            <a:r>
              <a:rPr lang="en-US" dirty="0">
                <a:sym typeface="Symbol" panose="05050102010706020507" pitchFamily="18" charset="2"/>
              </a:rPr>
              <a:t>) / dissonant (</a:t>
            </a:r>
            <a:r>
              <a:rPr lang="en-US" dirty="0">
                <a:solidFill>
                  <a:srgbClr val="C00000"/>
                </a:solidFill>
                <a:sym typeface="Symbol" panose="05050102010706020507" pitchFamily="18" charset="2"/>
              </a:rPr>
              <a:t>red</a:t>
            </a:r>
            <a:r>
              <a:rPr lang="en-US" dirty="0">
                <a:sym typeface="Symbol" panose="05050102010706020507" pitchFamily="18" charset="2"/>
              </a:rPr>
              <a:t>)</a:t>
            </a:r>
          </a:p>
          <a:p>
            <a:pPr marL="360000" indent="-342900" algn="just" eaLnBrk="1" hangingPunct="1">
              <a:spcAft>
                <a:spcPts val="600"/>
              </a:spcAft>
              <a:buFont typeface="Tahoma" panose="020B0604030504040204" pitchFamily="34" charset="0"/>
              <a:buChar char="●"/>
              <a:tabLst>
                <a:tab pos="534988" algn="l"/>
              </a:tabLst>
              <a:defRPr/>
            </a:pPr>
            <a:endParaRPr lang="en-US" dirty="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endParaRPr lang="en-US" dirty="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endParaRPr lang="en-US" dirty="0">
              <a:sym typeface="Symbol" panose="05050102010706020507" pitchFamily="18" charset="2"/>
            </a:endParaRPr>
          </a:p>
          <a:p>
            <a:pPr marL="17100" algn="just" eaLnBrk="1" hangingPunct="1">
              <a:spcAft>
                <a:spcPts val="600"/>
              </a:spcAft>
              <a:tabLst>
                <a:tab pos="534988" algn="l"/>
              </a:tabLst>
              <a:defRPr/>
            </a:pPr>
            <a:endParaRPr lang="en-US" dirty="0">
              <a:sym typeface="Symbol" panose="05050102010706020507" pitchFamily="18" charset="2"/>
            </a:endParaRPr>
          </a:p>
          <a:p>
            <a:pPr marL="360000" indent="-342900" eaLnBrk="1" hangingPunct="1">
              <a:spcAft>
                <a:spcPts val="600"/>
              </a:spcAft>
              <a:buFont typeface="Tahoma" panose="020B0604030504040204" pitchFamily="34" charset="0"/>
              <a:buChar char="●"/>
              <a:tabLst>
                <a:tab pos="534988" algn="l"/>
              </a:tabLst>
              <a:defRPr/>
            </a:pPr>
            <a:r>
              <a:rPr lang="en-GB" dirty="0">
                <a:solidFill>
                  <a:srgbClr val="000099"/>
                </a:solidFill>
              </a:rPr>
              <a:t>Helmholtz</a:t>
            </a:r>
            <a:r>
              <a:rPr lang="en-GB" dirty="0"/>
              <a:t> (1877): </a:t>
            </a:r>
            <a:r>
              <a:rPr lang="en-GB" b="1" i="1" dirty="0"/>
              <a:t>Beat </a:t>
            </a:r>
            <a:r>
              <a:rPr lang="en-GB" i="1" dirty="0" err="1"/>
              <a:t>frequen</a:t>
            </a:r>
            <a:r>
              <a:rPr lang="en-GB" i="1" dirty="0"/>
              <a:t>-</a:t>
            </a:r>
            <a:br>
              <a:rPr lang="en-GB" i="1" dirty="0"/>
            </a:br>
            <a:r>
              <a:rPr lang="en-GB" i="1" dirty="0" err="1"/>
              <a:t>cies</a:t>
            </a:r>
            <a:r>
              <a:rPr lang="en-GB" i="1" dirty="0"/>
              <a:t> </a:t>
            </a:r>
            <a:r>
              <a:rPr lang="en-GB" dirty="0"/>
              <a:t>around 30‐40 Hz are </a:t>
            </a:r>
            <a:r>
              <a:rPr lang="en-GB" dirty="0" err="1"/>
              <a:t>respons</a:t>
            </a:r>
            <a:r>
              <a:rPr lang="en-GB" dirty="0"/>
              <a:t>-</a:t>
            </a:r>
            <a:br>
              <a:rPr lang="en-GB" dirty="0"/>
            </a:br>
            <a:r>
              <a:rPr lang="en-GB" dirty="0" err="1"/>
              <a:t>ible</a:t>
            </a:r>
            <a:r>
              <a:rPr lang="en-GB" dirty="0"/>
              <a:t> for dissonance perception</a:t>
            </a:r>
          </a:p>
          <a:p>
            <a:pPr marL="17100" algn="just" eaLnBrk="1" hangingPunct="1">
              <a:spcAft>
                <a:spcPts val="600"/>
              </a:spcAft>
              <a:tabLst>
                <a:tab pos="534988" algn="l"/>
              </a:tabLst>
              <a:defRPr/>
            </a:pPr>
            <a:endParaRPr lang="en-GB" dirty="0"/>
          </a:p>
          <a:p>
            <a:pPr marL="360000" indent="-342900" eaLnBrk="1" hangingPunct="1">
              <a:spcAft>
                <a:spcPts val="600"/>
              </a:spcAft>
              <a:buFont typeface="Tahoma" panose="020B0604030504040204" pitchFamily="34" charset="0"/>
              <a:buChar char="●"/>
              <a:tabLst>
                <a:tab pos="534988" algn="l"/>
              </a:tabLst>
              <a:defRPr/>
            </a:pPr>
            <a:r>
              <a:rPr lang="en-GB" dirty="0">
                <a:solidFill>
                  <a:srgbClr val="000099"/>
                </a:solidFill>
              </a:rPr>
              <a:t>Stumpf</a:t>
            </a:r>
            <a:r>
              <a:rPr lang="en-GB" dirty="0"/>
              <a:t> (1890): </a:t>
            </a:r>
            <a:r>
              <a:rPr lang="en-GB" b="1" i="1" dirty="0"/>
              <a:t>Fusion</a:t>
            </a:r>
            <a:r>
              <a:rPr lang="en-GB" dirty="0"/>
              <a:t>, i.e. Consonant </a:t>
            </a:r>
            <a:br>
              <a:rPr lang="en-GB" dirty="0"/>
            </a:br>
            <a:r>
              <a:rPr lang="en-GB" dirty="0"/>
              <a:t>intervals show a tendency to cohere</a:t>
            </a:r>
            <a:br>
              <a:rPr lang="en-GB" dirty="0"/>
            </a:br>
            <a:r>
              <a:rPr lang="en-GB" dirty="0"/>
              <a:t>into a single sound gestalt (called unit)</a:t>
            </a:r>
          </a:p>
        </p:txBody>
      </p:sp>
      <p:pic>
        <p:nvPicPr>
          <p:cNvPr id="7" name="Grafik 6"/>
          <p:cNvPicPr>
            <a:picLocks noChangeAspect="1"/>
          </p:cNvPicPr>
          <p:nvPr/>
        </p:nvPicPr>
        <p:blipFill>
          <a:blip r:embed="rId2"/>
          <a:stretch>
            <a:fillRect/>
          </a:stretch>
        </p:blipFill>
        <p:spPr>
          <a:xfrm>
            <a:off x="806247" y="1817447"/>
            <a:ext cx="7442809" cy="1607975"/>
          </a:xfrm>
          <a:prstGeom prst="rect">
            <a:avLst/>
          </a:prstGeom>
        </p:spPr>
      </p:pic>
      <p:pic>
        <p:nvPicPr>
          <p:cNvPr id="8" name="Grafik 7"/>
          <p:cNvPicPr>
            <a:picLocks noChangeAspect="1"/>
          </p:cNvPicPr>
          <p:nvPr/>
        </p:nvPicPr>
        <p:blipFill>
          <a:blip r:embed="rId3"/>
          <a:stretch>
            <a:fillRect/>
          </a:stretch>
        </p:blipFill>
        <p:spPr>
          <a:xfrm>
            <a:off x="5353932" y="3509174"/>
            <a:ext cx="3790068" cy="1403464"/>
          </a:xfrm>
          <a:prstGeom prst="rect">
            <a:avLst/>
          </a:prstGeom>
        </p:spPr>
      </p:pic>
      <p:pic>
        <p:nvPicPr>
          <p:cNvPr id="9" name="Grafik 8"/>
          <p:cNvPicPr>
            <a:picLocks noChangeAspect="1"/>
          </p:cNvPicPr>
          <p:nvPr/>
        </p:nvPicPr>
        <p:blipFill>
          <a:blip r:embed="rId4"/>
          <a:stretch>
            <a:fillRect/>
          </a:stretch>
        </p:blipFill>
        <p:spPr>
          <a:xfrm>
            <a:off x="6081778" y="4765026"/>
            <a:ext cx="2810452" cy="1759599"/>
          </a:xfrm>
          <a:prstGeom prst="rect">
            <a:avLst/>
          </a:prstGeom>
        </p:spPr>
      </p:pic>
    </p:spTree>
    <p:extLst>
      <p:ext uri="{BB962C8B-B14F-4D97-AF65-F5344CB8AC3E}">
        <p14:creationId xmlns:p14="http://schemas.microsoft.com/office/powerpoint/2010/main" val="2817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Reinhard Blutner</a:t>
            </a:r>
          </a:p>
        </p:txBody>
      </p:sp>
      <p:sp>
        <p:nvSpPr>
          <p:cNvPr id="3" name="Foliennummernplatzhalter 2"/>
          <p:cNvSpPr>
            <a:spLocks noGrp="1"/>
          </p:cNvSpPr>
          <p:nvPr>
            <p:ph type="sldNum" sz="quarter" idx="11"/>
          </p:nvPr>
        </p:nvSpPr>
        <p:spPr/>
        <p:txBody>
          <a:bodyPr/>
          <a:lstStyle/>
          <a:p>
            <a:pPr>
              <a:defRPr/>
            </a:pPr>
            <a:fld id="{4CAC8166-D416-4B93-8248-BA40F3EBA842}" type="slidenum">
              <a:rPr lang="en-US" smtClean="0"/>
              <a:pPr>
                <a:defRPr/>
              </a:pPr>
              <a:t>21</a:t>
            </a:fld>
            <a:endParaRPr lang="en-US"/>
          </a:p>
        </p:txBody>
      </p:sp>
      <p:pic>
        <p:nvPicPr>
          <p:cNvPr id="4" name="Grafik 3"/>
          <p:cNvPicPr/>
          <p:nvPr/>
        </p:nvPicPr>
        <p:blipFill>
          <a:blip r:embed="rId2">
            <a:extLst>
              <a:ext uri="{28A0092B-C50C-407E-A947-70E740481C1C}">
                <a14:useLocalDpi xmlns:a14="http://schemas.microsoft.com/office/drawing/2010/main" val="0"/>
              </a:ext>
            </a:extLst>
          </a:blip>
          <a:srcRect/>
          <a:stretch>
            <a:fillRect/>
          </a:stretch>
        </p:blipFill>
        <p:spPr bwMode="auto">
          <a:xfrm>
            <a:off x="1193972" y="2108614"/>
            <a:ext cx="6756055" cy="4539803"/>
          </a:xfrm>
          <a:prstGeom prst="rect">
            <a:avLst/>
          </a:prstGeom>
          <a:noFill/>
          <a:ln>
            <a:noFill/>
          </a:ln>
          <a:effectLst>
            <a:glow rad="1905000">
              <a:srgbClr val="C00000">
                <a:alpha val="26000"/>
              </a:srgbClr>
            </a:glow>
          </a:effectLst>
          <a:scene3d>
            <a:camera prst="orthographicFront">
              <a:rot lat="0" lon="0" rev="0"/>
            </a:camera>
            <a:lightRig rig="threePt" dir="t"/>
          </a:scene3d>
        </p:spPr>
      </p:pic>
      <p:sp>
        <p:nvSpPr>
          <p:cNvPr id="5" name="Rectangle 2"/>
          <p:cNvSpPr txBox="1">
            <a:spLocks noChangeArrowheads="1"/>
          </p:cNvSpPr>
          <p:nvPr/>
        </p:nvSpPr>
        <p:spPr bwMode="auto">
          <a:xfrm>
            <a:off x="511267" y="402778"/>
            <a:ext cx="7997286"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GB" dirty="0"/>
              <a:t>Pleasure-arousal judgment space for affective feelings</a:t>
            </a:r>
            <a:endParaRPr lang="en-US" kern="0" dirty="0"/>
          </a:p>
        </p:txBody>
      </p:sp>
      <p:sp>
        <p:nvSpPr>
          <p:cNvPr id="6" name="Textfeld 5">
            <a:extLst>
              <a:ext uri="{FF2B5EF4-FFF2-40B4-BE49-F238E27FC236}">
                <a16:creationId xmlns:a16="http://schemas.microsoft.com/office/drawing/2014/main" id="{357FFE71-1F9E-2204-9552-0E14FD63347C}"/>
              </a:ext>
            </a:extLst>
          </p:cNvPr>
          <p:cNvSpPr txBox="1"/>
          <p:nvPr/>
        </p:nvSpPr>
        <p:spPr>
          <a:xfrm>
            <a:off x="1385371" y="1364181"/>
            <a:ext cx="6564656" cy="830997"/>
          </a:xfrm>
          <a:prstGeom prst="rect">
            <a:avLst/>
          </a:prstGeom>
          <a:noFill/>
        </p:spPr>
        <p:txBody>
          <a:bodyPr wrap="square" rtlCol="0">
            <a:spAutoFit/>
          </a:bodyPr>
          <a:lstStyle/>
          <a:p>
            <a:pPr>
              <a:buNone/>
            </a:pPr>
            <a:r>
              <a:rPr lang="de-DE" dirty="0" err="1"/>
              <a:t>Russell‘s</a:t>
            </a:r>
            <a:r>
              <a:rPr lang="de-DE" dirty="0"/>
              <a:t> </a:t>
            </a:r>
            <a:r>
              <a:rPr lang="de-DE" dirty="0" err="1"/>
              <a:t>circumplex</a:t>
            </a:r>
            <a:r>
              <a:rPr lang="de-DE" dirty="0"/>
              <a:t> </a:t>
            </a:r>
            <a:r>
              <a:rPr lang="de-DE" dirty="0" err="1"/>
              <a:t>theory</a:t>
            </a:r>
            <a:r>
              <a:rPr lang="de-DE" dirty="0"/>
              <a:t> </a:t>
            </a:r>
            <a:r>
              <a:rPr lang="de-DE" dirty="0" err="1"/>
              <a:t>of</a:t>
            </a:r>
            <a:r>
              <a:rPr lang="de-DE" dirty="0"/>
              <a:t> </a:t>
            </a:r>
            <a:r>
              <a:rPr lang="de-DE" dirty="0" err="1"/>
              <a:t>emotions</a:t>
            </a:r>
            <a:r>
              <a:rPr lang="de-DE" dirty="0"/>
              <a:t> </a:t>
            </a:r>
            <a:br>
              <a:rPr lang="de-DE" dirty="0"/>
            </a:br>
            <a:r>
              <a:rPr lang="de-DE" dirty="0"/>
              <a:t>(</a:t>
            </a:r>
            <a:r>
              <a:rPr lang="de-DE" dirty="0" err="1"/>
              <a:t>based</a:t>
            </a:r>
            <a:r>
              <a:rPr lang="de-DE" dirty="0"/>
              <a:t> on </a:t>
            </a:r>
            <a:r>
              <a:rPr lang="de-DE" dirty="0" err="1"/>
              <a:t>two</a:t>
            </a:r>
            <a:r>
              <a:rPr lang="de-DE" dirty="0"/>
              <a:t> </a:t>
            </a:r>
            <a:r>
              <a:rPr lang="de-DE" dirty="0" err="1"/>
              <a:t>dimensions</a:t>
            </a:r>
            <a:r>
              <a:rPr lang="de-DE" dirty="0"/>
              <a:t>: Pleasure &amp; Arousal </a:t>
            </a:r>
            <a:endParaRPr lang="es-ES" dirty="0"/>
          </a:p>
        </p:txBody>
      </p:sp>
    </p:spTree>
    <p:extLst>
      <p:ext uri="{BB962C8B-B14F-4D97-AF65-F5344CB8AC3E}">
        <p14:creationId xmlns:p14="http://schemas.microsoft.com/office/powerpoint/2010/main" val="35326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Reinhard Blutner</a:t>
            </a:r>
          </a:p>
        </p:txBody>
      </p:sp>
      <p:sp>
        <p:nvSpPr>
          <p:cNvPr id="3" name="Foliennummernplatzhalter 2"/>
          <p:cNvSpPr>
            <a:spLocks noGrp="1"/>
          </p:cNvSpPr>
          <p:nvPr>
            <p:ph type="sldNum" sz="quarter" idx="11"/>
          </p:nvPr>
        </p:nvSpPr>
        <p:spPr>
          <a:xfrm>
            <a:off x="6551971" y="6446672"/>
            <a:ext cx="2417336" cy="476250"/>
          </a:xfrm>
        </p:spPr>
        <p:txBody>
          <a:bodyPr/>
          <a:lstStyle/>
          <a:p>
            <a:pPr>
              <a:defRPr/>
            </a:pPr>
            <a:fld id="{4CAC8166-D416-4B93-8248-BA40F3EBA842}" type="slidenum">
              <a:rPr lang="en-US" smtClean="0"/>
              <a:pPr>
                <a:defRPr/>
              </a:pPr>
              <a:t>22</a:t>
            </a:fld>
            <a:endParaRPr lang="en-US"/>
          </a:p>
        </p:txBody>
      </p:sp>
      <p:sp>
        <p:nvSpPr>
          <p:cNvPr id="5" name="Rectangle 2"/>
          <p:cNvSpPr txBox="1">
            <a:spLocks noChangeArrowheads="1"/>
          </p:cNvSpPr>
          <p:nvPr/>
        </p:nvSpPr>
        <p:spPr bwMode="auto">
          <a:xfrm>
            <a:off x="115846" y="275590"/>
            <a:ext cx="857095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GB" dirty="0"/>
              <a:t>Two Roads to Affective Meaning</a:t>
            </a:r>
            <a:endParaRPr lang="en-US" kern="0" dirty="0"/>
          </a:p>
        </p:txBody>
      </p:sp>
      <p:sp>
        <p:nvSpPr>
          <p:cNvPr id="6" name="Rechthoek 6"/>
          <p:cNvSpPr>
            <a:spLocks noChangeArrowheads="1"/>
          </p:cNvSpPr>
          <p:nvPr/>
        </p:nvSpPr>
        <p:spPr bwMode="auto">
          <a:xfrm>
            <a:off x="170934" y="1052276"/>
            <a:ext cx="86394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ym typeface="Symbol" panose="05050102010706020507" pitchFamily="18" charset="2"/>
              </a:rPr>
              <a:t>Consonant/dissonant events are expected to a certain degree. What is the emotional response of their realization? </a:t>
            </a:r>
            <a:endParaRPr lang="de-DE" dirty="0">
              <a:sym typeface="Symbol" panose="05050102010706020507" pitchFamily="18" charset="2"/>
            </a:endParaRPr>
          </a:p>
        </p:txBody>
      </p:sp>
      <p:grpSp>
        <p:nvGrpSpPr>
          <p:cNvPr id="12" name="Gruppieren 11"/>
          <p:cNvGrpSpPr/>
          <p:nvPr/>
        </p:nvGrpSpPr>
        <p:grpSpPr>
          <a:xfrm>
            <a:off x="-43294" y="1973091"/>
            <a:ext cx="8486873" cy="4967244"/>
            <a:chOff x="-43294" y="1973091"/>
            <a:chExt cx="8486873" cy="4967244"/>
          </a:xfrm>
        </p:grpSpPr>
        <p:grpSp>
          <p:nvGrpSpPr>
            <p:cNvPr id="11" name="Gruppieren 10"/>
            <p:cNvGrpSpPr/>
            <p:nvPr/>
          </p:nvGrpSpPr>
          <p:grpSpPr>
            <a:xfrm>
              <a:off x="-43294" y="1973091"/>
              <a:ext cx="8486873" cy="4967244"/>
              <a:chOff x="-43294" y="1985448"/>
              <a:chExt cx="8486873" cy="4967244"/>
            </a:xfrm>
          </p:grpSpPr>
          <p:sp>
            <p:nvSpPr>
              <p:cNvPr id="4" name="Rechteck 3"/>
              <p:cNvSpPr/>
              <p:nvPr/>
            </p:nvSpPr>
            <p:spPr bwMode="auto">
              <a:xfrm>
                <a:off x="170934" y="2031169"/>
                <a:ext cx="8272644" cy="3188043"/>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7" name="Rechteck 6"/>
              <p:cNvSpPr/>
              <p:nvPr/>
            </p:nvSpPr>
            <p:spPr bwMode="auto">
              <a:xfrm>
                <a:off x="4552249" y="2031168"/>
                <a:ext cx="3891330" cy="4788000"/>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8" name="Rechteck 7"/>
              <p:cNvSpPr/>
              <p:nvPr/>
            </p:nvSpPr>
            <p:spPr bwMode="auto">
              <a:xfrm>
                <a:off x="4586347" y="6745026"/>
                <a:ext cx="3810776" cy="207666"/>
              </a:xfrm>
              <a:prstGeom prst="rect">
                <a:avLst/>
              </a:prstGeom>
              <a:solidFill>
                <a:schemeClr val="bg2">
                  <a:lumMod val="40000"/>
                  <a:lumOff val="60000"/>
                </a:schemeClr>
              </a:solidFill>
              <a:ln w="101600" cap="flat" cmpd="sng" algn="ctr">
                <a:no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9" name="Rechteck 8"/>
              <p:cNvSpPr/>
              <p:nvPr/>
            </p:nvSpPr>
            <p:spPr bwMode="auto">
              <a:xfrm rot="5400000">
                <a:off x="-1759160" y="3701314"/>
                <a:ext cx="3708000" cy="276267"/>
              </a:xfrm>
              <a:prstGeom prst="rect">
                <a:avLst/>
              </a:prstGeom>
              <a:solidFill>
                <a:schemeClr val="bg1"/>
              </a:solidFill>
              <a:ln w="101600" cap="flat" cmpd="sng" algn="ctr">
                <a:no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grpSp>
        <p:pic>
          <p:nvPicPr>
            <p:cNvPr id="10" name="Grafik 9"/>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460789" y="2067196"/>
              <a:ext cx="3923977" cy="3204000"/>
            </a:xfrm>
            <a:prstGeom prst="rect">
              <a:avLst/>
            </a:prstGeom>
            <a:noFill/>
            <a:ln>
              <a:noFill/>
            </a:ln>
            <a:effectLst>
              <a:glow rad="482600">
                <a:srgbClr val="C00000">
                  <a:alpha val="19000"/>
                </a:srgbClr>
              </a:glow>
            </a:effectLst>
          </p:spPr>
        </p:pic>
      </p:grpSp>
      <p:sp>
        <p:nvSpPr>
          <p:cNvPr id="17" name="Ellipse 16"/>
          <p:cNvSpPr/>
          <p:nvPr/>
        </p:nvSpPr>
        <p:spPr bwMode="auto">
          <a:xfrm>
            <a:off x="7618771" y="5548895"/>
            <a:ext cx="263525" cy="263525"/>
          </a:xfrm>
          <a:prstGeom prst="ellipse">
            <a:avLst/>
          </a:prstGeom>
          <a:solidFill>
            <a:schemeClr val="accent2"/>
          </a:solidFill>
          <a:ln w="101600" cap="flat" cmpd="sng" algn="ctr">
            <a:no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cxnSp>
        <p:nvCxnSpPr>
          <p:cNvPr id="19" name="Gerade Verbindung mit Pfeil 18"/>
          <p:cNvCxnSpPr/>
          <p:nvPr/>
        </p:nvCxnSpPr>
        <p:spPr bwMode="auto">
          <a:xfrm flipH="1" flipV="1">
            <a:off x="7735330" y="2067196"/>
            <a:ext cx="15203" cy="3479044"/>
          </a:xfrm>
          <a:prstGeom prst="straightConnector1">
            <a:avLst/>
          </a:prstGeom>
          <a:solidFill>
            <a:schemeClr val="accent1"/>
          </a:solidFill>
          <a:ln w="53975" cap="flat" cmpd="sng" algn="ctr">
            <a:solidFill>
              <a:srgbClr val="000099"/>
            </a:solidFill>
            <a:prstDash val="sysDot"/>
            <a:round/>
            <a:headEnd type="none" w="med" len="med"/>
            <a:tailEnd type="none" w="lg" len="lg"/>
          </a:ln>
          <a:effectLst/>
        </p:spPr>
      </p:cxnSp>
      <p:grpSp>
        <p:nvGrpSpPr>
          <p:cNvPr id="27" name="Gruppieren 26"/>
          <p:cNvGrpSpPr/>
          <p:nvPr/>
        </p:nvGrpSpPr>
        <p:grpSpPr>
          <a:xfrm>
            <a:off x="4792362" y="6258333"/>
            <a:ext cx="3521675" cy="461665"/>
            <a:chOff x="4752555" y="6473079"/>
            <a:chExt cx="3521675" cy="461665"/>
          </a:xfrm>
        </p:grpSpPr>
        <p:cxnSp>
          <p:nvCxnSpPr>
            <p:cNvPr id="14" name="Gerade Verbindung mit Pfeil 13"/>
            <p:cNvCxnSpPr/>
            <p:nvPr/>
          </p:nvCxnSpPr>
          <p:spPr bwMode="auto">
            <a:xfrm>
              <a:off x="4752555" y="6524625"/>
              <a:ext cx="3521675" cy="0"/>
            </a:xfrm>
            <a:prstGeom prst="straightConnector1">
              <a:avLst/>
            </a:prstGeom>
            <a:solidFill>
              <a:schemeClr val="accent1"/>
            </a:solidFill>
            <a:ln w="79375" cap="flat" cmpd="sng" algn="ctr">
              <a:solidFill>
                <a:srgbClr val="C00000">
                  <a:alpha val="56000"/>
                </a:srgbClr>
              </a:solidFill>
              <a:prstDash val="solid"/>
              <a:round/>
              <a:headEnd type="none" w="med" len="med"/>
              <a:tailEnd type="stealth" w="lg" len="lg"/>
            </a:ln>
            <a:effectLst/>
          </p:spPr>
        </p:cxnSp>
        <p:sp>
          <p:nvSpPr>
            <p:cNvPr id="24" name="Textfeld 23"/>
            <p:cNvSpPr txBox="1"/>
            <p:nvPr/>
          </p:nvSpPr>
          <p:spPr>
            <a:xfrm>
              <a:off x="5936317" y="6473079"/>
              <a:ext cx="1569308" cy="461665"/>
            </a:xfrm>
            <a:prstGeom prst="rect">
              <a:avLst/>
            </a:prstGeom>
            <a:noFill/>
          </p:spPr>
          <p:txBody>
            <a:bodyPr wrap="square" rtlCol="0">
              <a:spAutoFit/>
            </a:bodyPr>
            <a:lstStyle/>
            <a:p>
              <a:pPr>
                <a:buNone/>
              </a:pPr>
              <a:r>
                <a:rPr lang="de-DE" dirty="0" err="1">
                  <a:solidFill>
                    <a:srgbClr val="C00000"/>
                  </a:solidFill>
                </a:rPr>
                <a:t>Pleasure</a:t>
              </a:r>
              <a:endParaRPr lang="en-GB" dirty="0">
                <a:solidFill>
                  <a:srgbClr val="C00000"/>
                </a:solidFill>
              </a:endParaRPr>
            </a:p>
          </p:txBody>
        </p:sp>
      </p:grpSp>
      <p:grpSp>
        <p:nvGrpSpPr>
          <p:cNvPr id="35" name="Gruppieren 34"/>
          <p:cNvGrpSpPr/>
          <p:nvPr/>
        </p:nvGrpSpPr>
        <p:grpSpPr>
          <a:xfrm>
            <a:off x="569765" y="2368964"/>
            <a:ext cx="980245" cy="2437811"/>
            <a:chOff x="569765" y="2368964"/>
            <a:chExt cx="980245" cy="2437811"/>
          </a:xfrm>
        </p:grpSpPr>
        <p:cxnSp>
          <p:nvCxnSpPr>
            <p:cNvPr id="20" name="Gerade Verbindung mit Pfeil 19"/>
            <p:cNvCxnSpPr/>
            <p:nvPr/>
          </p:nvCxnSpPr>
          <p:spPr bwMode="auto">
            <a:xfrm flipH="1" flipV="1">
              <a:off x="569765" y="2368964"/>
              <a:ext cx="23359" cy="2437811"/>
            </a:xfrm>
            <a:prstGeom prst="straightConnector1">
              <a:avLst/>
            </a:prstGeom>
            <a:solidFill>
              <a:schemeClr val="accent1"/>
            </a:solidFill>
            <a:ln w="79375" cap="flat" cmpd="sng" algn="ctr">
              <a:solidFill>
                <a:srgbClr val="C00000">
                  <a:alpha val="56000"/>
                </a:srgbClr>
              </a:solidFill>
              <a:prstDash val="solid"/>
              <a:round/>
              <a:headEnd type="none" w="med" len="med"/>
              <a:tailEnd type="stealth" w="lg" len="lg"/>
            </a:ln>
            <a:effectLst/>
          </p:spPr>
        </p:cxnSp>
        <p:sp>
          <p:nvSpPr>
            <p:cNvPr id="28" name="Textfeld 27"/>
            <p:cNvSpPr txBox="1"/>
            <p:nvPr/>
          </p:nvSpPr>
          <p:spPr>
            <a:xfrm>
              <a:off x="626680" y="2549554"/>
              <a:ext cx="923330" cy="2076630"/>
            </a:xfrm>
            <a:prstGeom prst="rect">
              <a:avLst/>
            </a:prstGeom>
            <a:noFill/>
          </p:spPr>
          <p:txBody>
            <a:bodyPr vert="vert" wrap="square" rtlCol="0">
              <a:spAutoFit/>
            </a:bodyPr>
            <a:lstStyle/>
            <a:p>
              <a:pPr algn="ctr">
                <a:buNone/>
              </a:pPr>
              <a:r>
                <a:rPr lang="de-DE" dirty="0" err="1">
                  <a:solidFill>
                    <a:srgbClr val="C00000"/>
                  </a:solidFill>
                </a:rPr>
                <a:t>Uncertainty</a:t>
              </a:r>
              <a:r>
                <a:rPr lang="de-DE" dirty="0">
                  <a:solidFill>
                    <a:srgbClr val="C00000"/>
                  </a:solidFill>
                </a:rPr>
                <a:t> </a:t>
              </a:r>
            </a:p>
            <a:p>
              <a:pPr algn="ctr">
                <a:buNone/>
              </a:pPr>
              <a:r>
                <a:rPr lang="de-DE" dirty="0">
                  <a:solidFill>
                    <a:srgbClr val="C00000"/>
                  </a:solidFill>
                </a:rPr>
                <a:t>(</a:t>
              </a:r>
              <a:r>
                <a:rPr lang="de-DE" dirty="0" err="1">
                  <a:solidFill>
                    <a:srgbClr val="C00000"/>
                  </a:solidFill>
                </a:rPr>
                <a:t>Entropy</a:t>
              </a:r>
              <a:r>
                <a:rPr lang="de-DE" dirty="0">
                  <a:solidFill>
                    <a:srgbClr val="C00000"/>
                  </a:solidFill>
                </a:rPr>
                <a:t>)</a:t>
              </a:r>
              <a:endParaRPr lang="en-GB" dirty="0">
                <a:solidFill>
                  <a:srgbClr val="C00000"/>
                </a:solidFill>
              </a:endParaRPr>
            </a:p>
          </p:txBody>
        </p:sp>
      </p:grpSp>
      <p:grpSp>
        <p:nvGrpSpPr>
          <p:cNvPr id="34" name="Gruppieren 33"/>
          <p:cNvGrpSpPr/>
          <p:nvPr/>
        </p:nvGrpSpPr>
        <p:grpSpPr>
          <a:xfrm>
            <a:off x="1680140" y="2800260"/>
            <a:ext cx="6633897" cy="263525"/>
            <a:chOff x="1680140" y="2800260"/>
            <a:chExt cx="6633897" cy="263525"/>
          </a:xfrm>
        </p:grpSpPr>
        <p:sp>
          <p:nvSpPr>
            <p:cNvPr id="29" name="Ellipse 28"/>
            <p:cNvSpPr/>
            <p:nvPr/>
          </p:nvSpPr>
          <p:spPr bwMode="auto">
            <a:xfrm>
              <a:off x="1680140" y="2800260"/>
              <a:ext cx="263525" cy="263525"/>
            </a:xfrm>
            <a:prstGeom prst="ellipse">
              <a:avLst/>
            </a:prstGeom>
            <a:solidFill>
              <a:schemeClr val="accent2"/>
            </a:solidFill>
            <a:ln w="101600" cap="flat" cmpd="sng" algn="ctr">
              <a:no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cxnSp>
          <p:nvCxnSpPr>
            <p:cNvPr id="30" name="Gerade Verbindung mit Pfeil 29"/>
            <p:cNvCxnSpPr>
              <a:stCxn id="29" idx="6"/>
            </p:cNvCxnSpPr>
            <p:nvPr/>
          </p:nvCxnSpPr>
          <p:spPr bwMode="auto">
            <a:xfrm>
              <a:off x="1943665" y="2932023"/>
              <a:ext cx="6370372" cy="8885"/>
            </a:xfrm>
            <a:prstGeom prst="straightConnector1">
              <a:avLst/>
            </a:prstGeom>
            <a:solidFill>
              <a:schemeClr val="accent1"/>
            </a:solidFill>
            <a:ln w="53975" cap="flat" cmpd="sng" algn="ctr">
              <a:solidFill>
                <a:srgbClr val="000099"/>
              </a:solidFill>
              <a:prstDash val="sysDot"/>
              <a:round/>
              <a:headEnd type="none" w="med" len="med"/>
              <a:tailEnd type="none" w="lg" len="lg"/>
            </a:ln>
            <a:effectLst/>
          </p:spPr>
        </p:cxnSp>
      </p:grpSp>
      <p:sp>
        <p:nvSpPr>
          <p:cNvPr id="33" name="Ellipse 32"/>
          <p:cNvSpPr/>
          <p:nvPr/>
        </p:nvSpPr>
        <p:spPr bwMode="auto">
          <a:xfrm>
            <a:off x="7458906" y="2640395"/>
            <a:ext cx="583253" cy="583253"/>
          </a:xfrm>
          <a:prstGeom prst="ellipse">
            <a:avLst/>
          </a:prstGeom>
          <a:solidFill>
            <a:srgbClr val="00B050">
              <a:alpha val="51000"/>
            </a:srgbClr>
          </a:solidFill>
          <a:ln w="139700" cap="flat" cmpd="sng" algn="ctr">
            <a:solidFill>
              <a:srgbClr val="000099">
                <a:alpha val="34000"/>
              </a:srgbClr>
            </a:solidFill>
            <a:prstDash val="solid"/>
            <a:round/>
            <a:headEnd type="none" w="med" len="med"/>
            <a:tailEnd type="stealth"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1106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1404B-F563-0899-C281-95DF12163A0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0C645-0AB3-2FFE-2DF6-4307777420FC}"/>
              </a:ext>
            </a:extLst>
          </p:cNvPr>
          <p:cNvSpPr>
            <a:spLocks noGrp="1"/>
          </p:cNvSpPr>
          <p:nvPr>
            <p:ph idx="1"/>
          </p:nvPr>
        </p:nvSpPr>
        <p:spPr>
          <a:xfrm>
            <a:off x="548048" y="1268412"/>
            <a:ext cx="7668753" cy="5067733"/>
          </a:xfrm>
        </p:spPr>
        <p:txBody>
          <a:bodyPr/>
          <a:lstStyle/>
          <a:p>
            <a:pPr marL="0" indent="0">
              <a:spcBef>
                <a:spcPts val="1200"/>
              </a:spcBef>
              <a:buNone/>
            </a:pPr>
            <a:r>
              <a:rPr lang="en-US" sz="2000" dirty="0"/>
              <a:t>„Sadness is an affective state characterized by low physiological arousal. When sad, a person typically exhibits slow heart rate, shallow respiration, slumped posture, loss of appetite, sleep, reduced engagement with the world, a tendency to avoid conversation (</a:t>
            </a:r>
            <a:r>
              <a:rPr lang="en-US" sz="2000" dirty="0" err="1"/>
              <a:t>i</a:t>
            </a:r>
            <a:r>
              <a:rPr lang="en-US" sz="2000" dirty="0"/>
              <a:t>. e., mute), and rumination (thinking sad thoughts). Grief, by contrast, is an affective state characterized by </a:t>
            </a:r>
            <a:r>
              <a:rPr lang="en-US" sz="2000" i="1" dirty="0"/>
              <a:t>high </a:t>
            </a:r>
            <a:r>
              <a:rPr lang="en-US" sz="2000" dirty="0"/>
              <a:t>physiological arousal. When in a state of grief, a person typically exhibits fast heart rate, erratic respiration, flushed face, tears, nasal congestion …“ (Huron, 2012, p. 476)</a:t>
            </a:r>
          </a:p>
          <a:p>
            <a:pPr>
              <a:spcBef>
                <a:spcPts val="1200"/>
              </a:spcBef>
            </a:pPr>
            <a:r>
              <a:rPr lang="en-US" sz="2600" dirty="0">
                <a:solidFill>
                  <a:srgbClr val="000099"/>
                </a:solidFill>
              </a:rPr>
              <a:t>Chopin’s </a:t>
            </a:r>
            <a:r>
              <a:rPr lang="en-US" sz="2600" i="1" dirty="0" err="1">
                <a:solidFill>
                  <a:srgbClr val="000099"/>
                </a:solidFill>
              </a:rPr>
              <a:t>marche</a:t>
            </a:r>
            <a:r>
              <a:rPr lang="en-US" sz="2600" i="1" dirty="0">
                <a:solidFill>
                  <a:srgbClr val="000099"/>
                </a:solidFill>
              </a:rPr>
              <a:t> </a:t>
            </a:r>
            <a:r>
              <a:rPr lang="en-US" sz="2600" i="1" dirty="0" err="1">
                <a:solidFill>
                  <a:srgbClr val="000099"/>
                </a:solidFill>
              </a:rPr>
              <a:t>funébre</a:t>
            </a:r>
            <a:r>
              <a:rPr lang="en-US" sz="2600" i="1" dirty="0">
                <a:solidFill>
                  <a:srgbClr val="000099"/>
                </a:solidFill>
              </a:rPr>
              <a:t> </a:t>
            </a:r>
            <a:r>
              <a:rPr lang="en-US" sz="2600" dirty="0">
                <a:solidFill>
                  <a:srgbClr val="000099"/>
                </a:solidFill>
              </a:rPr>
              <a:t>of the B flat minor sonata Op. 35. </a:t>
            </a:r>
            <a:r>
              <a:rPr lang="en-US" sz="2600" dirty="0">
                <a:solidFill>
                  <a:srgbClr val="FF0000"/>
                </a:solidFill>
              </a:rPr>
              <a:t>Sadness</a:t>
            </a:r>
          </a:p>
          <a:p>
            <a:pPr>
              <a:spcBef>
                <a:spcPts val="1200"/>
              </a:spcBef>
            </a:pPr>
            <a:r>
              <a:rPr lang="en-US" sz="2600" dirty="0">
                <a:solidFill>
                  <a:srgbClr val="000099"/>
                </a:solidFill>
              </a:rPr>
              <a:t>Beethoven’s Adagio of the </a:t>
            </a:r>
            <a:br>
              <a:rPr lang="en-US" sz="2600" dirty="0">
                <a:solidFill>
                  <a:srgbClr val="000099"/>
                </a:solidFill>
              </a:rPr>
            </a:br>
            <a:r>
              <a:rPr lang="en-US" sz="2600" dirty="0">
                <a:solidFill>
                  <a:srgbClr val="000099"/>
                </a:solidFill>
              </a:rPr>
              <a:t>A flat minor sonata Op. 110. </a:t>
            </a:r>
            <a:r>
              <a:rPr lang="en-US" sz="2600" dirty="0">
                <a:solidFill>
                  <a:srgbClr val="FF0000"/>
                </a:solidFill>
              </a:rPr>
              <a:t>Grief</a:t>
            </a:r>
            <a:r>
              <a:rPr lang="en-US" sz="2600" dirty="0">
                <a:solidFill>
                  <a:srgbClr val="000099"/>
                </a:solidFill>
              </a:rPr>
              <a:t>  </a:t>
            </a:r>
            <a:br>
              <a:rPr lang="en-US" sz="2600" dirty="0">
                <a:solidFill>
                  <a:srgbClr val="000099"/>
                </a:solidFill>
              </a:rPr>
            </a:br>
            <a:r>
              <a:rPr lang="en-US" sz="2000" dirty="0"/>
              <a:t>(in memory of his “</a:t>
            </a:r>
            <a:r>
              <a:rPr lang="en-US" sz="2000" dirty="0" err="1"/>
              <a:t>i</a:t>
            </a:r>
            <a:r>
              <a:rPr lang="es-ES" sz="2000" dirty="0" err="1"/>
              <a:t>mmortal</a:t>
            </a:r>
            <a:r>
              <a:rPr lang="es-ES" sz="2000" dirty="0"/>
              <a:t> </a:t>
            </a:r>
            <a:r>
              <a:rPr lang="es-ES" sz="2000" dirty="0" err="1"/>
              <a:t>beloved</a:t>
            </a:r>
            <a:r>
              <a:rPr lang="es-ES" sz="2000" dirty="0"/>
              <a:t>”?)</a:t>
            </a:r>
            <a:endParaRPr lang="en-US" sz="2000" dirty="0">
              <a:solidFill>
                <a:srgbClr val="000099"/>
              </a:solidFill>
            </a:endParaRPr>
          </a:p>
        </p:txBody>
      </p:sp>
      <p:sp>
        <p:nvSpPr>
          <p:cNvPr id="4" name="Fußzeilenplatzhalter 3">
            <a:extLst>
              <a:ext uri="{FF2B5EF4-FFF2-40B4-BE49-F238E27FC236}">
                <a16:creationId xmlns:a16="http://schemas.microsoft.com/office/drawing/2014/main" id="{FB9DAAE4-00F3-2E37-B9BB-7F9421C5B4C3}"/>
              </a:ext>
            </a:extLst>
          </p:cNvPr>
          <p:cNvSpPr>
            <a:spLocks noGrp="1"/>
          </p:cNvSpPr>
          <p:nvPr>
            <p:ph type="ftr" sz="quarter" idx="10"/>
          </p:nvPr>
        </p:nvSpPr>
        <p:spPr/>
        <p:txBody>
          <a:bodyPr/>
          <a:lstStyle/>
          <a:p>
            <a:pPr>
              <a:defRPr/>
            </a:pPr>
            <a:r>
              <a:rPr lang="de-DE"/>
              <a:t>Reinhard Blutner</a:t>
            </a:r>
          </a:p>
        </p:txBody>
      </p:sp>
      <p:sp>
        <p:nvSpPr>
          <p:cNvPr id="5" name="Foliennummernplatzhalter 4">
            <a:extLst>
              <a:ext uri="{FF2B5EF4-FFF2-40B4-BE49-F238E27FC236}">
                <a16:creationId xmlns:a16="http://schemas.microsoft.com/office/drawing/2014/main" id="{76FA869F-2E24-A944-1A2D-1F8B47B310A2}"/>
              </a:ext>
            </a:extLst>
          </p:cNvPr>
          <p:cNvSpPr>
            <a:spLocks noGrp="1"/>
          </p:cNvSpPr>
          <p:nvPr>
            <p:ph type="sldNum" sz="quarter" idx="11"/>
          </p:nvPr>
        </p:nvSpPr>
        <p:spPr/>
        <p:txBody>
          <a:bodyPr/>
          <a:lstStyle/>
          <a:p>
            <a:pPr>
              <a:defRPr/>
            </a:pPr>
            <a:fld id="{005FC2E1-761F-4C7C-8C2C-2B61C16DB944}" type="slidenum">
              <a:rPr lang="en-US" smtClean="0"/>
              <a:pPr>
                <a:defRPr/>
              </a:pPr>
              <a:t>23</a:t>
            </a:fld>
            <a:endParaRPr lang="en-US"/>
          </a:p>
        </p:txBody>
      </p:sp>
      <p:sp>
        <p:nvSpPr>
          <p:cNvPr id="6" name="Rectangle 2">
            <a:extLst>
              <a:ext uri="{FF2B5EF4-FFF2-40B4-BE49-F238E27FC236}">
                <a16:creationId xmlns:a16="http://schemas.microsoft.com/office/drawing/2014/main" id="{CD289731-235D-D974-472E-1690377745B0}"/>
              </a:ext>
            </a:extLst>
          </p:cNvPr>
          <p:cNvSpPr txBox="1">
            <a:spLocks noChangeArrowheads="1"/>
          </p:cNvSpPr>
          <p:nvPr/>
        </p:nvSpPr>
        <p:spPr bwMode="auto">
          <a:xfrm>
            <a:off x="358185" y="295276"/>
            <a:ext cx="7993063" cy="8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err="1">
                <a:solidFill>
                  <a:srgbClr val="000099"/>
                </a:solidFill>
              </a:rPr>
              <a:t>Sadness</a:t>
            </a:r>
            <a:r>
              <a:rPr lang="de-DE" sz="4000" kern="0" dirty="0">
                <a:solidFill>
                  <a:srgbClr val="000099"/>
                </a:solidFill>
              </a:rPr>
              <a:t> and </a:t>
            </a:r>
            <a:r>
              <a:rPr lang="de-DE" sz="4000" kern="0" dirty="0" err="1">
                <a:solidFill>
                  <a:srgbClr val="000099"/>
                </a:solidFill>
              </a:rPr>
              <a:t>Grief</a:t>
            </a:r>
            <a:endParaRPr lang="de-DE" sz="4000" kern="0" dirty="0">
              <a:solidFill>
                <a:srgbClr val="000099"/>
              </a:solidFill>
            </a:endParaRPr>
          </a:p>
        </p:txBody>
      </p:sp>
      <p:pic>
        <p:nvPicPr>
          <p:cNvPr id="1026" name="Picture 2">
            <a:extLst>
              <a:ext uri="{FF2B5EF4-FFF2-40B4-BE49-F238E27FC236}">
                <a16:creationId xmlns:a16="http://schemas.microsoft.com/office/drawing/2014/main" id="{9E0BDADE-2FBF-324E-DF00-4E02D463DB22}"/>
              </a:ext>
            </a:extLst>
          </p:cNvPr>
          <p:cNvPicPr>
            <a:picLocks noChangeAspect="1" noChangeArrowheads="1"/>
          </p:cNvPicPr>
          <p:nvPr/>
        </p:nvPicPr>
        <p:blipFill>
          <a:blip r:embed="rId6" cstate="print">
            <a:alphaModFix amt="51000"/>
            <a:extLst>
              <a:ext uri="{28A0092B-C50C-407E-A947-70E740481C1C}">
                <a14:useLocalDpi xmlns:a14="http://schemas.microsoft.com/office/drawing/2010/main" val="0"/>
              </a:ext>
            </a:extLst>
          </a:blip>
          <a:srcRect/>
          <a:stretch>
            <a:fillRect/>
          </a:stretch>
        </p:blipFill>
        <p:spPr bwMode="auto">
          <a:xfrm>
            <a:off x="6149862" y="4003887"/>
            <a:ext cx="2446090" cy="3171401"/>
          </a:xfrm>
          <a:prstGeom prst="rect">
            <a:avLst/>
          </a:prstGeom>
          <a:noFill/>
          <a:extLst>
            <a:ext uri="{909E8E84-426E-40DD-AFC4-6F175D3DCCD1}">
              <a14:hiddenFill xmlns:a14="http://schemas.microsoft.com/office/drawing/2010/main">
                <a:solidFill>
                  <a:srgbClr val="FFFFFF"/>
                </a:solidFill>
              </a14:hiddenFill>
            </a:ext>
          </a:extLst>
        </p:spPr>
      </p:pic>
      <p:pic>
        <p:nvPicPr>
          <p:cNvPr id="2" name="Chopin funebre">
            <a:hlinkClick r:id="" action="ppaction://media"/>
            <a:extLst>
              <a:ext uri="{FF2B5EF4-FFF2-40B4-BE49-F238E27FC236}">
                <a16:creationId xmlns:a16="http://schemas.microsoft.com/office/drawing/2014/main" id="{E4867FF7-770C-5F25-F2E4-BC37B43905F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0" y="4545595"/>
            <a:ext cx="609600" cy="609600"/>
          </a:xfrm>
          <a:prstGeom prst="rect">
            <a:avLst/>
          </a:prstGeom>
        </p:spPr>
      </p:pic>
      <p:pic>
        <p:nvPicPr>
          <p:cNvPr id="8" name="Beeth_Op110">
            <a:hlinkClick r:id="" action="ppaction://media"/>
            <a:extLst>
              <a:ext uri="{FF2B5EF4-FFF2-40B4-BE49-F238E27FC236}">
                <a16:creationId xmlns:a16="http://schemas.microsoft.com/office/drawing/2014/main" id="{2B131816-E180-46CD-385B-70095D33D84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449414" y="5953124"/>
            <a:ext cx="609600" cy="609600"/>
          </a:xfrm>
          <a:prstGeom prst="rect">
            <a:avLst/>
          </a:prstGeom>
        </p:spPr>
      </p:pic>
    </p:spTree>
    <p:extLst>
      <p:ext uri="{BB962C8B-B14F-4D97-AF65-F5344CB8AC3E}">
        <p14:creationId xmlns:p14="http://schemas.microsoft.com/office/powerpoint/2010/main" val="6172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mediacall" presetSubtype="0" fill="hold" nodeType="withEffect">
                                  <p:stCondLst>
                                    <p:cond delay="0"/>
                                  </p:stCondLst>
                                  <p:childTnLst>
                                    <p:cmd type="call" cmd="playFrom(0.0)">
                                      <p:cBhvr>
                                        <p:cTn id="12" dur="57155" fill="hold"/>
                                        <p:tgtEl>
                                          <p:spTgt spid="2"/>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27193" fill="hold"/>
                                        <p:tgtEl>
                                          <p:spTgt spid="8"/>
                                        </p:tgtEl>
                                      </p:cBhvr>
                                    </p:cmd>
                                  </p:childTnLst>
                                </p:cTn>
                              </p:par>
                              <p:par>
                                <p:cTn id="19" presetID="42"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6970">
                <p:cTn id="24" fill="hold" display="0">
                  <p:stCondLst>
                    <p:cond delay="indefinite"/>
                  </p:stCondLst>
                  <p:endCondLst>
                    <p:cond evt="onStopAudio" delay="0">
                      <p:tgtEl>
                        <p:sldTgt/>
                      </p:tgtEl>
                    </p:cond>
                    <p:cond evt="onNext" delay="0">
                      <p:tgtEl>
                        <p:sldTgt/>
                      </p:tgtEl>
                    </p:cond>
                  </p:endCondLst>
                </p:cTn>
                <p:tgtEl>
                  <p:spTgt spid="2"/>
                </p:tgtEl>
              </p:cMediaNode>
            </p:audio>
            <p:audio>
              <p:cMediaNode vol="80000">
                <p:cTn id="25" fill="hold" display="0">
                  <p:stCondLst>
                    <p:cond delay="indefinite"/>
                  </p:stCondLst>
                  <p:endCondLst>
                    <p:cond evt="onStopAudio" delay="0">
                      <p:tgtEl>
                        <p:sldTgt/>
                      </p:tgtEl>
                    </p:cond>
                  </p:endCondLst>
                </p:cTn>
                <p:tgtEl>
                  <p:spTgt spid="8"/>
                </p:tgtEl>
              </p:cMediaNode>
            </p:audio>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9253-13FC-F92C-FC21-539B67FFE5A4}"/>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64BE68C-C2B9-0D7A-6F57-C32ACF25A5BD}"/>
              </a:ext>
            </a:extLst>
          </p:cNvPr>
          <p:cNvSpPr>
            <a:spLocks noGrp="1"/>
          </p:cNvSpPr>
          <p:nvPr>
            <p:ph type="ftr" sz="quarter" idx="10"/>
          </p:nvPr>
        </p:nvSpPr>
        <p:spPr/>
        <p:txBody>
          <a:bodyPr/>
          <a:lstStyle/>
          <a:p>
            <a:pPr>
              <a:defRPr/>
            </a:pPr>
            <a:r>
              <a:rPr lang="de-DE"/>
              <a:t>Reinhard Blutner</a:t>
            </a:r>
          </a:p>
        </p:txBody>
      </p:sp>
      <p:sp>
        <p:nvSpPr>
          <p:cNvPr id="3" name="Foliennummernplatzhalter 2">
            <a:extLst>
              <a:ext uri="{FF2B5EF4-FFF2-40B4-BE49-F238E27FC236}">
                <a16:creationId xmlns:a16="http://schemas.microsoft.com/office/drawing/2014/main" id="{9A089BAF-3657-0E8D-F466-C02E0E09202D}"/>
              </a:ext>
            </a:extLst>
          </p:cNvPr>
          <p:cNvSpPr>
            <a:spLocks noGrp="1"/>
          </p:cNvSpPr>
          <p:nvPr>
            <p:ph type="sldNum" sz="quarter" idx="11"/>
          </p:nvPr>
        </p:nvSpPr>
        <p:spPr/>
        <p:txBody>
          <a:bodyPr/>
          <a:lstStyle/>
          <a:p>
            <a:pPr>
              <a:defRPr/>
            </a:pPr>
            <a:fld id="{4CAC8166-D416-4B93-8248-BA40F3EBA842}" type="slidenum">
              <a:rPr lang="en-US" smtClean="0"/>
              <a:pPr>
                <a:defRPr/>
              </a:pPr>
              <a:t>24</a:t>
            </a:fld>
            <a:endParaRPr lang="en-US"/>
          </a:p>
        </p:txBody>
      </p:sp>
      <p:sp>
        <p:nvSpPr>
          <p:cNvPr id="5" name="Rectangle 2">
            <a:extLst>
              <a:ext uri="{FF2B5EF4-FFF2-40B4-BE49-F238E27FC236}">
                <a16:creationId xmlns:a16="http://schemas.microsoft.com/office/drawing/2014/main" id="{7D098795-19E3-8CB2-49E1-893733FBC710}"/>
              </a:ext>
            </a:extLst>
          </p:cNvPr>
          <p:cNvSpPr txBox="1">
            <a:spLocks noChangeArrowheads="1"/>
          </p:cNvSpPr>
          <p:nvPr/>
        </p:nvSpPr>
        <p:spPr bwMode="auto">
          <a:xfrm>
            <a:off x="-286328" y="446903"/>
            <a:ext cx="971665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GB" sz="4200" dirty="0"/>
              <a:t>Four types of affective feelings</a:t>
            </a:r>
            <a:endParaRPr lang="en-US" sz="4200" kern="0" dirty="0"/>
          </a:p>
        </p:txBody>
      </p:sp>
      <p:grpSp>
        <p:nvGrpSpPr>
          <p:cNvPr id="12" name="Gruppieren 11">
            <a:extLst>
              <a:ext uri="{FF2B5EF4-FFF2-40B4-BE49-F238E27FC236}">
                <a16:creationId xmlns:a16="http://schemas.microsoft.com/office/drawing/2014/main" id="{83A40A7F-6888-83FA-0ED4-5063F87E5617}"/>
              </a:ext>
            </a:extLst>
          </p:cNvPr>
          <p:cNvGrpSpPr/>
          <p:nvPr/>
        </p:nvGrpSpPr>
        <p:grpSpPr>
          <a:xfrm>
            <a:off x="3896174" y="1550872"/>
            <a:ext cx="1351652" cy="2804987"/>
            <a:chOff x="4164777" y="1925448"/>
            <a:chExt cx="1351652" cy="2804987"/>
          </a:xfrm>
        </p:grpSpPr>
        <p:cxnSp>
          <p:nvCxnSpPr>
            <p:cNvPr id="7" name="Gerade Verbindung mit Pfeil 6">
              <a:extLst>
                <a:ext uri="{FF2B5EF4-FFF2-40B4-BE49-F238E27FC236}">
                  <a16:creationId xmlns:a16="http://schemas.microsoft.com/office/drawing/2014/main" id="{7DE0EC15-B15D-B210-69FE-D3C7195DF0BE}"/>
                </a:ext>
              </a:extLst>
            </p:cNvPr>
            <p:cNvCxnSpPr/>
            <p:nvPr/>
          </p:nvCxnSpPr>
          <p:spPr bwMode="auto">
            <a:xfrm flipV="1">
              <a:off x="4164777" y="2276946"/>
              <a:ext cx="0" cy="2453489"/>
            </a:xfrm>
            <a:prstGeom prst="straightConnector1">
              <a:avLst/>
            </a:prstGeom>
            <a:solidFill>
              <a:schemeClr val="accent1"/>
            </a:solidFill>
            <a:ln w="38100" cap="flat" cmpd="sng" algn="ctr">
              <a:solidFill>
                <a:schemeClr val="tx1"/>
              </a:solidFill>
              <a:prstDash val="solid"/>
              <a:round/>
              <a:headEnd type="none" w="med" len="med"/>
              <a:tailEnd type="stealth" w="lg" len="lg"/>
            </a:ln>
            <a:effectLst/>
          </p:spPr>
        </p:cxnSp>
        <p:sp>
          <p:nvSpPr>
            <p:cNvPr id="10" name="Textfeld 9">
              <a:extLst>
                <a:ext uri="{FF2B5EF4-FFF2-40B4-BE49-F238E27FC236}">
                  <a16:creationId xmlns:a16="http://schemas.microsoft.com/office/drawing/2014/main" id="{211AA4EF-3659-743E-8B0A-9B42B36E326A}"/>
                </a:ext>
              </a:extLst>
            </p:cNvPr>
            <p:cNvSpPr txBox="1"/>
            <p:nvPr/>
          </p:nvSpPr>
          <p:spPr>
            <a:xfrm>
              <a:off x="4164777" y="1925448"/>
              <a:ext cx="1351652" cy="461665"/>
            </a:xfrm>
            <a:prstGeom prst="rect">
              <a:avLst/>
            </a:prstGeom>
            <a:noFill/>
          </p:spPr>
          <p:txBody>
            <a:bodyPr wrap="none" rtlCol="0">
              <a:spAutoFit/>
            </a:bodyPr>
            <a:lstStyle/>
            <a:p>
              <a:pPr>
                <a:buNone/>
              </a:pPr>
              <a:r>
                <a:rPr lang="de-DE" b="1" dirty="0"/>
                <a:t>Arousal</a:t>
              </a:r>
              <a:endParaRPr lang="es-ES" b="1" dirty="0"/>
            </a:p>
          </p:txBody>
        </p:sp>
      </p:grpSp>
      <p:grpSp>
        <p:nvGrpSpPr>
          <p:cNvPr id="13" name="Gruppieren 12">
            <a:extLst>
              <a:ext uri="{FF2B5EF4-FFF2-40B4-BE49-F238E27FC236}">
                <a16:creationId xmlns:a16="http://schemas.microsoft.com/office/drawing/2014/main" id="{93FD7D30-3B07-2779-15B3-7B7D3A80221F}"/>
              </a:ext>
            </a:extLst>
          </p:cNvPr>
          <p:cNvGrpSpPr/>
          <p:nvPr/>
        </p:nvGrpSpPr>
        <p:grpSpPr>
          <a:xfrm>
            <a:off x="2175833" y="3112522"/>
            <a:ext cx="4816533" cy="461665"/>
            <a:chOff x="2444436" y="3487098"/>
            <a:chExt cx="4816533" cy="461665"/>
          </a:xfrm>
        </p:grpSpPr>
        <p:cxnSp>
          <p:nvCxnSpPr>
            <p:cNvPr id="9" name="Gerade Verbindung mit Pfeil 8">
              <a:extLst>
                <a:ext uri="{FF2B5EF4-FFF2-40B4-BE49-F238E27FC236}">
                  <a16:creationId xmlns:a16="http://schemas.microsoft.com/office/drawing/2014/main" id="{E4975665-64B7-0608-94E8-36BD750433FE}"/>
                </a:ext>
              </a:extLst>
            </p:cNvPr>
            <p:cNvCxnSpPr/>
            <p:nvPr/>
          </p:nvCxnSpPr>
          <p:spPr bwMode="auto">
            <a:xfrm>
              <a:off x="2444436" y="3503691"/>
              <a:ext cx="3603279" cy="0"/>
            </a:xfrm>
            <a:prstGeom prst="straightConnector1">
              <a:avLst/>
            </a:prstGeom>
            <a:solidFill>
              <a:schemeClr val="accent1"/>
            </a:solidFill>
            <a:ln w="38100" cap="flat" cmpd="sng" algn="ctr">
              <a:solidFill>
                <a:schemeClr val="tx1"/>
              </a:solidFill>
              <a:prstDash val="solid"/>
              <a:round/>
              <a:headEnd type="none" w="med" len="med"/>
              <a:tailEnd type="stealth" w="lg" len="lg"/>
            </a:ln>
            <a:effectLst/>
          </p:spPr>
        </p:cxnSp>
        <p:sp>
          <p:nvSpPr>
            <p:cNvPr id="11" name="Textfeld 10">
              <a:extLst>
                <a:ext uri="{FF2B5EF4-FFF2-40B4-BE49-F238E27FC236}">
                  <a16:creationId xmlns:a16="http://schemas.microsoft.com/office/drawing/2014/main" id="{FE884913-75CB-1744-53FE-620248C185E5}"/>
                </a:ext>
              </a:extLst>
            </p:cNvPr>
            <p:cNvSpPr txBox="1"/>
            <p:nvPr/>
          </p:nvSpPr>
          <p:spPr>
            <a:xfrm>
              <a:off x="5742605" y="3487098"/>
              <a:ext cx="1518364" cy="461665"/>
            </a:xfrm>
            <a:prstGeom prst="rect">
              <a:avLst/>
            </a:prstGeom>
            <a:noFill/>
          </p:spPr>
          <p:txBody>
            <a:bodyPr wrap="none" rtlCol="0">
              <a:spAutoFit/>
            </a:bodyPr>
            <a:lstStyle/>
            <a:p>
              <a:pPr>
                <a:buNone/>
              </a:pPr>
              <a:r>
                <a:rPr lang="de-DE" b="1" dirty="0"/>
                <a:t>Pleasure</a:t>
              </a:r>
              <a:endParaRPr lang="es-ES" b="1" dirty="0"/>
            </a:p>
          </p:txBody>
        </p:sp>
      </p:grpSp>
      <p:sp>
        <p:nvSpPr>
          <p:cNvPr id="14" name="Textfeld 13">
            <a:extLst>
              <a:ext uri="{FF2B5EF4-FFF2-40B4-BE49-F238E27FC236}">
                <a16:creationId xmlns:a16="http://schemas.microsoft.com/office/drawing/2014/main" id="{34270577-101F-52EE-8D26-14AEF5B0C70E}"/>
              </a:ext>
            </a:extLst>
          </p:cNvPr>
          <p:cNvSpPr txBox="1"/>
          <p:nvPr/>
        </p:nvSpPr>
        <p:spPr>
          <a:xfrm>
            <a:off x="4119731" y="2047555"/>
            <a:ext cx="1342034" cy="646331"/>
          </a:xfrm>
          <a:prstGeom prst="rect">
            <a:avLst/>
          </a:prstGeom>
          <a:noFill/>
        </p:spPr>
        <p:txBody>
          <a:bodyPr wrap="none" rtlCol="0">
            <a:spAutoFit/>
          </a:bodyPr>
          <a:lstStyle/>
          <a:p>
            <a:pPr>
              <a:buNone/>
            </a:pPr>
            <a:r>
              <a:rPr lang="de-DE" sz="1800" i="1" dirty="0" err="1"/>
              <a:t>Exited</a:t>
            </a:r>
            <a:r>
              <a:rPr lang="de-DE" sz="1800" i="1" dirty="0"/>
              <a:t> </a:t>
            </a:r>
            <a:r>
              <a:rPr lang="de-DE" sz="1800" i="1" dirty="0" err="1"/>
              <a:t>joy</a:t>
            </a:r>
            <a:r>
              <a:rPr lang="de-DE" sz="1800" i="1" dirty="0"/>
              <a:t>,</a:t>
            </a:r>
          </a:p>
          <a:p>
            <a:pPr>
              <a:buNone/>
            </a:pPr>
            <a:r>
              <a:rPr lang="de-DE" sz="1800" i="1" dirty="0" err="1"/>
              <a:t>enthusiasm</a:t>
            </a:r>
            <a:endParaRPr lang="es-ES" sz="1800" i="1" dirty="0"/>
          </a:p>
        </p:txBody>
      </p:sp>
      <p:sp>
        <p:nvSpPr>
          <p:cNvPr id="15" name="Textfeld 14">
            <a:extLst>
              <a:ext uri="{FF2B5EF4-FFF2-40B4-BE49-F238E27FC236}">
                <a16:creationId xmlns:a16="http://schemas.microsoft.com/office/drawing/2014/main" id="{49B8636E-1E5B-296D-8E85-57F66B7C0396}"/>
              </a:ext>
            </a:extLst>
          </p:cNvPr>
          <p:cNvSpPr txBox="1"/>
          <p:nvPr/>
        </p:nvSpPr>
        <p:spPr>
          <a:xfrm>
            <a:off x="4112142" y="3411925"/>
            <a:ext cx="1408014" cy="646331"/>
          </a:xfrm>
          <a:prstGeom prst="rect">
            <a:avLst/>
          </a:prstGeom>
          <a:noFill/>
        </p:spPr>
        <p:txBody>
          <a:bodyPr wrap="none" rtlCol="0">
            <a:spAutoFit/>
          </a:bodyPr>
          <a:lstStyle/>
          <a:p>
            <a:pPr>
              <a:buNone/>
            </a:pPr>
            <a:r>
              <a:rPr lang="de-DE" sz="1800" i="1" dirty="0"/>
              <a:t>Relaxed </a:t>
            </a:r>
            <a:r>
              <a:rPr lang="de-DE" sz="1800" i="1" dirty="0" err="1"/>
              <a:t>joy</a:t>
            </a:r>
            <a:r>
              <a:rPr lang="de-DE" sz="1800" i="1" dirty="0"/>
              <a:t>,</a:t>
            </a:r>
          </a:p>
          <a:p>
            <a:pPr>
              <a:buNone/>
            </a:pPr>
            <a:r>
              <a:rPr lang="de-DE" sz="1800" i="1" dirty="0" err="1"/>
              <a:t>serenity</a:t>
            </a:r>
            <a:endParaRPr lang="es-ES" sz="1800" i="1" dirty="0"/>
          </a:p>
        </p:txBody>
      </p:sp>
      <p:sp>
        <p:nvSpPr>
          <p:cNvPr id="16" name="Textfeld 15">
            <a:extLst>
              <a:ext uri="{FF2B5EF4-FFF2-40B4-BE49-F238E27FC236}">
                <a16:creationId xmlns:a16="http://schemas.microsoft.com/office/drawing/2014/main" id="{1E58F1A2-1425-D618-7AB0-08199F43C407}"/>
              </a:ext>
            </a:extLst>
          </p:cNvPr>
          <p:cNvSpPr txBox="1"/>
          <p:nvPr/>
        </p:nvSpPr>
        <p:spPr>
          <a:xfrm>
            <a:off x="2608311" y="2314712"/>
            <a:ext cx="670376" cy="369332"/>
          </a:xfrm>
          <a:prstGeom prst="rect">
            <a:avLst/>
          </a:prstGeom>
          <a:noFill/>
        </p:spPr>
        <p:txBody>
          <a:bodyPr wrap="none" rtlCol="0">
            <a:spAutoFit/>
          </a:bodyPr>
          <a:lstStyle/>
          <a:p>
            <a:pPr>
              <a:buNone/>
            </a:pPr>
            <a:r>
              <a:rPr lang="de-DE" sz="1800" i="1" dirty="0" err="1"/>
              <a:t>Grief</a:t>
            </a:r>
            <a:endParaRPr lang="es-ES" sz="1800" i="1" dirty="0"/>
          </a:p>
        </p:txBody>
      </p:sp>
      <p:sp>
        <p:nvSpPr>
          <p:cNvPr id="17" name="Textfeld 16">
            <a:extLst>
              <a:ext uri="{FF2B5EF4-FFF2-40B4-BE49-F238E27FC236}">
                <a16:creationId xmlns:a16="http://schemas.microsoft.com/office/drawing/2014/main" id="{4614215E-2065-8B46-470B-B238ED857898}"/>
              </a:ext>
            </a:extLst>
          </p:cNvPr>
          <p:cNvSpPr txBox="1"/>
          <p:nvPr/>
        </p:nvSpPr>
        <p:spPr>
          <a:xfrm>
            <a:off x="2608311" y="3260378"/>
            <a:ext cx="1085354" cy="369332"/>
          </a:xfrm>
          <a:prstGeom prst="rect">
            <a:avLst/>
          </a:prstGeom>
          <a:noFill/>
        </p:spPr>
        <p:txBody>
          <a:bodyPr wrap="square" rtlCol="0">
            <a:spAutoFit/>
          </a:bodyPr>
          <a:lstStyle/>
          <a:p>
            <a:pPr>
              <a:buNone/>
            </a:pPr>
            <a:r>
              <a:rPr lang="de-DE" sz="1800" i="1" dirty="0" err="1"/>
              <a:t>Sadness</a:t>
            </a:r>
            <a:endParaRPr lang="es-ES" sz="1800" i="1" dirty="0"/>
          </a:p>
        </p:txBody>
      </p:sp>
      <p:sp>
        <p:nvSpPr>
          <p:cNvPr id="4" name="Textfeld 3">
            <a:extLst>
              <a:ext uri="{FF2B5EF4-FFF2-40B4-BE49-F238E27FC236}">
                <a16:creationId xmlns:a16="http://schemas.microsoft.com/office/drawing/2014/main" id="{5CBA53BD-8057-DABA-2CA0-51619B82CFEF}"/>
              </a:ext>
            </a:extLst>
          </p:cNvPr>
          <p:cNvSpPr txBox="1"/>
          <p:nvPr/>
        </p:nvSpPr>
        <p:spPr>
          <a:xfrm>
            <a:off x="413266" y="4791088"/>
            <a:ext cx="8594928" cy="1569660"/>
          </a:xfrm>
          <a:prstGeom prst="rect">
            <a:avLst/>
          </a:prstGeom>
          <a:noFill/>
        </p:spPr>
        <p:txBody>
          <a:bodyPr wrap="square" rtlCol="0">
            <a:spAutoFit/>
          </a:bodyPr>
          <a:lstStyle/>
          <a:p>
            <a:pPr marL="342900" indent="-342900">
              <a:buFont typeface="Wingdings" panose="05000000000000000000" pitchFamily="2" charset="2"/>
              <a:buChar char="§"/>
            </a:pPr>
            <a:r>
              <a:rPr lang="en-US" dirty="0">
                <a:solidFill>
                  <a:srgbClr val="000099"/>
                </a:solidFill>
              </a:rPr>
              <a:t>Chopin’s march: With each chord comes clear expectations of which chord will come next. (low arousal).</a:t>
            </a:r>
          </a:p>
          <a:p>
            <a:pPr marL="342900" indent="-342900">
              <a:buFont typeface="Wingdings" panose="05000000000000000000" pitchFamily="2" charset="2"/>
              <a:buChar char="§"/>
            </a:pPr>
            <a:r>
              <a:rPr lang="en-US" dirty="0">
                <a:solidFill>
                  <a:srgbClr val="000099"/>
                </a:solidFill>
              </a:rPr>
              <a:t>Beethoven’s Adagio: The opposite seems to be true </a:t>
            </a:r>
            <a:br>
              <a:rPr lang="en-US" dirty="0">
                <a:solidFill>
                  <a:srgbClr val="000099"/>
                </a:solidFill>
              </a:rPr>
            </a:br>
            <a:r>
              <a:rPr lang="en-US" dirty="0">
                <a:solidFill>
                  <a:srgbClr val="000099"/>
                </a:solidFill>
              </a:rPr>
              <a:t>(high arousal).</a:t>
            </a:r>
            <a:endParaRPr lang="es-ES" dirty="0"/>
          </a:p>
        </p:txBody>
      </p:sp>
    </p:spTree>
    <p:extLst>
      <p:ext uri="{BB962C8B-B14F-4D97-AF65-F5344CB8AC3E}">
        <p14:creationId xmlns:p14="http://schemas.microsoft.com/office/powerpoint/2010/main" val="3067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6" presetClass="emph" presetSubtype="0" fill="hold" grpId="1" nodeType="withEffect">
                                  <p:stCondLst>
                                    <p:cond delay="0"/>
                                  </p:stCondLst>
                                  <p:childTnLst>
                                    <p:animScale>
                                      <p:cBhvr>
                                        <p:cTn id="32" dur="2000" fill="hold"/>
                                        <p:tgtEl>
                                          <p:spTgt spid="17"/>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6" presetClass="emph" presetSubtype="0" fill="hold" grpId="1" nodeType="withEffect">
                                  <p:stCondLst>
                                    <p:cond delay="0"/>
                                  </p:stCondLst>
                                  <p:childTnLst>
                                    <p:animScale>
                                      <p:cBhvr>
                                        <p:cTn id="38"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6" grpId="1"/>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07" name="Grafik 53306">
            <a:extLst>
              <a:ext uri="{FF2B5EF4-FFF2-40B4-BE49-F238E27FC236}">
                <a16:creationId xmlns:a16="http://schemas.microsoft.com/office/drawing/2014/main" id="{079EF4D1-E971-7E11-EAE8-1A47353648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8380" y="3411228"/>
            <a:ext cx="5067420" cy="3370572"/>
          </a:xfrm>
          <a:prstGeom prst="rect">
            <a:avLst/>
          </a:prstGeom>
          <a:noFill/>
          <a:ln>
            <a:noFill/>
          </a:ln>
          <a:effectLst/>
          <a:scene3d>
            <a:camera prst="orthographicFront">
              <a:rot lat="0" lon="0" rev="0"/>
            </a:camera>
            <a:lightRig rig="threePt" dir="t"/>
          </a:scene3d>
        </p:spPr>
      </p:pic>
      <p:sp>
        <p:nvSpPr>
          <p:cNvPr id="7" name="Rectangle 2"/>
          <p:cNvSpPr txBox="1">
            <a:spLocks noChangeArrowheads="1"/>
          </p:cNvSpPr>
          <p:nvPr/>
        </p:nvSpPr>
        <p:spPr bwMode="auto">
          <a:xfrm>
            <a:off x="253054" y="609600"/>
            <a:ext cx="8221021"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solidFill>
                  <a:schemeClr val="accent6"/>
                </a:solidFill>
              </a:rPr>
              <a:t>Example: Suspension Cadence</a:t>
            </a:r>
          </a:p>
        </p:txBody>
      </p:sp>
      <p:pic>
        <p:nvPicPr>
          <p:cNvPr id="4" name="Grafik 3"/>
          <p:cNvPicPr>
            <a:picLocks noChangeAspect="1"/>
          </p:cNvPicPr>
          <p:nvPr/>
        </p:nvPicPr>
        <p:blipFill>
          <a:blip r:embed="rId5"/>
          <a:stretch>
            <a:fillRect/>
          </a:stretch>
        </p:blipFill>
        <p:spPr>
          <a:xfrm>
            <a:off x="915070" y="1805406"/>
            <a:ext cx="2637633" cy="1224000"/>
          </a:xfrm>
          <a:prstGeom prst="rect">
            <a:avLst/>
          </a:prstGeom>
          <a:effectLst>
            <a:glow rad="393700">
              <a:srgbClr val="000099">
                <a:alpha val="30000"/>
              </a:srgbClr>
            </a:glow>
          </a:effectLst>
        </p:spPr>
      </p:pic>
      <p:pic>
        <p:nvPicPr>
          <p:cNvPr id="6" name="Grafik 5"/>
          <p:cNvPicPr>
            <a:picLocks noChangeAspect="1"/>
          </p:cNvPicPr>
          <p:nvPr/>
        </p:nvPicPr>
        <p:blipFill>
          <a:blip r:embed="rId6"/>
          <a:stretch>
            <a:fillRect/>
          </a:stretch>
        </p:blipFill>
        <p:spPr>
          <a:xfrm>
            <a:off x="5558983" y="1803919"/>
            <a:ext cx="2702260" cy="1224000"/>
          </a:xfrm>
          <a:prstGeom prst="rect">
            <a:avLst/>
          </a:prstGeom>
          <a:effectLst>
            <a:glow rad="381000">
              <a:srgbClr val="00B050">
                <a:alpha val="30000"/>
              </a:srgbClr>
            </a:glow>
          </a:effectLst>
        </p:spPr>
      </p:pic>
      <p:pic>
        <p:nvPicPr>
          <p:cNvPr id="8" name="cadence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3719" y="2196768"/>
            <a:ext cx="487363" cy="487363"/>
          </a:xfrm>
          <a:prstGeom prst="rect">
            <a:avLst/>
          </a:prstGeom>
        </p:spPr>
      </p:pic>
      <p:sp>
        <p:nvSpPr>
          <p:cNvPr id="9" name="Ellipse 8"/>
          <p:cNvSpPr/>
          <p:nvPr/>
        </p:nvSpPr>
        <p:spPr bwMode="auto">
          <a:xfrm>
            <a:off x="2233886" y="1926974"/>
            <a:ext cx="232440" cy="232440"/>
          </a:xfrm>
          <a:prstGeom prst="ellipse">
            <a:avLst/>
          </a:prstGeom>
          <a:solidFill>
            <a:srgbClr val="C00000">
              <a:alpha val="45000"/>
            </a:srgbClr>
          </a:solidFill>
          <a:ln w="1016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12" name="Ellipse 11"/>
          <p:cNvSpPr/>
          <p:nvPr/>
        </p:nvSpPr>
        <p:spPr bwMode="auto">
          <a:xfrm>
            <a:off x="5388217" y="4771459"/>
            <a:ext cx="381286" cy="396119"/>
          </a:xfrm>
          <a:prstGeom prst="ellipse">
            <a:avLst/>
          </a:prstGeom>
          <a:solidFill>
            <a:srgbClr val="C00000">
              <a:alpha val="45000"/>
            </a:srgbClr>
          </a:solidFill>
          <a:ln w="1016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10" name="Foliennummernplatzhalter 3">
            <a:extLst>
              <a:ext uri="{FF2B5EF4-FFF2-40B4-BE49-F238E27FC236}">
                <a16:creationId xmlns:a16="http://schemas.microsoft.com/office/drawing/2014/main" id="{DECAE509-72E5-6241-25ED-1E0CC3D8B0C1}"/>
              </a:ext>
            </a:extLst>
          </p:cNvPr>
          <p:cNvSpPr txBox="1">
            <a:spLocks/>
          </p:cNvSpPr>
          <p:nvPr/>
        </p:nvSpPr>
        <p:spPr>
          <a:xfrm>
            <a:off x="8233343"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25</a:t>
            </a:fld>
            <a:endParaRPr lang="en-US" dirty="0">
              <a:solidFill>
                <a:schemeClr val="bg1"/>
              </a:solidFill>
            </a:endParaRPr>
          </a:p>
        </p:txBody>
      </p:sp>
      <p:grpSp>
        <p:nvGrpSpPr>
          <p:cNvPr id="29" name="Gruppieren 28"/>
          <p:cNvGrpSpPr/>
          <p:nvPr/>
        </p:nvGrpSpPr>
        <p:grpSpPr>
          <a:xfrm>
            <a:off x="6592259" y="5132047"/>
            <a:ext cx="760987" cy="335280"/>
            <a:chOff x="7079061" y="5111983"/>
            <a:chExt cx="495290" cy="375032"/>
          </a:xfrm>
        </p:grpSpPr>
        <p:cxnSp>
          <p:nvCxnSpPr>
            <p:cNvPr id="11" name="Gekrümmte Verbindung 10"/>
            <p:cNvCxnSpPr/>
            <p:nvPr/>
          </p:nvCxnSpPr>
          <p:spPr bwMode="auto">
            <a:xfrm>
              <a:off x="7079061" y="5111983"/>
              <a:ext cx="255400" cy="68188"/>
            </a:xfrm>
            <a:prstGeom prst="curvedConnector3">
              <a:avLst>
                <a:gd name="adj1" fmla="val 61688"/>
              </a:avLst>
            </a:prstGeom>
            <a:solidFill>
              <a:schemeClr val="accent1"/>
            </a:solidFill>
            <a:ln w="50800" cap="flat" cmpd="sng" algn="ctr">
              <a:solidFill>
                <a:srgbClr val="00B050">
                  <a:alpha val="69000"/>
                </a:srgbClr>
              </a:solidFill>
              <a:prstDash val="solid"/>
              <a:round/>
              <a:headEnd type="oval" w="med" len="med"/>
              <a:tailEnd type="triangle"/>
            </a:ln>
            <a:effectLst/>
          </p:spPr>
        </p:cxnSp>
        <p:cxnSp>
          <p:nvCxnSpPr>
            <p:cNvPr id="31" name="Gekrümmte Verbindung 30"/>
            <p:cNvCxnSpPr/>
            <p:nvPr/>
          </p:nvCxnSpPr>
          <p:spPr bwMode="auto">
            <a:xfrm>
              <a:off x="7366277" y="5219281"/>
              <a:ext cx="208074" cy="267734"/>
            </a:xfrm>
            <a:prstGeom prst="curvedConnector3">
              <a:avLst>
                <a:gd name="adj1" fmla="val 73477"/>
              </a:avLst>
            </a:prstGeom>
            <a:solidFill>
              <a:schemeClr val="accent1"/>
            </a:solidFill>
            <a:ln w="50800" cap="flat" cmpd="sng" algn="ctr">
              <a:solidFill>
                <a:srgbClr val="00B050">
                  <a:alpha val="69000"/>
                </a:srgbClr>
              </a:solidFill>
              <a:prstDash val="solid"/>
              <a:round/>
              <a:headEnd type="oval" w="med" len="med"/>
              <a:tailEnd type="triangle"/>
            </a:ln>
            <a:effectLst/>
          </p:spPr>
        </p:cxnSp>
      </p:grpSp>
      <p:sp>
        <p:nvSpPr>
          <p:cNvPr id="20" name="Ellipse 19">
            <a:extLst>
              <a:ext uri="{FF2B5EF4-FFF2-40B4-BE49-F238E27FC236}">
                <a16:creationId xmlns:a16="http://schemas.microsoft.com/office/drawing/2014/main" id="{EB3A36AD-1406-AE4A-AB86-9EEB003733C7}"/>
              </a:ext>
            </a:extLst>
          </p:cNvPr>
          <p:cNvSpPr/>
          <p:nvPr/>
        </p:nvSpPr>
        <p:spPr bwMode="auto">
          <a:xfrm>
            <a:off x="2246744" y="2466109"/>
            <a:ext cx="232439" cy="381000"/>
          </a:xfrm>
          <a:custGeom>
            <a:avLst/>
            <a:gdLst>
              <a:gd name="connsiteX0" fmla="*/ 0 w 232440"/>
              <a:gd name="connsiteY0" fmla="*/ 116220 h 232440"/>
              <a:gd name="connsiteX1" fmla="*/ 116220 w 232440"/>
              <a:gd name="connsiteY1" fmla="*/ 0 h 232440"/>
              <a:gd name="connsiteX2" fmla="*/ 232440 w 232440"/>
              <a:gd name="connsiteY2" fmla="*/ 116220 h 232440"/>
              <a:gd name="connsiteX3" fmla="*/ 116220 w 232440"/>
              <a:gd name="connsiteY3" fmla="*/ 232440 h 232440"/>
              <a:gd name="connsiteX4" fmla="*/ 0 w 232440"/>
              <a:gd name="connsiteY4" fmla="*/ 116220 h 232440"/>
              <a:gd name="connsiteX0" fmla="*/ 476 w 232916"/>
              <a:gd name="connsiteY0" fmla="*/ 116220 h 380222"/>
              <a:gd name="connsiteX1" fmla="*/ 116696 w 232916"/>
              <a:gd name="connsiteY1" fmla="*/ 0 h 380222"/>
              <a:gd name="connsiteX2" fmla="*/ 232916 w 232916"/>
              <a:gd name="connsiteY2" fmla="*/ 116220 h 380222"/>
              <a:gd name="connsiteX3" fmla="*/ 88987 w 232916"/>
              <a:gd name="connsiteY3" fmla="*/ 380222 h 380222"/>
              <a:gd name="connsiteX4" fmla="*/ 476 w 232916"/>
              <a:gd name="connsiteY4" fmla="*/ 116220 h 380222"/>
              <a:gd name="connsiteX0" fmla="*/ 39 w 232479"/>
              <a:gd name="connsiteY0" fmla="*/ 116220 h 528004"/>
              <a:gd name="connsiteX1" fmla="*/ 116259 w 232479"/>
              <a:gd name="connsiteY1" fmla="*/ 0 h 528004"/>
              <a:gd name="connsiteX2" fmla="*/ 232479 w 232479"/>
              <a:gd name="connsiteY2" fmla="*/ 116220 h 528004"/>
              <a:gd name="connsiteX3" fmla="*/ 107023 w 232479"/>
              <a:gd name="connsiteY3" fmla="*/ 528004 h 528004"/>
              <a:gd name="connsiteX4" fmla="*/ 39 w 232479"/>
              <a:gd name="connsiteY4" fmla="*/ 116220 h 5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9" h="528004">
                <a:moveTo>
                  <a:pt x="39" y="116220"/>
                </a:moveTo>
                <a:cubicBezTo>
                  <a:pt x="1578" y="28219"/>
                  <a:pt x="52072" y="0"/>
                  <a:pt x="116259" y="0"/>
                </a:cubicBezTo>
                <a:cubicBezTo>
                  <a:pt x="180446" y="0"/>
                  <a:pt x="232479" y="52033"/>
                  <a:pt x="232479" y="116220"/>
                </a:cubicBezTo>
                <a:cubicBezTo>
                  <a:pt x="232479" y="180407"/>
                  <a:pt x="171210" y="528004"/>
                  <a:pt x="107023" y="528004"/>
                </a:cubicBezTo>
                <a:cubicBezTo>
                  <a:pt x="42836" y="528004"/>
                  <a:pt x="-1500" y="204221"/>
                  <a:pt x="39" y="116220"/>
                </a:cubicBezTo>
                <a:close/>
              </a:path>
            </a:pathLst>
          </a:custGeom>
          <a:solidFill>
            <a:srgbClr val="C00000">
              <a:alpha val="45000"/>
            </a:srgbClr>
          </a:solidFill>
          <a:ln w="1016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grpSp>
        <p:nvGrpSpPr>
          <p:cNvPr id="53305" name="Gruppieren 53304">
            <a:extLst>
              <a:ext uri="{FF2B5EF4-FFF2-40B4-BE49-F238E27FC236}">
                <a16:creationId xmlns:a16="http://schemas.microsoft.com/office/drawing/2014/main" id="{D0408F42-CF60-D6A3-B392-6B2487CC3590}"/>
              </a:ext>
            </a:extLst>
          </p:cNvPr>
          <p:cNvGrpSpPr/>
          <p:nvPr/>
        </p:nvGrpSpPr>
        <p:grpSpPr>
          <a:xfrm>
            <a:off x="5377038" y="4921819"/>
            <a:ext cx="1862749" cy="894549"/>
            <a:chOff x="5409289" y="4120305"/>
            <a:chExt cx="1862749" cy="894549"/>
          </a:xfrm>
        </p:grpSpPr>
        <p:sp>
          <p:nvSpPr>
            <p:cNvPr id="27" name="Freihandform: Form 26">
              <a:extLst>
                <a:ext uri="{FF2B5EF4-FFF2-40B4-BE49-F238E27FC236}">
                  <a16:creationId xmlns:a16="http://schemas.microsoft.com/office/drawing/2014/main" id="{E97B8EEB-7E08-7222-8268-3F0840D398BC}"/>
                </a:ext>
              </a:extLst>
            </p:cNvPr>
            <p:cNvSpPr/>
            <p:nvPr/>
          </p:nvSpPr>
          <p:spPr>
            <a:xfrm>
              <a:off x="5549747" y="4120305"/>
              <a:ext cx="900678" cy="220452"/>
            </a:xfrm>
            <a:custGeom>
              <a:avLst/>
              <a:gdLst>
                <a:gd name="connsiteX0" fmla="*/ 1766587 w 1766587"/>
                <a:gd name="connsiteY0" fmla="*/ 400561 h 405692"/>
                <a:gd name="connsiteX1" fmla="*/ 584333 w 1766587"/>
                <a:gd name="connsiteY1" fmla="*/ 354379 h 405692"/>
                <a:gd name="connsiteX2" fmla="*/ 48623 w 1766587"/>
                <a:gd name="connsiteY2" fmla="*/ 31107 h 405692"/>
                <a:gd name="connsiteX3" fmla="*/ 57860 w 1766587"/>
                <a:gd name="connsiteY3" fmla="*/ 31107 h 405692"/>
                <a:gd name="connsiteX0" fmla="*/ 1766587 w 1766587"/>
                <a:gd name="connsiteY0" fmla="*/ 400561 h 526576"/>
                <a:gd name="connsiteX1" fmla="*/ 750587 w 1766587"/>
                <a:gd name="connsiteY1" fmla="*/ 512925 h 526576"/>
                <a:gd name="connsiteX2" fmla="*/ 48623 w 1766587"/>
                <a:gd name="connsiteY2" fmla="*/ 31107 h 526576"/>
                <a:gd name="connsiteX3" fmla="*/ 57860 w 1766587"/>
                <a:gd name="connsiteY3" fmla="*/ 31107 h 526576"/>
                <a:gd name="connsiteX0" fmla="*/ 1766587 w 1766587"/>
                <a:gd name="connsiteY0" fmla="*/ 400561 h 438790"/>
                <a:gd name="connsiteX1" fmla="*/ 750587 w 1766587"/>
                <a:gd name="connsiteY1" fmla="*/ 412791 h 438790"/>
                <a:gd name="connsiteX2" fmla="*/ 48623 w 1766587"/>
                <a:gd name="connsiteY2" fmla="*/ 31107 h 438790"/>
                <a:gd name="connsiteX3" fmla="*/ 57860 w 1766587"/>
                <a:gd name="connsiteY3" fmla="*/ 31107 h 438790"/>
                <a:gd name="connsiteX0" fmla="*/ 1766587 w 1766587"/>
                <a:gd name="connsiteY0" fmla="*/ 400561 h 464707"/>
                <a:gd name="connsiteX1" fmla="*/ 750587 w 1766587"/>
                <a:gd name="connsiteY1" fmla="*/ 412791 h 464707"/>
                <a:gd name="connsiteX2" fmla="*/ 48623 w 1766587"/>
                <a:gd name="connsiteY2" fmla="*/ 31107 h 464707"/>
                <a:gd name="connsiteX3" fmla="*/ 57860 w 1766587"/>
                <a:gd name="connsiteY3" fmla="*/ 31107 h 464707"/>
                <a:gd name="connsiteX0" fmla="*/ 1766587 w 1766587"/>
                <a:gd name="connsiteY0" fmla="*/ 400561 h 449890"/>
                <a:gd name="connsiteX1" fmla="*/ 750587 w 1766587"/>
                <a:gd name="connsiteY1" fmla="*/ 412791 h 449890"/>
                <a:gd name="connsiteX2" fmla="*/ 48623 w 1766587"/>
                <a:gd name="connsiteY2" fmla="*/ 31107 h 449890"/>
                <a:gd name="connsiteX3" fmla="*/ 57860 w 1766587"/>
                <a:gd name="connsiteY3" fmla="*/ 31107 h 449890"/>
              </a:gdLst>
              <a:ahLst/>
              <a:cxnLst>
                <a:cxn ang="0">
                  <a:pos x="connsiteX0" y="connsiteY0"/>
                </a:cxn>
                <a:cxn ang="0">
                  <a:pos x="connsiteX1" y="connsiteY1"/>
                </a:cxn>
                <a:cxn ang="0">
                  <a:pos x="connsiteX2" y="connsiteY2"/>
                </a:cxn>
                <a:cxn ang="0">
                  <a:pos x="connsiteX3" y="connsiteY3"/>
                </a:cxn>
              </a:cxnLst>
              <a:rect l="l" t="t" r="r" b="b"/>
              <a:pathLst>
                <a:path w="1766587" h="449890">
                  <a:moveTo>
                    <a:pt x="1766587" y="400561"/>
                  </a:moveTo>
                  <a:cubicBezTo>
                    <a:pt x="1318623" y="408258"/>
                    <a:pt x="1397133" y="499400"/>
                    <a:pt x="750587" y="412791"/>
                  </a:cubicBezTo>
                  <a:cubicBezTo>
                    <a:pt x="104041" y="326182"/>
                    <a:pt x="48623" y="31107"/>
                    <a:pt x="48623" y="31107"/>
                  </a:cubicBezTo>
                  <a:cubicBezTo>
                    <a:pt x="-39123" y="-22772"/>
                    <a:pt x="9368" y="4167"/>
                    <a:pt x="57860" y="31107"/>
                  </a:cubicBezTo>
                </a:path>
              </a:pathLst>
            </a:custGeom>
            <a:noFill/>
            <a:ln w="50800">
              <a:solidFill>
                <a:srgbClr val="0070C0"/>
              </a:solidFill>
              <a:headEnd type="ova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300" name="Freihandform: Form 53299">
              <a:extLst>
                <a:ext uri="{FF2B5EF4-FFF2-40B4-BE49-F238E27FC236}">
                  <a16:creationId xmlns:a16="http://schemas.microsoft.com/office/drawing/2014/main" id="{323288A5-7903-6AFC-F177-3A4EFE195351}"/>
                </a:ext>
              </a:extLst>
            </p:cNvPr>
            <p:cNvSpPr/>
            <p:nvPr/>
          </p:nvSpPr>
          <p:spPr>
            <a:xfrm rot="12129931">
              <a:off x="5409289" y="4414246"/>
              <a:ext cx="1181594" cy="336225"/>
            </a:xfrm>
            <a:custGeom>
              <a:avLst/>
              <a:gdLst>
                <a:gd name="connsiteX0" fmla="*/ 1766587 w 1766587"/>
                <a:gd name="connsiteY0" fmla="*/ 400561 h 405692"/>
                <a:gd name="connsiteX1" fmla="*/ 584333 w 1766587"/>
                <a:gd name="connsiteY1" fmla="*/ 354379 h 405692"/>
                <a:gd name="connsiteX2" fmla="*/ 48623 w 1766587"/>
                <a:gd name="connsiteY2" fmla="*/ 31107 h 405692"/>
                <a:gd name="connsiteX3" fmla="*/ 57860 w 1766587"/>
                <a:gd name="connsiteY3" fmla="*/ 31107 h 405692"/>
                <a:gd name="connsiteX0" fmla="*/ 1766587 w 1766587"/>
                <a:gd name="connsiteY0" fmla="*/ 400561 h 526576"/>
                <a:gd name="connsiteX1" fmla="*/ 750587 w 1766587"/>
                <a:gd name="connsiteY1" fmla="*/ 512925 h 526576"/>
                <a:gd name="connsiteX2" fmla="*/ 48623 w 1766587"/>
                <a:gd name="connsiteY2" fmla="*/ 31107 h 526576"/>
                <a:gd name="connsiteX3" fmla="*/ 57860 w 1766587"/>
                <a:gd name="connsiteY3" fmla="*/ 31107 h 526576"/>
                <a:gd name="connsiteX0" fmla="*/ 1766587 w 1766587"/>
                <a:gd name="connsiteY0" fmla="*/ 400561 h 438790"/>
                <a:gd name="connsiteX1" fmla="*/ 750587 w 1766587"/>
                <a:gd name="connsiteY1" fmla="*/ 412791 h 438790"/>
                <a:gd name="connsiteX2" fmla="*/ 48623 w 1766587"/>
                <a:gd name="connsiteY2" fmla="*/ 31107 h 438790"/>
                <a:gd name="connsiteX3" fmla="*/ 57860 w 1766587"/>
                <a:gd name="connsiteY3" fmla="*/ 31107 h 438790"/>
                <a:gd name="connsiteX0" fmla="*/ 1766587 w 1766587"/>
                <a:gd name="connsiteY0" fmla="*/ 400561 h 464707"/>
                <a:gd name="connsiteX1" fmla="*/ 750587 w 1766587"/>
                <a:gd name="connsiteY1" fmla="*/ 412791 h 464707"/>
                <a:gd name="connsiteX2" fmla="*/ 48623 w 1766587"/>
                <a:gd name="connsiteY2" fmla="*/ 31107 h 464707"/>
                <a:gd name="connsiteX3" fmla="*/ 57860 w 1766587"/>
                <a:gd name="connsiteY3" fmla="*/ 31107 h 464707"/>
                <a:gd name="connsiteX0" fmla="*/ 1766587 w 1766587"/>
                <a:gd name="connsiteY0" fmla="*/ 400561 h 449890"/>
                <a:gd name="connsiteX1" fmla="*/ 750587 w 1766587"/>
                <a:gd name="connsiteY1" fmla="*/ 412791 h 449890"/>
                <a:gd name="connsiteX2" fmla="*/ 48623 w 1766587"/>
                <a:gd name="connsiteY2" fmla="*/ 31107 h 449890"/>
                <a:gd name="connsiteX3" fmla="*/ 57860 w 1766587"/>
                <a:gd name="connsiteY3" fmla="*/ 31107 h 449890"/>
                <a:gd name="connsiteX0" fmla="*/ 1766587 w 1766587"/>
                <a:gd name="connsiteY0" fmla="*/ 400561 h 450186"/>
                <a:gd name="connsiteX1" fmla="*/ 972102 w 1766587"/>
                <a:gd name="connsiteY1" fmla="*/ 413179 h 450186"/>
                <a:gd name="connsiteX2" fmla="*/ 48623 w 1766587"/>
                <a:gd name="connsiteY2" fmla="*/ 31107 h 450186"/>
                <a:gd name="connsiteX3" fmla="*/ 57860 w 1766587"/>
                <a:gd name="connsiteY3" fmla="*/ 31107 h 450186"/>
                <a:gd name="connsiteX0" fmla="*/ 1766587 w 1766587"/>
                <a:gd name="connsiteY0" fmla="*/ 400561 h 443050"/>
                <a:gd name="connsiteX1" fmla="*/ 972102 w 1766587"/>
                <a:gd name="connsiteY1" fmla="*/ 413179 h 443050"/>
                <a:gd name="connsiteX2" fmla="*/ 48623 w 1766587"/>
                <a:gd name="connsiteY2" fmla="*/ 31107 h 443050"/>
                <a:gd name="connsiteX3" fmla="*/ 57860 w 1766587"/>
                <a:gd name="connsiteY3" fmla="*/ 31107 h 443050"/>
                <a:gd name="connsiteX0" fmla="*/ 1743052 w 1743052"/>
                <a:gd name="connsiteY0" fmla="*/ 620585 h 663072"/>
                <a:gd name="connsiteX1" fmla="*/ 948567 w 1743052"/>
                <a:gd name="connsiteY1" fmla="*/ 633203 h 663072"/>
                <a:gd name="connsiteX2" fmla="*/ 25088 w 1743052"/>
                <a:gd name="connsiteY2" fmla="*/ 251131 h 663072"/>
                <a:gd name="connsiteX3" fmla="*/ 152642 w 1743052"/>
                <a:gd name="connsiteY3" fmla="*/ 2257 h 663072"/>
                <a:gd name="connsiteX0" fmla="*/ 1629701 w 1629701"/>
                <a:gd name="connsiteY0" fmla="*/ 807197 h 807662"/>
                <a:gd name="connsiteX1" fmla="*/ 948567 w 1629701"/>
                <a:gd name="connsiteY1" fmla="*/ 633205 h 807662"/>
                <a:gd name="connsiteX2" fmla="*/ 25088 w 1629701"/>
                <a:gd name="connsiteY2" fmla="*/ 251133 h 807662"/>
                <a:gd name="connsiteX3" fmla="*/ 152642 w 1629701"/>
                <a:gd name="connsiteY3" fmla="*/ 2259 h 807662"/>
                <a:gd name="connsiteX0" fmla="*/ 1629701 w 1797080"/>
                <a:gd name="connsiteY0" fmla="*/ 807197 h 807197"/>
                <a:gd name="connsiteX1" fmla="*/ 948567 w 1797080"/>
                <a:gd name="connsiteY1" fmla="*/ 633205 h 807197"/>
                <a:gd name="connsiteX2" fmla="*/ 25088 w 1797080"/>
                <a:gd name="connsiteY2" fmla="*/ 251133 h 807197"/>
                <a:gd name="connsiteX3" fmla="*/ 152642 w 1797080"/>
                <a:gd name="connsiteY3" fmla="*/ 2259 h 807197"/>
                <a:gd name="connsiteX0" fmla="*/ 1629701 w 1629701"/>
                <a:gd name="connsiteY0" fmla="*/ 807197 h 904769"/>
                <a:gd name="connsiteX1" fmla="*/ 948567 w 1629701"/>
                <a:gd name="connsiteY1" fmla="*/ 633205 h 904769"/>
                <a:gd name="connsiteX2" fmla="*/ 25088 w 1629701"/>
                <a:gd name="connsiteY2" fmla="*/ 251133 h 904769"/>
                <a:gd name="connsiteX3" fmla="*/ 152642 w 1629701"/>
                <a:gd name="connsiteY3" fmla="*/ 2259 h 904769"/>
                <a:gd name="connsiteX0" fmla="*/ 1629701 w 1629701"/>
                <a:gd name="connsiteY0" fmla="*/ 807197 h 807197"/>
                <a:gd name="connsiteX1" fmla="*/ 948567 w 1629701"/>
                <a:gd name="connsiteY1" fmla="*/ 633205 h 807197"/>
                <a:gd name="connsiteX2" fmla="*/ 25088 w 1629701"/>
                <a:gd name="connsiteY2" fmla="*/ 251133 h 807197"/>
                <a:gd name="connsiteX3" fmla="*/ 152642 w 1629701"/>
                <a:gd name="connsiteY3" fmla="*/ 2259 h 807197"/>
                <a:gd name="connsiteX0" fmla="*/ 1669021 w 1669021"/>
                <a:gd name="connsiteY0" fmla="*/ 892887 h 892886"/>
                <a:gd name="connsiteX1" fmla="*/ 948567 w 1669021"/>
                <a:gd name="connsiteY1" fmla="*/ 633205 h 892886"/>
                <a:gd name="connsiteX2" fmla="*/ 25088 w 1669021"/>
                <a:gd name="connsiteY2" fmla="*/ 251133 h 892886"/>
                <a:gd name="connsiteX3" fmla="*/ 152642 w 1669021"/>
                <a:gd name="connsiteY3" fmla="*/ 2259 h 892886"/>
                <a:gd name="connsiteX0" fmla="*/ 1669021 w 1669021"/>
                <a:gd name="connsiteY0" fmla="*/ 892887 h 892888"/>
                <a:gd name="connsiteX1" fmla="*/ 953669 w 1669021"/>
                <a:gd name="connsiteY1" fmla="*/ 376351 h 892888"/>
                <a:gd name="connsiteX2" fmla="*/ 25088 w 1669021"/>
                <a:gd name="connsiteY2" fmla="*/ 251133 h 892888"/>
                <a:gd name="connsiteX3" fmla="*/ 152642 w 1669021"/>
                <a:gd name="connsiteY3" fmla="*/ 2259 h 892888"/>
                <a:gd name="connsiteX0" fmla="*/ 1669021 w 1669021"/>
                <a:gd name="connsiteY0" fmla="*/ 892887 h 892886"/>
                <a:gd name="connsiteX1" fmla="*/ 953669 w 1669021"/>
                <a:gd name="connsiteY1" fmla="*/ 376351 h 892886"/>
                <a:gd name="connsiteX2" fmla="*/ 25088 w 1669021"/>
                <a:gd name="connsiteY2" fmla="*/ 251133 h 892886"/>
                <a:gd name="connsiteX3" fmla="*/ 152642 w 1669021"/>
                <a:gd name="connsiteY3" fmla="*/ 2259 h 892886"/>
                <a:gd name="connsiteX0" fmla="*/ 1666214 w 1666214"/>
                <a:gd name="connsiteY0" fmla="*/ 1032110 h 1032111"/>
                <a:gd name="connsiteX1" fmla="*/ 950862 w 1666214"/>
                <a:gd name="connsiteY1" fmla="*/ 515574 h 1032111"/>
                <a:gd name="connsiteX2" fmla="*/ 22281 w 1666214"/>
                <a:gd name="connsiteY2" fmla="*/ 390356 h 1032111"/>
                <a:gd name="connsiteX3" fmla="*/ 179468 w 1666214"/>
                <a:gd name="connsiteY3" fmla="*/ 1428 h 1032111"/>
                <a:gd name="connsiteX0" fmla="*/ 1597019 w 1597019"/>
                <a:gd name="connsiteY0" fmla="*/ 1031375 h 1031374"/>
                <a:gd name="connsiteX1" fmla="*/ 881667 w 1597019"/>
                <a:gd name="connsiteY1" fmla="*/ 514839 h 1031374"/>
                <a:gd name="connsiteX2" fmla="*/ 31563 w 1597019"/>
                <a:gd name="connsiteY2" fmla="*/ 794515 h 1031374"/>
                <a:gd name="connsiteX3" fmla="*/ 110273 w 1597019"/>
                <a:gd name="connsiteY3" fmla="*/ 693 h 1031374"/>
                <a:gd name="connsiteX0" fmla="*/ 1862656 w 1862656"/>
                <a:gd name="connsiteY0" fmla="*/ 519919 h 519920"/>
                <a:gd name="connsiteX1" fmla="*/ 1147304 w 1862656"/>
                <a:gd name="connsiteY1" fmla="*/ 3383 h 519920"/>
                <a:gd name="connsiteX2" fmla="*/ 297200 w 1862656"/>
                <a:gd name="connsiteY2" fmla="*/ 283059 h 519920"/>
                <a:gd name="connsiteX3" fmla="*/ 6143 w 1862656"/>
                <a:gd name="connsiteY3" fmla="*/ 305884 h 519920"/>
                <a:gd name="connsiteX0" fmla="*/ 1862656 w 1862656"/>
                <a:gd name="connsiteY0" fmla="*/ 519919 h 519918"/>
                <a:gd name="connsiteX1" fmla="*/ 1147304 w 1862656"/>
                <a:gd name="connsiteY1" fmla="*/ 3383 h 519918"/>
                <a:gd name="connsiteX2" fmla="*/ 297200 w 1862656"/>
                <a:gd name="connsiteY2" fmla="*/ 283059 h 519918"/>
                <a:gd name="connsiteX3" fmla="*/ 6143 w 1862656"/>
                <a:gd name="connsiteY3" fmla="*/ 305884 h 519918"/>
                <a:gd name="connsiteX0" fmla="*/ 1862656 w 1862656"/>
                <a:gd name="connsiteY0" fmla="*/ 581706 h 581707"/>
                <a:gd name="connsiteX1" fmla="*/ 1127657 w 1862656"/>
                <a:gd name="connsiteY1" fmla="*/ 2865 h 581707"/>
                <a:gd name="connsiteX2" fmla="*/ 297200 w 1862656"/>
                <a:gd name="connsiteY2" fmla="*/ 344846 h 581707"/>
                <a:gd name="connsiteX3" fmla="*/ 6143 w 1862656"/>
                <a:gd name="connsiteY3" fmla="*/ 367671 h 581707"/>
                <a:gd name="connsiteX0" fmla="*/ 1730547 w 1730547"/>
                <a:gd name="connsiteY0" fmla="*/ 581706 h 803802"/>
                <a:gd name="connsiteX1" fmla="*/ 995548 w 1730547"/>
                <a:gd name="connsiteY1" fmla="*/ 2865 h 803802"/>
                <a:gd name="connsiteX2" fmla="*/ 165091 w 1730547"/>
                <a:gd name="connsiteY2" fmla="*/ 344846 h 803802"/>
                <a:gd name="connsiteX3" fmla="*/ 11560 w 1730547"/>
                <a:gd name="connsiteY3" fmla="*/ 803802 h 803802"/>
                <a:gd name="connsiteX0" fmla="*/ 1858038 w 1858038"/>
                <a:gd name="connsiteY0" fmla="*/ 581706 h 655677"/>
                <a:gd name="connsiteX1" fmla="*/ 1123039 w 1858038"/>
                <a:gd name="connsiteY1" fmla="*/ 2865 h 655677"/>
                <a:gd name="connsiteX2" fmla="*/ 292582 w 1858038"/>
                <a:gd name="connsiteY2" fmla="*/ 344846 h 655677"/>
                <a:gd name="connsiteX3" fmla="*/ 6245 w 1858038"/>
                <a:gd name="connsiteY3" fmla="*/ 655678 h 655677"/>
                <a:gd name="connsiteX0" fmla="*/ 1935382 w 1935382"/>
                <a:gd name="connsiteY0" fmla="*/ 581706 h 581705"/>
                <a:gd name="connsiteX1" fmla="*/ 1200383 w 1935382"/>
                <a:gd name="connsiteY1" fmla="*/ 2865 h 581705"/>
                <a:gd name="connsiteX2" fmla="*/ 369926 w 1935382"/>
                <a:gd name="connsiteY2" fmla="*/ 344846 h 581705"/>
                <a:gd name="connsiteX3" fmla="*/ 4893 w 1935382"/>
                <a:gd name="connsiteY3" fmla="*/ 562136 h 581705"/>
                <a:gd name="connsiteX0" fmla="*/ 1933932 w 1933932"/>
                <a:gd name="connsiteY0" fmla="*/ 585933 h 585934"/>
                <a:gd name="connsiteX1" fmla="*/ 1198933 w 1933932"/>
                <a:gd name="connsiteY1" fmla="*/ 7092 h 585934"/>
                <a:gd name="connsiteX2" fmla="*/ 521149 w 1933932"/>
                <a:gd name="connsiteY2" fmla="*/ 248151 h 585934"/>
                <a:gd name="connsiteX3" fmla="*/ 3443 w 1933932"/>
                <a:gd name="connsiteY3" fmla="*/ 566363 h 585934"/>
                <a:gd name="connsiteX0" fmla="*/ 1934539 w 1934539"/>
                <a:gd name="connsiteY0" fmla="*/ 585933 h 585932"/>
                <a:gd name="connsiteX1" fmla="*/ 1199540 w 1934539"/>
                <a:gd name="connsiteY1" fmla="*/ 7092 h 585932"/>
                <a:gd name="connsiteX2" fmla="*/ 521756 w 1934539"/>
                <a:gd name="connsiteY2" fmla="*/ 248151 h 585932"/>
                <a:gd name="connsiteX3" fmla="*/ 4050 w 1934539"/>
                <a:gd name="connsiteY3" fmla="*/ 566363 h 585932"/>
                <a:gd name="connsiteX0" fmla="*/ 1930490 w 1930490"/>
                <a:gd name="connsiteY0" fmla="*/ 578859 h 578860"/>
                <a:gd name="connsiteX1" fmla="*/ 1195491 w 1930490"/>
                <a:gd name="connsiteY1" fmla="*/ 18 h 578860"/>
                <a:gd name="connsiteX2" fmla="*/ 1 w 1930490"/>
                <a:gd name="connsiteY2" fmla="*/ 559289 h 578860"/>
                <a:gd name="connsiteX0" fmla="*/ 1935373 w 1935373"/>
                <a:gd name="connsiteY0" fmla="*/ 633581 h 633581"/>
                <a:gd name="connsiteX1" fmla="*/ 1195490 w 1935373"/>
                <a:gd name="connsiteY1" fmla="*/ 246 h 633581"/>
                <a:gd name="connsiteX2" fmla="*/ 0 w 1935373"/>
                <a:gd name="connsiteY2" fmla="*/ 559517 h 633581"/>
              </a:gdLst>
              <a:ahLst/>
              <a:cxnLst>
                <a:cxn ang="0">
                  <a:pos x="connsiteX0" y="connsiteY0"/>
                </a:cxn>
                <a:cxn ang="0">
                  <a:pos x="connsiteX1" y="connsiteY1"/>
                </a:cxn>
                <a:cxn ang="0">
                  <a:pos x="connsiteX2" y="connsiteY2"/>
                </a:cxn>
              </a:cxnLst>
              <a:rect l="l" t="t" r="r" b="b"/>
              <a:pathLst>
                <a:path w="1935373" h="633581">
                  <a:moveTo>
                    <a:pt x="1935373" y="633581"/>
                  </a:moveTo>
                  <a:cubicBezTo>
                    <a:pt x="1591125" y="151084"/>
                    <a:pt x="1518052" y="12590"/>
                    <a:pt x="1195490" y="246"/>
                  </a:cubicBezTo>
                  <a:cubicBezTo>
                    <a:pt x="872928" y="-12098"/>
                    <a:pt x="249061" y="443002"/>
                    <a:pt x="0" y="559517"/>
                  </a:cubicBezTo>
                </a:path>
              </a:pathLst>
            </a:custGeom>
            <a:noFill/>
            <a:ln w="50800">
              <a:solidFill>
                <a:srgbClr val="0070C0"/>
              </a:solidFill>
              <a:headEnd type="ova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304" name="Freihandform: Form 53303">
              <a:extLst>
                <a:ext uri="{FF2B5EF4-FFF2-40B4-BE49-F238E27FC236}">
                  <a16:creationId xmlns:a16="http://schemas.microsoft.com/office/drawing/2014/main" id="{59944F4E-853A-25F7-B89D-1BA62D36EC56}"/>
                </a:ext>
              </a:extLst>
            </p:cNvPr>
            <p:cNvSpPr/>
            <p:nvPr/>
          </p:nvSpPr>
          <p:spPr>
            <a:xfrm rot="12049341">
              <a:off x="6631050" y="4783083"/>
              <a:ext cx="640988" cy="231771"/>
            </a:xfrm>
            <a:custGeom>
              <a:avLst/>
              <a:gdLst>
                <a:gd name="connsiteX0" fmla="*/ 1766587 w 1766587"/>
                <a:gd name="connsiteY0" fmla="*/ 400561 h 405692"/>
                <a:gd name="connsiteX1" fmla="*/ 584333 w 1766587"/>
                <a:gd name="connsiteY1" fmla="*/ 354379 h 405692"/>
                <a:gd name="connsiteX2" fmla="*/ 48623 w 1766587"/>
                <a:gd name="connsiteY2" fmla="*/ 31107 h 405692"/>
                <a:gd name="connsiteX3" fmla="*/ 57860 w 1766587"/>
                <a:gd name="connsiteY3" fmla="*/ 31107 h 405692"/>
                <a:gd name="connsiteX0" fmla="*/ 1766587 w 1766587"/>
                <a:gd name="connsiteY0" fmla="*/ 400561 h 526576"/>
                <a:gd name="connsiteX1" fmla="*/ 750587 w 1766587"/>
                <a:gd name="connsiteY1" fmla="*/ 512925 h 526576"/>
                <a:gd name="connsiteX2" fmla="*/ 48623 w 1766587"/>
                <a:gd name="connsiteY2" fmla="*/ 31107 h 526576"/>
                <a:gd name="connsiteX3" fmla="*/ 57860 w 1766587"/>
                <a:gd name="connsiteY3" fmla="*/ 31107 h 526576"/>
                <a:gd name="connsiteX0" fmla="*/ 1766587 w 1766587"/>
                <a:gd name="connsiteY0" fmla="*/ 400561 h 438790"/>
                <a:gd name="connsiteX1" fmla="*/ 750587 w 1766587"/>
                <a:gd name="connsiteY1" fmla="*/ 412791 h 438790"/>
                <a:gd name="connsiteX2" fmla="*/ 48623 w 1766587"/>
                <a:gd name="connsiteY2" fmla="*/ 31107 h 438790"/>
                <a:gd name="connsiteX3" fmla="*/ 57860 w 1766587"/>
                <a:gd name="connsiteY3" fmla="*/ 31107 h 438790"/>
                <a:gd name="connsiteX0" fmla="*/ 1766587 w 1766587"/>
                <a:gd name="connsiteY0" fmla="*/ 400561 h 464707"/>
                <a:gd name="connsiteX1" fmla="*/ 750587 w 1766587"/>
                <a:gd name="connsiteY1" fmla="*/ 412791 h 464707"/>
                <a:gd name="connsiteX2" fmla="*/ 48623 w 1766587"/>
                <a:gd name="connsiteY2" fmla="*/ 31107 h 464707"/>
                <a:gd name="connsiteX3" fmla="*/ 57860 w 1766587"/>
                <a:gd name="connsiteY3" fmla="*/ 31107 h 464707"/>
                <a:gd name="connsiteX0" fmla="*/ 1766587 w 1766587"/>
                <a:gd name="connsiteY0" fmla="*/ 400561 h 449890"/>
                <a:gd name="connsiteX1" fmla="*/ 750587 w 1766587"/>
                <a:gd name="connsiteY1" fmla="*/ 412791 h 449890"/>
                <a:gd name="connsiteX2" fmla="*/ 48623 w 1766587"/>
                <a:gd name="connsiteY2" fmla="*/ 31107 h 449890"/>
                <a:gd name="connsiteX3" fmla="*/ 57860 w 1766587"/>
                <a:gd name="connsiteY3" fmla="*/ 31107 h 449890"/>
              </a:gdLst>
              <a:ahLst/>
              <a:cxnLst>
                <a:cxn ang="0">
                  <a:pos x="connsiteX0" y="connsiteY0"/>
                </a:cxn>
                <a:cxn ang="0">
                  <a:pos x="connsiteX1" y="connsiteY1"/>
                </a:cxn>
                <a:cxn ang="0">
                  <a:pos x="connsiteX2" y="connsiteY2"/>
                </a:cxn>
                <a:cxn ang="0">
                  <a:pos x="connsiteX3" y="connsiteY3"/>
                </a:cxn>
              </a:cxnLst>
              <a:rect l="l" t="t" r="r" b="b"/>
              <a:pathLst>
                <a:path w="1766587" h="449890">
                  <a:moveTo>
                    <a:pt x="1766587" y="400561"/>
                  </a:moveTo>
                  <a:cubicBezTo>
                    <a:pt x="1318623" y="408258"/>
                    <a:pt x="1397133" y="499400"/>
                    <a:pt x="750587" y="412791"/>
                  </a:cubicBezTo>
                  <a:cubicBezTo>
                    <a:pt x="104041" y="326182"/>
                    <a:pt x="48623" y="31107"/>
                    <a:pt x="48623" y="31107"/>
                  </a:cubicBezTo>
                  <a:cubicBezTo>
                    <a:pt x="-39123" y="-22772"/>
                    <a:pt x="9368" y="4167"/>
                    <a:pt x="57860" y="31107"/>
                  </a:cubicBezTo>
                </a:path>
              </a:pathLst>
            </a:custGeom>
            <a:noFill/>
            <a:ln w="50800">
              <a:solidFill>
                <a:srgbClr val="0070C0"/>
              </a:solidFill>
              <a:headEnd type="ova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3308" name="Rechthoek 6">
            <a:extLst>
              <a:ext uri="{FF2B5EF4-FFF2-40B4-BE49-F238E27FC236}">
                <a16:creationId xmlns:a16="http://schemas.microsoft.com/office/drawing/2014/main" id="{6D3BC973-1724-0F09-5295-BFC468362F39}"/>
              </a:ext>
            </a:extLst>
          </p:cNvPr>
          <p:cNvSpPr>
            <a:spLocks noChangeArrowheads="1"/>
          </p:cNvSpPr>
          <p:nvPr/>
        </p:nvSpPr>
        <p:spPr bwMode="auto">
          <a:xfrm>
            <a:off x="229963" y="2541236"/>
            <a:ext cx="8221021"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600"/>
              </a:spcAft>
              <a:buFont typeface="Tahoma" panose="020B0604030504040204" pitchFamily="34" charset="0"/>
              <a:buChar char="●"/>
              <a:tabLst>
                <a:tab pos="534988" algn="l"/>
              </a:tabLst>
              <a:defRPr/>
            </a:pPr>
            <a:endParaRPr lang="en-US" dirty="0">
              <a:sym typeface="Symbol" panose="05050102010706020507" pitchFamily="18" charset="2"/>
            </a:endParaRPr>
          </a:p>
          <a:p>
            <a:pPr marL="17100" algn="just" eaLnBrk="1" hangingPunct="1">
              <a:spcAft>
                <a:spcPts val="600"/>
              </a:spcAft>
              <a:tabLst>
                <a:tab pos="534988" algn="l"/>
              </a:tabLst>
              <a:defRPr/>
            </a:pPr>
            <a:endParaRPr lang="en-US" dirty="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endParaRPr lang="en-US" sz="800" dirty="0">
              <a:sym typeface="Symbol" panose="05050102010706020507" pitchFamily="18" charset="2"/>
            </a:endParaRPr>
          </a:p>
          <a:p>
            <a:pPr marL="17100" eaLnBrk="1" hangingPunct="1">
              <a:spcAft>
                <a:spcPts val="600"/>
              </a:spcAft>
              <a:tabLst>
                <a:tab pos="534988" algn="l"/>
              </a:tabLst>
              <a:defRPr/>
            </a:pPr>
            <a:r>
              <a:rPr lang="en-GB" sz="2000" b="1" dirty="0"/>
              <a:t>Route in the emotional space</a:t>
            </a:r>
          </a:p>
          <a:p>
            <a:pPr marL="17100" eaLnBrk="1" hangingPunct="1">
              <a:spcAft>
                <a:spcPts val="600"/>
              </a:spcAft>
              <a:tabLst>
                <a:tab pos="534988" algn="l"/>
              </a:tabLst>
              <a:defRPr/>
            </a:pPr>
            <a:endParaRPr lang="en-GB" sz="2000" b="1" dirty="0"/>
          </a:p>
          <a:p>
            <a:pPr marL="432000" lvl="1" eaLnBrk="1" hangingPunct="1">
              <a:spcAft>
                <a:spcPts val="600"/>
              </a:spcAft>
              <a:tabLst>
                <a:tab pos="534988" algn="l"/>
              </a:tabLst>
              <a:defRPr/>
            </a:pPr>
            <a:r>
              <a:rPr lang="de-DE" sz="2000" b="1" dirty="0">
                <a:solidFill>
                  <a:srgbClr val="C00000"/>
                </a:solidFill>
                <a:sym typeface="Symbol" panose="05050102010706020507" pitchFamily="18" charset="2"/>
              </a:rPr>
              <a:t>Fux (1725): </a:t>
            </a:r>
          </a:p>
          <a:p>
            <a:pPr marL="432000" lvl="1" eaLnBrk="1" hangingPunct="1">
              <a:spcAft>
                <a:spcPts val="600"/>
              </a:spcAft>
              <a:tabLst>
                <a:tab pos="534988" algn="l"/>
              </a:tabLst>
              <a:defRPr/>
            </a:pPr>
            <a:r>
              <a:rPr lang="de-DE" sz="2000" dirty="0">
                <a:solidFill>
                  <a:srgbClr val="C00000"/>
                </a:solidFill>
                <a:sym typeface="Symbol" panose="05050102010706020507" pitchFamily="18" charset="2"/>
              </a:rPr>
              <a:t>“</a:t>
            </a:r>
            <a:r>
              <a:rPr lang="en-GB" sz="2000" dirty="0">
                <a:solidFill>
                  <a:srgbClr val="C00000"/>
                </a:solidFill>
              </a:rPr>
              <a:t>it is incredible </a:t>
            </a:r>
          </a:p>
          <a:p>
            <a:pPr marL="432000" lvl="1" eaLnBrk="1" hangingPunct="1">
              <a:spcAft>
                <a:spcPts val="600"/>
              </a:spcAft>
              <a:tabLst>
                <a:tab pos="534988" algn="l"/>
              </a:tabLst>
              <a:defRPr/>
            </a:pPr>
            <a:r>
              <a:rPr lang="en-GB" sz="2000" dirty="0">
                <a:solidFill>
                  <a:srgbClr val="C00000"/>
                </a:solidFill>
              </a:rPr>
              <a:t>how much grace the </a:t>
            </a:r>
          </a:p>
          <a:p>
            <a:pPr marL="432000" lvl="1" eaLnBrk="1" hangingPunct="1">
              <a:spcAft>
                <a:spcPts val="600"/>
              </a:spcAft>
              <a:tabLst>
                <a:tab pos="534988" algn="l"/>
              </a:tabLst>
              <a:defRPr/>
            </a:pPr>
            <a:r>
              <a:rPr lang="en-GB" sz="2000" dirty="0">
                <a:solidFill>
                  <a:srgbClr val="C00000"/>
                </a:solidFill>
              </a:rPr>
              <a:t>melody acquires by </a:t>
            </a:r>
          </a:p>
          <a:p>
            <a:pPr marL="432000" lvl="1" eaLnBrk="1" hangingPunct="1">
              <a:spcAft>
                <a:spcPts val="600"/>
              </a:spcAft>
              <a:tabLst>
                <a:tab pos="534988" algn="l"/>
              </a:tabLst>
              <a:defRPr/>
            </a:pPr>
            <a:r>
              <a:rPr lang="en-GB" sz="2000" dirty="0">
                <a:solidFill>
                  <a:srgbClr val="C00000"/>
                </a:solidFill>
              </a:rPr>
              <a:t>this means”</a:t>
            </a:r>
            <a:br>
              <a:rPr lang="en-GB" sz="2000" dirty="0">
                <a:solidFill>
                  <a:srgbClr val="C00000"/>
                </a:solidFill>
              </a:rPr>
            </a:br>
            <a:r>
              <a:rPr lang="en-GB" sz="2000" dirty="0">
                <a:solidFill>
                  <a:srgbClr val="C00000"/>
                </a:solidFill>
              </a:rPr>
              <a:t>(i.e., suspension)</a:t>
            </a:r>
            <a:endParaRPr lang="de-DE" sz="2000" dirty="0">
              <a:solidFill>
                <a:srgbClr val="C00000"/>
              </a:solidFill>
              <a:sym typeface="Symbol" panose="05050102010706020507" pitchFamily="18" charset="2"/>
            </a:endParaRPr>
          </a:p>
        </p:txBody>
      </p:sp>
    </p:spTree>
    <p:extLst>
      <p:ext uri="{BB962C8B-B14F-4D97-AF65-F5344CB8AC3E}">
        <p14:creationId xmlns:p14="http://schemas.microsoft.com/office/powerpoint/2010/main" val="41164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980" fill="hold"/>
                                        <p:tgtEl>
                                          <p:spTgt spid="8"/>
                                        </p:tgtEl>
                                      </p:cBhvr>
                                    </p:cmd>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3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26" presetClass="emph" presetSubtype="0" repeatCount="5000" fill="hold" nodeType="with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3305"/>
                                        </p:tgtEl>
                                        <p:attrNameLst>
                                          <p:attrName>style.visibility</p:attrName>
                                        </p:attrNameLst>
                                      </p:cBhvr>
                                      <p:to>
                                        <p:strVal val="visible"/>
                                      </p:to>
                                    </p:set>
                                  </p:childTnLst>
                                </p:cTn>
                              </p:par>
                              <p:par>
                                <p:cTn id="36" presetID="26" presetClass="emph" presetSubtype="0" repeatCount="5000" fill="hold"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par>
                                <p:cTn id="46" presetID="26" presetClass="emph" presetSubtype="0" repeatCount="4000" fill="hold" grpId="1" nodeType="with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308">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308">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308">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308">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308">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308">
                                            <p:txEl>
                                              <p:pRg st="9" end="9"/>
                                            </p:txEl>
                                          </p:spTgt>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89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5" fill="hold" display="0">
                  <p:stCondLst>
                    <p:cond delay="indefinite"/>
                  </p:stCondLst>
                  <p:endCondLst>
                    <p:cond evt="onStopAudio" delay="0">
                      <p:tgtEl>
                        <p:sldTgt/>
                      </p:tgtEl>
                    </p:cond>
                    <p:cond evt="onNext" delay="0">
                      <p:tgtEl>
                        <p:sldTgt/>
                      </p:tgtEl>
                    </p:cond>
                  </p:endCondLst>
                </p:cTn>
                <p:tgtEl>
                  <p:spTgt spid="8"/>
                </p:tgtEl>
              </p:cMediaNode>
            </p:audio>
          </p:childTnLst>
        </p:cTn>
      </p:par>
    </p:tnLst>
    <p:bldLst>
      <p:bldP spid="9" grpId="0" animBg="1"/>
      <p:bldP spid="9" grpId="1" animBg="1"/>
      <p:bldP spid="12" grpId="0" animBg="1"/>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AEA8D167-60E5-40F4-B154-5B5A5751D040}" type="slidenum">
              <a:rPr lang="en-US" altLang="en-US" sz="1000">
                <a:latin typeface="Verdana" panose="020B0604030504040204" pitchFamily="34" charset="0"/>
              </a:rPr>
              <a:pPr algn="r">
                <a:spcBef>
                  <a:spcPct val="0"/>
                </a:spcBef>
                <a:buFontTx/>
                <a:buNone/>
              </a:pPr>
              <a:t>26</a:t>
            </a:fld>
            <a:endParaRPr lang="en-US" altLang="en-US" sz="1000">
              <a:latin typeface="Verdana" panose="020B0604030504040204" pitchFamily="34" charset="0"/>
            </a:endParaRPr>
          </a:p>
        </p:txBody>
      </p:sp>
      <p:sp>
        <p:nvSpPr>
          <p:cNvPr id="64515" name="Rectangle 2"/>
          <p:cNvSpPr>
            <a:spLocks noGrp="1" noChangeArrowheads="1"/>
          </p:cNvSpPr>
          <p:nvPr>
            <p:ph type="title" idx="4294967295"/>
          </p:nvPr>
        </p:nvSpPr>
        <p:spPr>
          <a:xfrm>
            <a:off x="398352" y="1697568"/>
            <a:ext cx="8111905" cy="2697162"/>
          </a:xfrm>
        </p:spPr>
        <p:txBody>
          <a:bodyPr/>
          <a:lstStyle/>
          <a:p>
            <a:pPr eaLnBrk="1" hangingPunct="1"/>
            <a:r>
              <a:rPr lang="en-US" altLang="en-US" dirty="0">
                <a:solidFill>
                  <a:srgbClr val="C00000"/>
                </a:solidFill>
              </a:rPr>
              <a:t>IV</a:t>
            </a:r>
            <a:br>
              <a:rPr lang="en-US" altLang="en-US" dirty="0">
                <a:solidFill>
                  <a:srgbClr val="C00000"/>
                </a:solidFill>
              </a:rPr>
            </a:br>
            <a:r>
              <a:rPr lang="en-US" altLang="en-US" dirty="0">
                <a:solidFill>
                  <a:srgbClr val="C00000"/>
                </a:solidFill>
              </a:rPr>
              <a:t>Tonal Attraction: Empirical Data and Idealizations</a:t>
            </a:r>
            <a:br>
              <a:rPr lang="en-US" altLang="en-US" dirty="0">
                <a:solidFill>
                  <a:srgbClr val="C00000"/>
                </a:solidFill>
              </a:rPr>
            </a:br>
            <a:br>
              <a:rPr lang="en-US" altLang="en-US" dirty="0">
                <a:solidFill>
                  <a:srgbClr val="C00000"/>
                </a:solidFill>
              </a:rPr>
            </a:br>
            <a:endParaRPr lang="de-DE" altLang="en-US" sz="3600" dirty="0">
              <a:solidFill>
                <a:srgbClr val="0000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27</a:t>
            </a:fld>
            <a:endParaRPr lang="en-US" altLang="en-US" sz="1400"/>
          </a:p>
        </p:txBody>
      </p:sp>
      <p:sp>
        <p:nvSpPr>
          <p:cNvPr id="66564" name="Titel 1"/>
          <p:cNvSpPr>
            <a:spLocks noGrp="1"/>
          </p:cNvSpPr>
          <p:nvPr>
            <p:ph type="title"/>
          </p:nvPr>
        </p:nvSpPr>
        <p:spPr>
          <a:xfrm>
            <a:off x="457200" y="214313"/>
            <a:ext cx="8229600" cy="1143000"/>
          </a:xfrm>
        </p:spPr>
        <p:txBody>
          <a:bodyPr/>
          <a:lstStyle/>
          <a:p>
            <a:pPr eaLnBrk="1" hangingPunct="1"/>
            <a:r>
              <a:rPr lang="de-DE" altLang="en-US" dirty="0" err="1"/>
              <a:t>Three</a:t>
            </a:r>
            <a:r>
              <a:rPr lang="de-DE" altLang="en-US" dirty="0"/>
              <a:t> </a:t>
            </a:r>
            <a:r>
              <a:rPr lang="de-DE" altLang="en-US" dirty="0" err="1"/>
              <a:t>Empirical</a:t>
            </a:r>
            <a:r>
              <a:rPr lang="de-DE" altLang="en-US" dirty="0"/>
              <a:t> </a:t>
            </a:r>
            <a:r>
              <a:rPr lang="de-DE" altLang="en-US" dirty="0" err="1"/>
              <a:t>Questions</a:t>
            </a:r>
            <a:endParaRPr lang="de-DE" altLang="en-US" dirty="0"/>
          </a:p>
        </p:txBody>
      </p:sp>
      <p:sp>
        <p:nvSpPr>
          <p:cNvPr id="92163" name="Rectangle 3"/>
          <p:cNvSpPr>
            <a:spLocks noGrp="1" noChangeArrowheads="1"/>
          </p:cNvSpPr>
          <p:nvPr>
            <p:ph type="body" sz="half" idx="1"/>
          </p:nvPr>
        </p:nvSpPr>
        <p:spPr>
          <a:xfrm>
            <a:off x="331788" y="1639888"/>
            <a:ext cx="8798011" cy="4525962"/>
          </a:xfrm>
        </p:spPr>
        <p:txBody>
          <a:bodyPr/>
          <a:lstStyle/>
          <a:p>
            <a:pPr algn="just">
              <a:spcAft>
                <a:spcPts val="600"/>
              </a:spcAft>
            </a:pPr>
            <a:r>
              <a:rPr lang="en-GB" sz="2400" dirty="0"/>
              <a:t>Consonance/Dissonance</a:t>
            </a:r>
          </a:p>
          <a:p>
            <a:pPr lvl="1" algn="just">
              <a:spcAft>
                <a:spcPts val="600"/>
              </a:spcAft>
            </a:pPr>
            <a:r>
              <a:rPr lang="de-DE" sz="2000" dirty="0" err="1"/>
              <a:t>How</a:t>
            </a:r>
            <a:r>
              <a:rPr lang="de-DE" sz="2000" dirty="0"/>
              <a:t> </a:t>
            </a:r>
            <a:r>
              <a:rPr lang="de-DE" sz="2000" dirty="0" err="1"/>
              <a:t>well</a:t>
            </a:r>
            <a:r>
              <a:rPr lang="de-DE" sz="2000" dirty="0"/>
              <a:t> </a:t>
            </a:r>
            <a:r>
              <a:rPr lang="de-DE" sz="2000" dirty="0" err="1"/>
              <a:t>sounds</a:t>
            </a:r>
            <a:r>
              <a:rPr lang="de-DE" sz="2000" dirty="0"/>
              <a:t> a </a:t>
            </a:r>
            <a:r>
              <a:rPr lang="de-DE" sz="2000" dirty="0" err="1"/>
              <a:t>given</a:t>
            </a:r>
            <a:r>
              <a:rPr lang="de-DE" sz="2000" dirty="0"/>
              <a:t> </a:t>
            </a:r>
            <a:r>
              <a:rPr lang="de-DE" sz="2000" dirty="0" err="1"/>
              <a:t>interval</a:t>
            </a:r>
            <a:r>
              <a:rPr lang="de-DE" sz="2000" dirty="0"/>
              <a:t> of </a:t>
            </a:r>
            <a:r>
              <a:rPr lang="de-DE" sz="2000" dirty="0" err="1"/>
              <a:t>tones</a:t>
            </a:r>
            <a:r>
              <a:rPr lang="de-DE" sz="2000" dirty="0"/>
              <a:t>?</a:t>
            </a:r>
            <a:endParaRPr lang="en-GB" sz="2000" dirty="0"/>
          </a:p>
          <a:p>
            <a:pPr algn="just">
              <a:spcAft>
                <a:spcPts val="600"/>
              </a:spcAft>
            </a:pPr>
            <a:r>
              <a:rPr lang="de-DE" altLang="en-US" sz="2400" dirty="0" err="1"/>
              <a:t>Static</a:t>
            </a:r>
            <a:r>
              <a:rPr lang="de-DE" altLang="en-US" sz="2400" dirty="0"/>
              <a:t> </a:t>
            </a:r>
            <a:r>
              <a:rPr lang="de-DE" altLang="en-US" sz="2400" dirty="0" err="1"/>
              <a:t>Attraction</a:t>
            </a:r>
            <a:endParaRPr lang="de-DE" altLang="en-US" sz="2400" dirty="0"/>
          </a:p>
          <a:p>
            <a:pPr lvl="1" algn="just">
              <a:spcAft>
                <a:spcPts val="600"/>
              </a:spcAft>
            </a:pPr>
            <a:r>
              <a:rPr lang="de-DE" altLang="en-US" sz="2000" dirty="0"/>
              <a:t>What tone </a:t>
            </a:r>
            <a:r>
              <a:rPr lang="de-DE" altLang="en-US" sz="2000" dirty="0" err="1"/>
              <a:t>fits</a:t>
            </a:r>
            <a:r>
              <a:rPr lang="de-DE" altLang="en-US" sz="2000" dirty="0"/>
              <a:t> </a:t>
            </a:r>
            <a:r>
              <a:rPr lang="de-DE" altLang="en-US" sz="2000" dirty="0" err="1"/>
              <a:t>best</a:t>
            </a:r>
            <a:r>
              <a:rPr lang="de-DE" altLang="en-US" sz="2000" dirty="0"/>
              <a:t> for a </a:t>
            </a:r>
            <a:r>
              <a:rPr lang="de-DE" altLang="en-US" sz="2000" dirty="0" err="1"/>
              <a:t>given</a:t>
            </a:r>
            <a:r>
              <a:rPr lang="de-DE" altLang="en-US" sz="2000" dirty="0"/>
              <a:t> </a:t>
            </a:r>
            <a:r>
              <a:rPr lang="de-DE" altLang="en-US" sz="2000" dirty="0" err="1"/>
              <a:t>scale</a:t>
            </a:r>
            <a:r>
              <a:rPr lang="de-DE" altLang="en-US" sz="2000" dirty="0"/>
              <a:t>?</a:t>
            </a:r>
          </a:p>
          <a:p>
            <a:pPr algn="just">
              <a:spcAft>
                <a:spcPts val="600"/>
              </a:spcAft>
            </a:pPr>
            <a:r>
              <a:rPr lang="de-DE" altLang="en-US" sz="2400" dirty="0"/>
              <a:t>Dynamic </a:t>
            </a:r>
            <a:r>
              <a:rPr lang="de-DE" altLang="en-US" sz="2400" dirty="0" err="1"/>
              <a:t>Attraction</a:t>
            </a:r>
            <a:endParaRPr lang="de-DE" altLang="en-US" sz="2400" dirty="0"/>
          </a:p>
          <a:p>
            <a:pPr lvl="1" algn="just">
              <a:spcAft>
                <a:spcPts val="600"/>
              </a:spcAft>
            </a:pPr>
            <a:r>
              <a:rPr lang="de-DE" altLang="en-US" sz="2000" dirty="0"/>
              <a:t>What </a:t>
            </a:r>
            <a:r>
              <a:rPr lang="de-DE" altLang="en-US" sz="2000" dirty="0" err="1"/>
              <a:t>is</a:t>
            </a:r>
            <a:r>
              <a:rPr lang="de-DE" altLang="en-US" sz="2000" dirty="0"/>
              <a:t> </a:t>
            </a:r>
            <a:r>
              <a:rPr lang="de-DE" altLang="en-US" sz="2000" dirty="0" err="1"/>
              <a:t>the</a:t>
            </a:r>
            <a:r>
              <a:rPr lang="de-DE" altLang="en-US" sz="2000" dirty="0"/>
              <a:t> </a:t>
            </a:r>
            <a:r>
              <a:rPr lang="de-DE" altLang="en-US" sz="2000" dirty="0" err="1"/>
              <a:t>best</a:t>
            </a:r>
            <a:r>
              <a:rPr lang="de-DE" altLang="en-US" sz="2000" dirty="0"/>
              <a:t> </a:t>
            </a:r>
            <a:r>
              <a:rPr lang="de-DE" altLang="en-US" sz="2000" dirty="0" err="1"/>
              <a:t>resolution</a:t>
            </a:r>
            <a:r>
              <a:rPr lang="de-DE" altLang="en-US" sz="2000" dirty="0"/>
              <a:t> of a </a:t>
            </a:r>
            <a:r>
              <a:rPr lang="de-DE" altLang="en-US" sz="2000" dirty="0" err="1"/>
              <a:t>chord</a:t>
            </a:r>
            <a:r>
              <a:rPr lang="de-DE" altLang="en-US" sz="2000" dirty="0"/>
              <a:t> (e.g. </a:t>
            </a:r>
            <a:r>
              <a:rPr lang="de-DE" altLang="en-US" sz="2000" dirty="0" err="1"/>
              <a:t>the</a:t>
            </a:r>
            <a:r>
              <a:rPr lang="de-DE" altLang="en-US" sz="2000" dirty="0"/>
              <a:t> Tristan </a:t>
            </a:r>
            <a:r>
              <a:rPr lang="de-DE" altLang="en-US" sz="2000" dirty="0" err="1"/>
              <a:t>Chord</a:t>
            </a:r>
            <a:r>
              <a:rPr lang="de-DE" altLang="en-US" sz="2000" dirty="0"/>
              <a:t>)? </a:t>
            </a:r>
          </a:p>
          <a:p>
            <a:pPr marL="457200" lvl="1" indent="0" algn="just">
              <a:spcAft>
                <a:spcPts val="600"/>
              </a:spcAft>
              <a:buNone/>
            </a:pPr>
            <a:endParaRPr lang="de-DE" altLang="en-US" sz="2000" dirty="0"/>
          </a:p>
        </p:txBody>
      </p:sp>
      <p:pic>
        <p:nvPicPr>
          <p:cNvPr id="2" name="Grafik 1"/>
          <p:cNvPicPr>
            <a:picLocks noChangeAspect="1"/>
          </p:cNvPicPr>
          <p:nvPr/>
        </p:nvPicPr>
        <p:blipFill>
          <a:blip r:embed="rId5"/>
          <a:stretch>
            <a:fillRect/>
          </a:stretch>
        </p:blipFill>
        <p:spPr>
          <a:xfrm>
            <a:off x="6324600" y="1804987"/>
            <a:ext cx="2247900" cy="942975"/>
          </a:xfrm>
          <a:prstGeom prst="rect">
            <a:avLst/>
          </a:prstGeom>
        </p:spPr>
      </p:pic>
      <p:pic>
        <p:nvPicPr>
          <p:cNvPr id="3" name="Grafik 2"/>
          <p:cNvPicPr>
            <a:picLocks noChangeAspect="1"/>
          </p:cNvPicPr>
          <p:nvPr/>
        </p:nvPicPr>
        <p:blipFill>
          <a:blip r:embed="rId6"/>
          <a:stretch>
            <a:fillRect/>
          </a:stretch>
        </p:blipFill>
        <p:spPr>
          <a:xfrm>
            <a:off x="5591175" y="2747962"/>
            <a:ext cx="3276600" cy="1000125"/>
          </a:xfrm>
          <a:prstGeom prst="rect">
            <a:avLst/>
          </a:prstGeom>
        </p:spPr>
      </p:pic>
      <p:grpSp>
        <p:nvGrpSpPr>
          <p:cNvPr id="7" name="Gruppieren 6"/>
          <p:cNvGrpSpPr/>
          <p:nvPr/>
        </p:nvGrpSpPr>
        <p:grpSpPr>
          <a:xfrm>
            <a:off x="3630225" y="4662485"/>
            <a:ext cx="5056575" cy="1668464"/>
            <a:chOff x="2702575" y="4393082"/>
            <a:chExt cx="5237550" cy="1894212"/>
          </a:xfrm>
        </p:grpSpPr>
        <p:pic>
          <p:nvPicPr>
            <p:cNvPr id="5" name="Grafik 4"/>
            <p:cNvPicPr>
              <a:picLocks noChangeAspect="1"/>
            </p:cNvPicPr>
            <p:nvPr/>
          </p:nvPicPr>
          <p:blipFill>
            <a:blip r:embed="rId7"/>
            <a:stretch>
              <a:fillRect/>
            </a:stretch>
          </p:blipFill>
          <p:spPr>
            <a:xfrm>
              <a:off x="2702575" y="4393082"/>
              <a:ext cx="813600" cy="1865637"/>
            </a:xfrm>
            <a:prstGeom prst="rect">
              <a:avLst/>
            </a:prstGeom>
          </p:spPr>
        </p:pic>
        <p:pic>
          <p:nvPicPr>
            <p:cNvPr id="6" name="Grafik 5"/>
            <p:cNvPicPr>
              <a:picLocks noChangeAspect="1"/>
            </p:cNvPicPr>
            <p:nvPr/>
          </p:nvPicPr>
          <p:blipFill>
            <a:blip r:embed="rId8"/>
            <a:stretch>
              <a:fillRect/>
            </a:stretch>
          </p:blipFill>
          <p:spPr>
            <a:xfrm>
              <a:off x="3516175" y="4459731"/>
              <a:ext cx="4423950" cy="1827563"/>
            </a:xfrm>
            <a:prstGeom prst="rect">
              <a:avLst/>
            </a:prstGeom>
          </p:spPr>
        </p:pic>
      </p:grpSp>
      <p:pic>
        <p:nvPicPr>
          <p:cNvPr id="4" name="Trist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45272" y="5240450"/>
            <a:ext cx="487363" cy="487363"/>
          </a:xfrm>
          <a:prstGeom prst="rect">
            <a:avLst/>
          </a:prstGeom>
        </p:spPr>
      </p:pic>
    </p:spTree>
    <p:extLst>
      <p:ext uri="{BB962C8B-B14F-4D97-AF65-F5344CB8AC3E}">
        <p14:creationId xmlns:p14="http://schemas.microsoft.com/office/powerpoint/2010/main" val="83077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12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remove" display="0">
                  <p:stCondLst>
                    <p:cond delay="indefinite"/>
                  </p:stCondLst>
                  <p:endCondLst>
                    <p:cond evt="onStopAudio" delay="0">
                      <p:tgtEl>
                        <p:sldTgt/>
                      </p:tgtEl>
                    </p:cond>
                  </p:endCondLst>
                </p:cTn>
                <p:tgtEl>
                  <p:spTgt spid="4"/>
                </p:tgtEl>
              </p:cMediaNode>
            </p:audio>
          </p:childTnLst>
        </p:cTn>
      </p:par>
    </p:tnLst>
    <p:bldLst>
      <p:bldP spid="9216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28</a:t>
            </a:fld>
            <a:endParaRPr lang="en-US" altLang="en-US" sz="1400"/>
          </a:p>
        </p:txBody>
      </p:sp>
      <p:sp>
        <p:nvSpPr>
          <p:cNvPr id="66564" name="Titel 1"/>
          <p:cNvSpPr>
            <a:spLocks noGrp="1"/>
          </p:cNvSpPr>
          <p:nvPr>
            <p:ph type="title"/>
          </p:nvPr>
        </p:nvSpPr>
        <p:spPr>
          <a:xfrm>
            <a:off x="189411" y="100428"/>
            <a:ext cx="8765177" cy="1143000"/>
          </a:xfrm>
        </p:spPr>
        <p:txBody>
          <a:bodyPr/>
          <a:lstStyle/>
          <a:p>
            <a:pPr eaLnBrk="1" hangingPunct="1"/>
            <a:r>
              <a:rPr lang="de-DE" altLang="en-US" dirty="0"/>
              <a:t>Static </a:t>
            </a:r>
            <a:r>
              <a:rPr lang="de-DE" altLang="en-US" dirty="0" err="1"/>
              <a:t>Attraction</a:t>
            </a:r>
            <a:r>
              <a:rPr lang="de-DE" altLang="en-US" dirty="0"/>
              <a:t>: The Experiment</a:t>
            </a:r>
          </a:p>
        </p:txBody>
      </p:sp>
      <p:sp>
        <p:nvSpPr>
          <p:cNvPr id="92163" name="Rectangle 3"/>
          <p:cNvSpPr>
            <a:spLocks noGrp="1" noChangeArrowheads="1"/>
          </p:cNvSpPr>
          <p:nvPr>
            <p:ph type="body" sz="half" idx="1"/>
          </p:nvPr>
        </p:nvSpPr>
        <p:spPr>
          <a:xfrm>
            <a:off x="331788" y="1639888"/>
            <a:ext cx="8169275" cy="4525962"/>
          </a:xfrm>
        </p:spPr>
        <p:txBody>
          <a:bodyPr/>
          <a:lstStyle/>
          <a:p>
            <a:r>
              <a:rPr lang="en-US" altLang="en-US" sz="2400" dirty="0"/>
              <a:t>12 pitch </a:t>
            </a:r>
            <a:br>
              <a:rPr lang="en-US" altLang="en-US" sz="2400" dirty="0"/>
            </a:br>
            <a:r>
              <a:rPr lang="en-US" altLang="en-US" sz="2400" dirty="0"/>
              <a:t>classes (= tones)</a:t>
            </a:r>
          </a:p>
          <a:p>
            <a:endParaRPr lang="en-US" altLang="en-US" dirty="0"/>
          </a:p>
          <a:p>
            <a:pPr marL="0" indent="0">
              <a:buNone/>
            </a:pPr>
            <a:endParaRPr lang="en-US" altLang="en-US" dirty="0"/>
          </a:p>
          <a:p>
            <a:pPr marL="0" indent="0">
              <a:buNone/>
            </a:pPr>
            <a:endParaRPr lang="en-US" altLang="en-US" dirty="0"/>
          </a:p>
          <a:p>
            <a:r>
              <a:rPr lang="en-US" altLang="en-US" sz="2400" dirty="0"/>
              <a:t>Experiment</a:t>
            </a:r>
          </a:p>
          <a:p>
            <a:pPr lvl="1"/>
            <a:r>
              <a:rPr lang="en-US" altLang="en-US" sz="2000" dirty="0"/>
              <a:t>Presentation of tonal context (scale or cadence)</a:t>
            </a:r>
          </a:p>
          <a:p>
            <a:pPr lvl="1"/>
            <a:r>
              <a:rPr lang="en-US" altLang="en-US" sz="2000" dirty="0"/>
              <a:t>Presentation of target tone</a:t>
            </a:r>
          </a:p>
          <a:p>
            <a:pPr lvl="1"/>
            <a:r>
              <a:rPr lang="en-US" altLang="en-US" sz="2000" dirty="0"/>
              <a:t>Judgment of </a:t>
            </a:r>
            <a:r>
              <a:rPr lang="en-US" altLang="en-US" sz="2000" i="1" dirty="0"/>
              <a:t>static</a:t>
            </a:r>
            <a:r>
              <a:rPr lang="en-US" altLang="en-US" sz="2000" dirty="0"/>
              <a:t> tonal attraction (how well does the target tone fit into the given context?)</a:t>
            </a:r>
          </a:p>
        </p:txBody>
      </p:sp>
      <p:grpSp>
        <p:nvGrpSpPr>
          <p:cNvPr id="5" name="Gruppieren 4"/>
          <p:cNvGrpSpPr/>
          <p:nvPr/>
        </p:nvGrpSpPr>
        <p:grpSpPr>
          <a:xfrm>
            <a:off x="3143072" y="990185"/>
            <a:ext cx="6631123" cy="2699191"/>
            <a:chOff x="1256438" y="946805"/>
            <a:chExt cx="6631123" cy="2699191"/>
          </a:xfrm>
        </p:grpSpPr>
        <p:pic>
          <p:nvPicPr>
            <p:cNvPr id="9" name="Grafik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56438" y="946805"/>
              <a:ext cx="6631123" cy="269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332690" y="2348145"/>
              <a:ext cx="380232" cy="461665"/>
            </a:xfrm>
            <a:prstGeom prst="rect">
              <a:avLst/>
            </a:prstGeom>
            <a:noFill/>
          </p:spPr>
          <p:txBody>
            <a:bodyPr wrap="none" rtlCol="0">
              <a:spAutoFit/>
            </a:bodyPr>
            <a:lstStyle/>
            <a:p>
              <a:pPr>
                <a:buNone/>
              </a:pPr>
              <a:r>
                <a:rPr lang="de-DE" b="1" dirty="0"/>
                <a:t>0</a:t>
              </a:r>
              <a:endParaRPr lang="en-GB" b="1" dirty="0"/>
            </a:p>
          </p:txBody>
        </p:sp>
        <p:sp>
          <p:nvSpPr>
            <p:cNvPr id="4" name="Textfeld 3"/>
            <p:cNvSpPr txBox="1"/>
            <p:nvPr/>
          </p:nvSpPr>
          <p:spPr>
            <a:xfrm>
              <a:off x="1522806" y="1834738"/>
              <a:ext cx="445378" cy="461665"/>
            </a:xfrm>
            <a:prstGeom prst="rect">
              <a:avLst/>
            </a:prstGeom>
            <a:noFill/>
          </p:spPr>
          <p:txBody>
            <a:bodyPr wrap="square" rtlCol="0">
              <a:spAutoFit/>
            </a:bodyPr>
            <a:lstStyle/>
            <a:p>
              <a:pPr>
                <a:buNone/>
              </a:pPr>
              <a:r>
                <a:rPr lang="de-DE" b="1" dirty="0">
                  <a:solidFill>
                    <a:schemeClr val="bg1"/>
                  </a:solidFill>
                </a:rPr>
                <a:t>1</a:t>
              </a:r>
              <a:endParaRPr lang="en-GB" b="1" dirty="0">
                <a:solidFill>
                  <a:schemeClr val="bg1"/>
                </a:solidFill>
              </a:endParaRPr>
            </a:p>
          </p:txBody>
        </p:sp>
        <p:sp>
          <p:nvSpPr>
            <p:cNvPr id="12" name="Textfeld 11"/>
            <p:cNvSpPr txBox="1"/>
            <p:nvPr/>
          </p:nvSpPr>
          <p:spPr>
            <a:xfrm>
              <a:off x="1778068" y="2348144"/>
              <a:ext cx="380232" cy="461665"/>
            </a:xfrm>
            <a:prstGeom prst="rect">
              <a:avLst/>
            </a:prstGeom>
            <a:noFill/>
          </p:spPr>
          <p:txBody>
            <a:bodyPr wrap="none" rtlCol="0">
              <a:spAutoFit/>
            </a:bodyPr>
            <a:lstStyle/>
            <a:p>
              <a:pPr>
                <a:buNone/>
              </a:pPr>
              <a:r>
                <a:rPr lang="de-DE" b="1" dirty="0"/>
                <a:t>2</a:t>
              </a:r>
              <a:endParaRPr lang="en-GB" b="1" dirty="0"/>
            </a:p>
          </p:txBody>
        </p:sp>
        <p:sp>
          <p:nvSpPr>
            <p:cNvPr id="13" name="Textfeld 12"/>
            <p:cNvSpPr txBox="1"/>
            <p:nvPr/>
          </p:nvSpPr>
          <p:spPr>
            <a:xfrm>
              <a:off x="1968184" y="1834736"/>
              <a:ext cx="445378" cy="461665"/>
            </a:xfrm>
            <a:prstGeom prst="rect">
              <a:avLst/>
            </a:prstGeom>
            <a:noFill/>
          </p:spPr>
          <p:txBody>
            <a:bodyPr wrap="square" rtlCol="0">
              <a:spAutoFit/>
            </a:bodyPr>
            <a:lstStyle/>
            <a:p>
              <a:pPr>
                <a:buNone/>
              </a:pPr>
              <a:r>
                <a:rPr lang="de-DE" b="1" dirty="0">
                  <a:solidFill>
                    <a:schemeClr val="bg1"/>
                  </a:solidFill>
                </a:rPr>
                <a:t>3</a:t>
              </a:r>
              <a:endParaRPr lang="en-GB" b="1" dirty="0">
                <a:solidFill>
                  <a:schemeClr val="bg1"/>
                </a:solidFill>
              </a:endParaRPr>
            </a:p>
          </p:txBody>
        </p:sp>
        <p:sp>
          <p:nvSpPr>
            <p:cNvPr id="14" name="Textfeld 13"/>
            <p:cNvSpPr txBox="1"/>
            <p:nvPr/>
          </p:nvSpPr>
          <p:spPr>
            <a:xfrm>
              <a:off x="2223446" y="2342886"/>
              <a:ext cx="380232" cy="461665"/>
            </a:xfrm>
            <a:prstGeom prst="rect">
              <a:avLst/>
            </a:prstGeom>
            <a:noFill/>
          </p:spPr>
          <p:txBody>
            <a:bodyPr wrap="none" rtlCol="0">
              <a:spAutoFit/>
            </a:bodyPr>
            <a:lstStyle/>
            <a:p>
              <a:pPr>
                <a:buNone/>
              </a:pPr>
              <a:r>
                <a:rPr lang="de-DE" b="1" dirty="0"/>
                <a:t>4</a:t>
              </a:r>
              <a:endParaRPr lang="en-GB" b="1" dirty="0"/>
            </a:p>
          </p:txBody>
        </p:sp>
        <p:sp>
          <p:nvSpPr>
            <p:cNvPr id="15" name="Textfeld 14"/>
            <p:cNvSpPr txBox="1"/>
            <p:nvPr/>
          </p:nvSpPr>
          <p:spPr>
            <a:xfrm>
              <a:off x="2637572" y="2348144"/>
              <a:ext cx="380232" cy="461665"/>
            </a:xfrm>
            <a:prstGeom prst="rect">
              <a:avLst/>
            </a:prstGeom>
            <a:noFill/>
          </p:spPr>
          <p:txBody>
            <a:bodyPr wrap="none" rtlCol="0">
              <a:spAutoFit/>
            </a:bodyPr>
            <a:lstStyle/>
            <a:p>
              <a:pPr>
                <a:buNone/>
              </a:pPr>
              <a:r>
                <a:rPr lang="de-DE" b="1" dirty="0"/>
                <a:t>5</a:t>
              </a:r>
              <a:endParaRPr lang="en-GB" b="1" dirty="0"/>
            </a:p>
          </p:txBody>
        </p:sp>
        <p:sp>
          <p:nvSpPr>
            <p:cNvPr id="16" name="Textfeld 15"/>
            <p:cNvSpPr txBox="1"/>
            <p:nvPr/>
          </p:nvSpPr>
          <p:spPr>
            <a:xfrm>
              <a:off x="3328396" y="1820920"/>
              <a:ext cx="445378" cy="461665"/>
            </a:xfrm>
            <a:prstGeom prst="rect">
              <a:avLst/>
            </a:prstGeom>
            <a:noFill/>
          </p:spPr>
          <p:txBody>
            <a:bodyPr wrap="square" rtlCol="0">
              <a:spAutoFit/>
            </a:bodyPr>
            <a:lstStyle/>
            <a:p>
              <a:pPr>
                <a:buNone/>
              </a:pPr>
              <a:r>
                <a:rPr lang="de-DE" b="1" dirty="0">
                  <a:solidFill>
                    <a:schemeClr val="bg1"/>
                  </a:solidFill>
                </a:rPr>
                <a:t>8</a:t>
              </a:r>
              <a:endParaRPr lang="en-GB" b="1" dirty="0">
                <a:solidFill>
                  <a:schemeClr val="bg1"/>
                </a:solidFill>
              </a:endParaRPr>
            </a:p>
          </p:txBody>
        </p:sp>
        <p:sp>
          <p:nvSpPr>
            <p:cNvPr id="17" name="Textfeld 16"/>
            <p:cNvSpPr txBox="1"/>
            <p:nvPr/>
          </p:nvSpPr>
          <p:spPr>
            <a:xfrm>
              <a:off x="2885403" y="1816965"/>
              <a:ext cx="445378" cy="461665"/>
            </a:xfrm>
            <a:prstGeom prst="rect">
              <a:avLst/>
            </a:prstGeom>
            <a:noFill/>
          </p:spPr>
          <p:txBody>
            <a:bodyPr wrap="square" rtlCol="0">
              <a:spAutoFit/>
            </a:bodyPr>
            <a:lstStyle/>
            <a:p>
              <a:pPr>
                <a:buNone/>
              </a:pPr>
              <a:r>
                <a:rPr lang="de-DE" b="1" dirty="0">
                  <a:solidFill>
                    <a:schemeClr val="bg1"/>
                  </a:solidFill>
                </a:rPr>
                <a:t>6</a:t>
              </a:r>
              <a:endParaRPr lang="en-GB" b="1" dirty="0">
                <a:solidFill>
                  <a:schemeClr val="bg1"/>
                </a:solidFill>
              </a:endParaRPr>
            </a:p>
          </p:txBody>
        </p:sp>
        <p:sp>
          <p:nvSpPr>
            <p:cNvPr id="18" name="Textfeld 17"/>
            <p:cNvSpPr txBox="1"/>
            <p:nvPr/>
          </p:nvSpPr>
          <p:spPr>
            <a:xfrm>
              <a:off x="3678005" y="1811618"/>
              <a:ext cx="817450" cy="461665"/>
            </a:xfrm>
            <a:prstGeom prst="rect">
              <a:avLst/>
            </a:prstGeom>
            <a:noFill/>
          </p:spPr>
          <p:txBody>
            <a:bodyPr wrap="square" rtlCol="0">
              <a:spAutoFit/>
            </a:bodyPr>
            <a:lstStyle/>
            <a:p>
              <a:pPr>
                <a:buNone/>
              </a:pPr>
              <a:r>
                <a:rPr lang="de-DE" b="1" dirty="0">
                  <a:solidFill>
                    <a:schemeClr val="bg2">
                      <a:lumMod val="40000"/>
                      <a:lumOff val="60000"/>
                    </a:schemeClr>
                  </a:solidFill>
                </a:rPr>
                <a:t>10</a:t>
              </a:r>
              <a:endParaRPr lang="en-GB" b="1" dirty="0">
                <a:solidFill>
                  <a:schemeClr val="bg2">
                    <a:lumMod val="40000"/>
                    <a:lumOff val="60000"/>
                  </a:schemeClr>
                </a:solidFill>
              </a:endParaRPr>
            </a:p>
          </p:txBody>
        </p:sp>
        <p:sp>
          <p:nvSpPr>
            <p:cNvPr id="19" name="Textfeld 18"/>
            <p:cNvSpPr txBox="1"/>
            <p:nvPr/>
          </p:nvSpPr>
          <p:spPr>
            <a:xfrm>
              <a:off x="4520766" y="2353958"/>
              <a:ext cx="380232" cy="461665"/>
            </a:xfrm>
            <a:prstGeom prst="rect">
              <a:avLst/>
            </a:prstGeom>
            <a:noFill/>
          </p:spPr>
          <p:txBody>
            <a:bodyPr wrap="none" rtlCol="0">
              <a:spAutoFit/>
            </a:bodyPr>
            <a:lstStyle/>
            <a:p>
              <a:pPr>
                <a:buNone/>
              </a:pPr>
              <a:r>
                <a:rPr lang="de-DE" b="1" dirty="0"/>
                <a:t>0</a:t>
              </a:r>
              <a:endParaRPr lang="en-GB" b="1" dirty="0"/>
            </a:p>
          </p:txBody>
        </p:sp>
        <p:sp>
          <p:nvSpPr>
            <p:cNvPr id="20" name="Textfeld 19"/>
            <p:cNvSpPr txBox="1"/>
            <p:nvPr/>
          </p:nvSpPr>
          <p:spPr>
            <a:xfrm>
              <a:off x="3134439" y="2353423"/>
              <a:ext cx="380232" cy="461665"/>
            </a:xfrm>
            <a:prstGeom prst="rect">
              <a:avLst/>
            </a:prstGeom>
            <a:noFill/>
          </p:spPr>
          <p:txBody>
            <a:bodyPr wrap="none" rtlCol="0">
              <a:spAutoFit/>
            </a:bodyPr>
            <a:lstStyle/>
            <a:p>
              <a:pPr>
                <a:buNone/>
              </a:pPr>
              <a:r>
                <a:rPr lang="de-DE" b="1" dirty="0"/>
                <a:t>7</a:t>
              </a:r>
              <a:endParaRPr lang="en-GB" b="1" dirty="0"/>
            </a:p>
          </p:txBody>
        </p:sp>
        <p:sp>
          <p:nvSpPr>
            <p:cNvPr id="21" name="Textfeld 20"/>
            <p:cNvSpPr txBox="1"/>
            <p:nvPr/>
          </p:nvSpPr>
          <p:spPr>
            <a:xfrm>
              <a:off x="3920994" y="2342886"/>
              <a:ext cx="575799" cy="461665"/>
            </a:xfrm>
            <a:prstGeom prst="rect">
              <a:avLst/>
            </a:prstGeom>
            <a:noFill/>
          </p:spPr>
          <p:txBody>
            <a:bodyPr wrap="none" rtlCol="0">
              <a:spAutoFit/>
            </a:bodyPr>
            <a:lstStyle/>
            <a:p>
              <a:pPr>
                <a:buNone/>
              </a:pPr>
              <a:r>
                <a:rPr lang="de-DE" b="1" dirty="0"/>
                <a:t>11</a:t>
              </a:r>
              <a:endParaRPr lang="en-GB" b="1" dirty="0"/>
            </a:p>
          </p:txBody>
        </p:sp>
        <p:sp>
          <p:nvSpPr>
            <p:cNvPr id="22" name="Textfeld 21"/>
            <p:cNvSpPr txBox="1"/>
            <p:nvPr/>
          </p:nvSpPr>
          <p:spPr>
            <a:xfrm>
              <a:off x="3551085" y="2353424"/>
              <a:ext cx="380232" cy="461665"/>
            </a:xfrm>
            <a:prstGeom prst="rect">
              <a:avLst/>
            </a:prstGeom>
            <a:noFill/>
          </p:spPr>
          <p:txBody>
            <a:bodyPr wrap="none" rtlCol="0">
              <a:spAutoFit/>
            </a:bodyPr>
            <a:lstStyle/>
            <a:p>
              <a:pPr>
                <a:buNone/>
              </a:pPr>
              <a:r>
                <a:rPr lang="de-DE" b="1" dirty="0"/>
                <a:t>9</a:t>
              </a:r>
              <a:endParaRPr lang="en-GB" b="1" dirty="0"/>
            </a:p>
          </p:txBody>
        </p:sp>
      </p:grpSp>
      <p:sp>
        <p:nvSpPr>
          <p:cNvPr id="6" name="Textfeld 5"/>
          <p:cNvSpPr txBox="1"/>
          <p:nvPr/>
        </p:nvSpPr>
        <p:spPr>
          <a:xfrm>
            <a:off x="331788" y="3010294"/>
            <a:ext cx="2396810" cy="461665"/>
          </a:xfrm>
          <a:prstGeom prst="rect">
            <a:avLst/>
          </a:prstGeom>
          <a:noFill/>
        </p:spPr>
        <p:txBody>
          <a:bodyPr wrap="none" rtlCol="0">
            <a:spAutoFit/>
          </a:bodyPr>
          <a:lstStyle/>
          <a:p>
            <a:pPr marL="342900" indent="-342900">
              <a:buSzPct val="150000"/>
              <a:buFont typeface="Arial" panose="020B0604020202020204" pitchFamily="34" charset="0"/>
              <a:buChar char="•"/>
            </a:pPr>
            <a:r>
              <a:rPr lang="de-DE" dirty="0"/>
              <a:t>Diatonic </a:t>
            </a:r>
            <a:r>
              <a:rPr lang="de-DE" dirty="0" err="1"/>
              <a:t>scale</a:t>
            </a:r>
            <a:endParaRPr lang="en-GB" dirty="0"/>
          </a:p>
        </p:txBody>
      </p:sp>
      <p:pic>
        <p:nvPicPr>
          <p:cNvPr id="8" name="scal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6116" y="2396803"/>
            <a:ext cx="487363" cy="487363"/>
          </a:xfrm>
          <a:prstGeom prst="rect">
            <a:avLst/>
          </a:prstGeom>
        </p:spPr>
      </p:pic>
      <p:pic>
        <p:nvPicPr>
          <p:cNvPr id="10" name="diatonic scal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56115" y="3508262"/>
            <a:ext cx="487363" cy="487363"/>
          </a:xfrm>
          <a:prstGeom prst="rect">
            <a:avLst/>
          </a:prstGeom>
        </p:spPr>
      </p:pic>
      <p:pic>
        <p:nvPicPr>
          <p:cNvPr id="11" name="cadenc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776908" y="4285896"/>
            <a:ext cx="487363" cy="487363"/>
          </a:xfrm>
          <a:prstGeom prst="rect">
            <a:avLst/>
          </a:prstGeom>
        </p:spPr>
      </p:pic>
      <p:pic>
        <p:nvPicPr>
          <p:cNvPr id="23" name="prob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769361" y="48053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8481" fill="hold"/>
                                        <p:tgtEl>
                                          <p:spTgt spid="8"/>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5974"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5" end="5"/>
                                            </p:txEl>
                                          </p:spTgt>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5947" fill="hold"/>
                                        <p:tgtEl>
                                          <p:spTgt spid="11"/>
                                        </p:tgtEl>
                                      </p:cBhvr>
                                    </p:cmd>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63">
                                            <p:txEl>
                                              <p:pRg st="6" end="6"/>
                                            </p:txEl>
                                          </p:spTgt>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4487" fill="hold"/>
                                        <p:tgtEl>
                                          <p:spTgt spid="23"/>
                                        </p:tgtEl>
                                      </p:cBhvr>
                                    </p:cmd>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8"/>
                </p:tgtEl>
              </p:cMediaNode>
            </p:audio>
            <p:audio>
              <p:cMediaNode vol="80000">
                <p:cTn id="36" fill="hold" display="0">
                  <p:stCondLst>
                    <p:cond delay="indefinite"/>
                  </p:stCondLst>
                  <p:endCondLst>
                    <p:cond evt="onStopAudio" delay="0">
                      <p:tgtEl>
                        <p:sldTgt/>
                      </p:tgtEl>
                    </p:cond>
                  </p:endCondLst>
                </p:cTn>
                <p:tgtEl>
                  <p:spTgt spid="10"/>
                </p:tgtEl>
              </p:cMediaNode>
            </p:audio>
            <p:audio>
              <p:cMediaNode vol="80000">
                <p:cTn id="37" fill="hold" display="0">
                  <p:stCondLst>
                    <p:cond delay="indefinite"/>
                  </p:stCondLst>
                  <p:endCondLst>
                    <p:cond evt="onStopAudio" delay="0">
                      <p:tgtEl>
                        <p:sldTgt/>
                      </p:tgtEl>
                    </p:cond>
                  </p:endCondLst>
                </p:cTn>
                <p:tgtEl>
                  <p:spTgt spid="11"/>
                </p:tgtEl>
              </p:cMediaNode>
            </p:audio>
            <p:audio>
              <p:cMediaNode vol="80000">
                <p:cTn id="38" fill="hold" display="0">
                  <p:stCondLst>
                    <p:cond delay="indefinite"/>
                  </p:stCondLst>
                  <p:endCondLst>
                    <p:cond evt="onStopAudio" delay="0">
                      <p:tgtEl>
                        <p:sldTgt/>
                      </p:tgtEl>
                    </p:cond>
                  </p:endCondLst>
                </p:cTn>
                <p:tgtEl>
                  <p:spTgt spid="23"/>
                </p:tgtEl>
              </p:cMediaNode>
            </p:audio>
          </p:childTnLst>
        </p:cTn>
      </p:par>
    </p:tnLst>
    <p:bldLst>
      <p:bldP spid="92163" grpId="0" uiExpand="1"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29</a:t>
            </a:fld>
            <a:endParaRPr lang="en-US" altLang="en-US" sz="1400"/>
          </a:p>
        </p:txBody>
      </p:sp>
      <p:sp>
        <p:nvSpPr>
          <p:cNvPr id="66564" name="Titel 1"/>
          <p:cNvSpPr>
            <a:spLocks noGrp="1"/>
          </p:cNvSpPr>
          <p:nvPr>
            <p:ph type="title"/>
          </p:nvPr>
        </p:nvSpPr>
        <p:spPr>
          <a:xfrm>
            <a:off x="556789" y="316403"/>
            <a:ext cx="8229600" cy="1143000"/>
          </a:xfrm>
        </p:spPr>
        <p:txBody>
          <a:bodyPr/>
          <a:lstStyle/>
          <a:p>
            <a:pPr eaLnBrk="1" hangingPunct="1"/>
            <a:r>
              <a:rPr lang="de-DE" altLang="en-US" dirty="0"/>
              <a:t>What </a:t>
            </a:r>
            <a:r>
              <a:rPr lang="de-DE" altLang="en-US" dirty="0" err="1"/>
              <a:t>makes</a:t>
            </a:r>
            <a:r>
              <a:rPr lang="de-DE" altLang="en-US" dirty="0"/>
              <a:t> </a:t>
            </a:r>
            <a:r>
              <a:rPr lang="de-DE" altLang="en-US" dirty="0" err="1"/>
              <a:t>empirical</a:t>
            </a:r>
            <a:r>
              <a:rPr lang="de-DE" altLang="en-US" dirty="0"/>
              <a:t> </a:t>
            </a:r>
            <a:r>
              <a:rPr lang="de-DE" altLang="en-US" dirty="0" err="1"/>
              <a:t>research</a:t>
            </a:r>
            <a:r>
              <a:rPr lang="de-DE" altLang="en-US" dirty="0"/>
              <a:t> </a:t>
            </a:r>
            <a:r>
              <a:rPr lang="de-DE" altLang="en-US" dirty="0" err="1"/>
              <a:t>succesful</a:t>
            </a:r>
            <a:r>
              <a:rPr lang="de-DE" altLang="en-US" dirty="0"/>
              <a:t>?</a:t>
            </a:r>
          </a:p>
        </p:txBody>
      </p:sp>
      <p:sp>
        <p:nvSpPr>
          <p:cNvPr id="92163" name="Rectangle 3"/>
          <p:cNvSpPr>
            <a:spLocks noGrp="1" noChangeArrowheads="1"/>
          </p:cNvSpPr>
          <p:nvPr>
            <p:ph type="body" sz="half" idx="1"/>
          </p:nvPr>
        </p:nvSpPr>
        <p:spPr>
          <a:xfrm>
            <a:off x="487362" y="1998663"/>
            <a:ext cx="8169275" cy="4525962"/>
          </a:xfrm>
        </p:spPr>
        <p:txBody>
          <a:bodyPr/>
          <a:lstStyle/>
          <a:p>
            <a:r>
              <a:rPr lang="en-US" altLang="en-US" sz="2400" dirty="0"/>
              <a:t>Simplification/Idealization: Assuming octave equivalence of tones and chords </a:t>
            </a:r>
          </a:p>
          <a:p>
            <a:r>
              <a:rPr lang="en-US" altLang="en-US" sz="2400" dirty="0"/>
              <a:t>The inversion triad: These three chords sound different. Ignore the differences</a:t>
            </a:r>
          </a:p>
          <a:p>
            <a:endParaRPr lang="en-US" altLang="en-US" sz="2400" dirty="0"/>
          </a:p>
          <a:p>
            <a:endParaRPr lang="en-US" altLang="en-US" sz="2400" dirty="0"/>
          </a:p>
          <a:p>
            <a:endParaRPr lang="en-US" altLang="en-US" sz="2400" dirty="0"/>
          </a:p>
          <a:p>
            <a:r>
              <a:rPr lang="en-US" altLang="en-US" sz="2400" dirty="0"/>
              <a:t>The trick is to use the so-called Octave tones (Shepard tones). They unify the chords and overcome the differences</a:t>
            </a:r>
          </a:p>
        </p:txBody>
      </p:sp>
      <p:pic>
        <p:nvPicPr>
          <p:cNvPr id="3" name="Grafik 2" descr="Ein Bild, das Reihe enthält.&#10;&#10;KI-generierte Inhalte können fehlerhaft sein.">
            <a:extLst>
              <a:ext uri="{FF2B5EF4-FFF2-40B4-BE49-F238E27FC236}">
                <a16:creationId xmlns:a16="http://schemas.microsoft.com/office/drawing/2014/main" id="{1A227087-3F5B-7A3C-A850-A67B493BC9D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930478" y="3690640"/>
            <a:ext cx="2862924" cy="1161186"/>
          </a:xfrm>
          <a:prstGeom prst="rect">
            <a:avLst/>
          </a:prstGeom>
        </p:spPr>
      </p:pic>
      <p:pic>
        <p:nvPicPr>
          <p:cNvPr id="4" name="Stettin April">
            <a:hlinkClick r:id="" action="ppaction://media"/>
            <a:extLst>
              <a:ext uri="{FF2B5EF4-FFF2-40B4-BE49-F238E27FC236}">
                <a16:creationId xmlns:a16="http://schemas.microsoft.com/office/drawing/2014/main" id="{8B3C2CC2-C2B1-71A7-A7F2-AD34A0E8007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30163" y="3794157"/>
            <a:ext cx="609600" cy="609600"/>
          </a:xfrm>
          <a:prstGeom prst="rect">
            <a:avLst/>
          </a:prstGeom>
        </p:spPr>
      </p:pic>
    </p:spTree>
    <p:extLst>
      <p:ext uri="{BB962C8B-B14F-4D97-AF65-F5344CB8AC3E}">
        <p14:creationId xmlns:p14="http://schemas.microsoft.com/office/powerpoint/2010/main" val="29489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993"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9216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623EFB5C-16BC-4442-954F-1ECC1C948A76}" type="slidenum">
              <a:rPr lang="en-US" altLang="en-US" sz="1400">
                <a:latin typeface="Verdana" panose="020B0604030504040204" pitchFamily="34" charset="0"/>
              </a:rPr>
              <a:pPr algn="r">
                <a:spcBef>
                  <a:spcPct val="0"/>
                </a:spcBef>
                <a:buFontTx/>
                <a:buNone/>
              </a:pPr>
              <a:t>3</a:t>
            </a:fld>
            <a:endParaRPr lang="en-US" altLang="en-US" sz="1400" dirty="0">
              <a:latin typeface="Verdana" panose="020B0604030504040204" pitchFamily="34" charset="0"/>
            </a:endParaRPr>
          </a:p>
        </p:txBody>
      </p:sp>
      <p:sp>
        <p:nvSpPr>
          <p:cNvPr id="16387" name="Rectangle 2"/>
          <p:cNvSpPr>
            <a:spLocks noGrp="1" noChangeArrowheads="1"/>
          </p:cNvSpPr>
          <p:nvPr>
            <p:ph type="title" idx="4294967295"/>
          </p:nvPr>
        </p:nvSpPr>
        <p:spPr>
          <a:xfrm>
            <a:off x="693737" y="1939754"/>
            <a:ext cx="7993063" cy="1304925"/>
          </a:xfrm>
        </p:spPr>
        <p:txBody>
          <a:bodyPr/>
          <a:lstStyle/>
          <a:p>
            <a:pPr eaLnBrk="1" hangingPunct="1"/>
            <a:r>
              <a:rPr lang="en-US" altLang="en-US" dirty="0">
                <a:solidFill>
                  <a:srgbClr val="C00000"/>
                </a:solidFill>
              </a:rPr>
              <a:t>I</a:t>
            </a:r>
            <a:br>
              <a:rPr lang="en-US" altLang="en-US" dirty="0">
                <a:solidFill>
                  <a:srgbClr val="C00000"/>
                </a:solidFill>
              </a:rPr>
            </a:br>
            <a:r>
              <a:rPr lang="en-US" altLang="en-US" dirty="0">
                <a:solidFill>
                  <a:srgbClr val="C00000"/>
                </a:solidFill>
              </a:rPr>
              <a:t>Cognitive Theories of Music</a:t>
            </a:r>
            <a:endParaRPr lang="de-DE" altLang="en-US"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65C8-5E6A-07B7-05E5-63EAE85778D4}"/>
            </a:ext>
          </a:extLst>
        </p:cNvPr>
        <p:cNvGrpSpPr/>
        <p:nvPr/>
      </p:nvGrpSpPr>
      <p:grpSpPr>
        <a:xfrm>
          <a:off x="0" y="0"/>
          <a:ext cx="0" cy="0"/>
          <a:chOff x="0" y="0"/>
          <a:chExt cx="0" cy="0"/>
        </a:xfrm>
      </p:grpSpPr>
      <p:sp>
        <p:nvSpPr>
          <p:cNvPr id="66562" name="Fußzeilenplatzhalter 5">
            <a:extLst>
              <a:ext uri="{FF2B5EF4-FFF2-40B4-BE49-F238E27FC236}">
                <a16:creationId xmlns:a16="http://schemas.microsoft.com/office/drawing/2014/main" id="{A6C93458-FFE0-2D8B-CC4C-5D052919143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a:extLst>
              <a:ext uri="{FF2B5EF4-FFF2-40B4-BE49-F238E27FC236}">
                <a16:creationId xmlns:a16="http://schemas.microsoft.com/office/drawing/2014/main" id="{F4C84530-13F2-DEA0-84D9-7E05E9226FC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30</a:t>
            </a:fld>
            <a:endParaRPr lang="en-US" altLang="en-US" sz="1400"/>
          </a:p>
        </p:txBody>
      </p:sp>
      <p:sp>
        <p:nvSpPr>
          <p:cNvPr id="66564" name="Titel 1">
            <a:extLst>
              <a:ext uri="{FF2B5EF4-FFF2-40B4-BE49-F238E27FC236}">
                <a16:creationId xmlns:a16="http://schemas.microsoft.com/office/drawing/2014/main" id="{BEA7F2FC-FF05-F134-B484-A6F9C9A6D31F}"/>
              </a:ext>
            </a:extLst>
          </p:cNvPr>
          <p:cNvSpPr>
            <a:spLocks noGrp="1"/>
          </p:cNvSpPr>
          <p:nvPr>
            <p:ph type="title"/>
          </p:nvPr>
        </p:nvSpPr>
        <p:spPr>
          <a:xfrm>
            <a:off x="556789" y="316403"/>
            <a:ext cx="8229600" cy="1143000"/>
          </a:xfrm>
        </p:spPr>
        <p:txBody>
          <a:bodyPr/>
          <a:lstStyle/>
          <a:p>
            <a:pPr eaLnBrk="1" hangingPunct="1"/>
            <a:r>
              <a:rPr lang="de-DE" altLang="en-US" dirty="0"/>
              <a:t>What </a:t>
            </a:r>
            <a:r>
              <a:rPr lang="de-DE" altLang="en-US" dirty="0" err="1"/>
              <a:t>makes</a:t>
            </a:r>
            <a:r>
              <a:rPr lang="de-DE" altLang="en-US" dirty="0"/>
              <a:t> </a:t>
            </a:r>
            <a:r>
              <a:rPr lang="de-DE" altLang="en-US" dirty="0" err="1"/>
              <a:t>empirical</a:t>
            </a:r>
            <a:r>
              <a:rPr lang="de-DE" altLang="en-US" dirty="0"/>
              <a:t> </a:t>
            </a:r>
            <a:r>
              <a:rPr lang="de-DE" altLang="en-US" dirty="0" err="1"/>
              <a:t>research</a:t>
            </a:r>
            <a:r>
              <a:rPr lang="de-DE" altLang="en-US" dirty="0"/>
              <a:t> </a:t>
            </a:r>
            <a:r>
              <a:rPr lang="de-DE" altLang="en-US" dirty="0" err="1"/>
              <a:t>succesful</a:t>
            </a:r>
            <a:r>
              <a:rPr lang="de-DE" altLang="en-US" dirty="0"/>
              <a:t>?</a:t>
            </a:r>
          </a:p>
        </p:txBody>
      </p:sp>
      <p:sp>
        <p:nvSpPr>
          <p:cNvPr id="92163" name="Rectangle 3">
            <a:extLst>
              <a:ext uri="{FF2B5EF4-FFF2-40B4-BE49-F238E27FC236}">
                <a16:creationId xmlns:a16="http://schemas.microsoft.com/office/drawing/2014/main" id="{A539ED11-892F-7D52-A25D-4AFD6CF644A7}"/>
              </a:ext>
            </a:extLst>
          </p:cNvPr>
          <p:cNvSpPr>
            <a:spLocks noGrp="1" noChangeArrowheads="1"/>
          </p:cNvSpPr>
          <p:nvPr>
            <p:ph type="body" sz="half" idx="1"/>
          </p:nvPr>
        </p:nvSpPr>
        <p:spPr>
          <a:xfrm>
            <a:off x="457200" y="1864639"/>
            <a:ext cx="4632729" cy="4378023"/>
          </a:xfrm>
        </p:spPr>
        <p:txBody>
          <a:bodyPr/>
          <a:lstStyle/>
          <a:p>
            <a:r>
              <a:rPr lang="en-US" altLang="en-US" sz="2400" dirty="0"/>
              <a:t>Shepard tones are constructed as superposition of sine waves separated by (weighted) octaves. </a:t>
            </a:r>
          </a:p>
          <a:p>
            <a:r>
              <a:rPr lang="en-US" altLang="en-US" sz="2400" dirty="0"/>
              <a:t>Auditory illusion of a tone that continually ascend (or descend in pitch)</a:t>
            </a:r>
          </a:p>
          <a:p>
            <a:r>
              <a:rPr lang="en-US" altLang="en-US" sz="2400" dirty="0"/>
              <a:t>Acoustic counterpart to the Escher-Penrose stairs  </a:t>
            </a:r>
          </a:p>
          <a:p>
            <a:r>
              <a:rPr lang="en-US" altLang="en-US" sz="2400" dirty="0"/>
              <a:t>These tones produce a </a:t>
            </a:r>
            <a:r>
              <a:rPr lang="en-US" altLang="en-US" sz="2400" dirty="0" err="1"/>
              <a:t>realiz-ation</a:t>
            </a:r>
            <a:r>
              <a:rPr lang="en-US" altLang="en-US" sz="2400" dirty="0"/>
              <a:t> of octave equivalence</a:t>
            </a:r>
          </a:p>
        </p:txBody>
      </p:sp>
      <p:pic>
        <p:nvPicPr>
          <p:cNvPr id="1026" name="Picture 2" descr="r/museum - a building with people on the roof">
            <a:extLst>
              <a:ext uri="{FF2B5EF4-FFF2-40B4-BE49-F238E27FC236}">
                <a16:creationId xmlns:a16="http://schemas.microsoft.com/office/drawing/2014/main" id="{ADAB5C61-40A6-96FA-7635-AD53F3444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929" y="1741364"/>
            <a:ext cx="3596871" cy="4501299"/>
          </a:xfrm>
          <a:prstGeom prst="rect">
            <a:avLst/>
          </a:prstGeom>
          <a:noFill/>
          <a:extLst>
            <a:ext uri="{909E8E84-426E-40DD-AFC4-6F175D3DCCD1}">
              <a14:hiddenFill xmlns:a14="http://schemas.microsoft.com/office/drawing/2010/main">
                <a:solidFill>
                  <a:srgbClr val="FFFFFF"/>
                </a:solidFill>
              </a14:hiddenFill>
            </a:ext>
          </a:extLst>
        </p:spPr>
      </p:pic>
      <p:pic>
        <p:nvPicPr>
          <p:cNvPr id="6" name="Aufzeichnung (2)">
            <a:hlinkClick r:id="" action="ppaction://media"/>
            <a:extLst>
              <a:ext uri="{FF2B5EF4-FFF2-40B4-BE49-F238E27FC236}">
                <a16:creationId xmlns:a16="http://schemas.microsoft.com/office/drawing/2014/main" id="{16BB65F9-95AA-4218-4472-864DEB7242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027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par>
                                <p:cTn id="11" presetID="1" presetClass="mediacall" presetSubtype="0" fill="hold" nodeType="withEffect">
                                  <p:stCondLst>
                                    <p:cond delay="0"/>
                                  </p:stCondLst>
                                  <p:childTnLst>
                                    <p:cmd type="call" cmd="playFrom(0.0)">
                                      <p:cBhvr>
                                        <p:cTn id="12" dur="27678" fill="hold"/>
                                        <p:tgtEl>
                                          <p:spTgt spid="6"/>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remove" display="0">
                  <p:stCondLst>
                    <p:cond delay="indefinite"/>
                  </p:stCondLst>
                  <p:endCondLst>
                    <p:cond evt="onStopAudio" delay="0">
                      <p:tgtEl>
                        <p:sldTgt/>
                      </p:tgtEl>
                    </p:cond>
                  </p:endCondLst>
                </p:cTn>
                <p:tgtEl>
                  <p:spTgt spid="6"/>
                </p:tgtEl>
              </p:cMediaNode>
            </p:audio>
          </p:childTnLst>
        </p:cTn>
      </p:par>
    </p:tnLst>
    <p:bldLst>
      <p:bldP spid="9216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31</a:t>
            </a:fld>
            <a:endParaRPr lang="en-US" altLang="en-US" sz="1400"/>
          </a:p>
        </p:txBody>
      </p:sp>
      <p:sp>
        <p:nvSpPr>
          <p:cNvPr id="66564" name="Titel 1"/>
          <p:cNvSpPr>
            <a:spLocks noGrp="1"/>
          </p:cNvSpPr>
          <p:nvPr>
            <p:ph type="title"/>
          </p:nvPr>
        </p:nvSpPr>
        <p:spPr>
          <a:xfrm>
            <a:off x="457200" y="214313"/>
            <a:ext cx="8229600" cy="1143000"/>
          </a:xfrm>
        </p:spPr>
        <p:txBody>
          <a:bodyPr/>
          <a:lstStyle/>
          <a:p>
            <a:pPr eaLnBrk="1" hangingPunct="1"/>
            <a:r>
              <a:rPr lang="de-DE" altLang="en-US" dirty="0"/>
              <a:t>Static </a:t>
            </a:r>
            <a:r>
              <a:rPr lang="de-DE" altLang="en-US" dirty="0" err="1"/>
              <a:t>Attraction</a:t>
            </a:r>
            <a:r>
              <a:rPr lang="de-DE" altLang="en-US" dirty="0"/>
              <a:t>: </a:t>
            </a:r>
            <a:r>
              <a:rPr lang="de-DE" altLang="en-US" dirty="0" err="1"/>
              <a:t>Results</a:t>
            </a:r>
            <a:endParaRPr lang="de-DE" altLang="en-US" dirty="0"/>
          </a:p>
        </p:txBody>
      </p:sp>
      <p:pic>
        <p:nvPicPr>
          <p:cNvPr id="3" name="Grafik 2"/>
          <p:cNvPicPr>
            <a:picLocks/>
          </p:cNvPicPr>
          <p:nvPr/>
        </p:nvPicPr>
        <p:blipFill>
          <a:blip r:embed="rId3">
            <a:lum bright="-40000" contrast="40000"/>
          </a:blip>
          <a:stretch>
            <a:fillRect/>
          </a:stretch>
        </p:blipFill>
        <p:spPr>
          <a:xfrm>
            <a:off x="226555" y="1248683"/>
            <a:ext cx="4375607" cy="2691214"/>
          </a:xfrm>
          <a:prstGeom prst="rect">
            <a:avLst/>
          </a:prstGeom>
          <a:solidFill>
            <a:srgbClr val="C00000"/>
          </a:solidFill>
        </p:spPr>
      </p:pic>
      <p:pic>
        <p:nvPicPr>
          <p:cNvPr id="4" name="Grafik 3"/>
          <p:cNvPicPr>
            <a:picLocks noChangeAspect="1"/>
          </p:cNvPicPr>
          <p:nvPr/>
        </p:nvPicPr>
        <p:blipFill>
          <a:blip r:embed="rId4">
            <a:lum bright="-40000" contrast="40000"/>
          </a:blip>
          <a:stretch>
            <a:fillRect/>
          </a:stretch>
        </p:blipFill>
        <p:spPr>
          <a:xfrm>
            <a:off x="4683110" y="1250809"/>
            <a:ext cx="4362036" cy="2689088"/>
          </a:xfrm>
          <a:prstGeom prst="rect">
            <a:avLst/>
          </a:prstGeom>
        </p:spPr>
      </p:pic>
      <p:sp>
        <p:nvSpPr>
          <p:cNvPr id="11" name="Rectangle 3"/>
          <p:cNvSpPr>
            <a:spLocks noGrp="1" noChangeArrowheads="1"/>
          </p:cNvSpPr>
          <p:nvPr>
            <p:ph type="body" sz="half" idx="1"/>
          </p:nvPr>
        </p:nvSpPr>
        <p:spPr>
          <a:xfrm>
            <a:off x="517525" y="3420055"/>
            <a:ext cx="8169275" cy="3817324"/>
          </a:xfrm>
        </p:spPr>
        <p:txBody>
          <a:bodyPr/>
          <a:lstStyle/>
          <a:p>
            <a:pPr algn="just">
              <a:spcAft>
                <a:spcPts val="600"/>
              </a:spcAft>
            </a:pPr>
            <a:endParaRPr lang="en-US" altLang="en-US" sz="2400" dirty="0"/>
          </a:p>
          <a:p>
            <a:pPr marL="0" indent="0">
              <a:spcAft>
                <a:spcPts val="600"/>
              </a:spcAft>
              <a:buNone/>
            </a:pPr>
            <a:r>
              <a:rPr lang="en-US" altLang="en-US" sz="2400" dirty="0"/>
              <a:t>      </a:t>
            </a:r>
            <a:r>
              <a:rPr lang="en-US" altLang="en-US" sz="2400" i="1" dirty="0">
                <a:solidFill>
                  <a:srgbClr val="000099"/>
                </a:solidFill>
              </a:rPr>
              <a:t>major scale        </a:t>
            </a:r>
            <a:r>
              <a:rPr lang="en-US" altLang="en-US" sz="2400" dirty="0">
                <a:solidFill>
                  <a:srgbClr val="000099"/>
                </a:solidFill>
              </a:rPr>
              <a:t>(</a:t>
            </a:r>
            <a:r>
              <a:rPr lang="en-US" altLang="en-US" sz="2400" dirty="0">
                <a:solidFill>
                  <a:srgbClr val="000099"/>
                </a:solidFill>
                <a:latin typeface="Lucida Sans Unicode" panose="020B0602030504020204" pitchFamily="34" charset="0"/>
                <a:cs typeface="Lucida Sans Unicode" panose="020B0602030504020204" pitchFamily="34" charset="0"/>
              </a:rPr>
              <a:t>∙  </a:t>
            </a:r>
            <a:r>
              <a:rPr lang="en-US" altLang="en-US" sz="2400" dirty="0">
                <a:solidFill>
                  <a:srgbClr val="000099"/>
                </a:solidFill>
              </a:rPr>
              <a:t>KK data</a:t>
            </a:r>
            <a:r>
              <a:rPr lang="en-US" altLang="en-US" sz="2400" dirty="0">
                <a:solidFill>
                  <a:srgbClr val="000099"/>
                </a:solidFill>
                <a:latin typeface="Lucida Sans Unicode" panose="020B0602030504020204" pitchFamily="34" charset="0"/>
                <a:cs typeface="Lucida Sans Unicode" panose="020B0602030504020204" pitchFamily="34" charset="0"/>
              </a:rPr>
              <a:t>  ∙</a:t>
            </a:r>
            <a:r>
              <a:rPr lang="en-US" altLang="en-US" sz="2400" dirty="0">
                <a:solidFill>
                  <a:srgbClr val="000099"/>
                </a:solidFill>
              </a:rPr>
              <a:t>)</a:t>
            </a:r>
            <a:r>
              <a:rPr lang="en-US" altLang="en-US" sz="2400" dirty="0"/>
              <a:t>	</a:t>
            </a:r>
            <a:r>
              <a:rPr lang="en-US" altLang="en-US" sz="2400" i="1" dirty="0">
                <a:solidFill>
                  <a:srgbClr val="000099"/>
                </a:solidFill>
              </a:rPr>
              <a:t>minor scale</a:t>
            </a:r>
          </a:p>
          <a:p>
            <a:r>
              <a:rPr lang="en-US" altLang="en-US" sz="2400" dirty="0">
                <a:solidFill>
                  <a:srgbClr val="C00000"/>
                </a:solidFill>
              </a:rPr>
              <a:t>Observations</a:t>
            </a:r>
          </a:p>
          <a:p>
            <a:pPr lvl="1"/>
            <a:r>
              <a:rPr lang="en-GB" sz="2000" dirty="0"/>
              <a:t>the 7 tones of the </a:t>
            </a:r>
            <a:r>
              <a:rPr lang="en-GB" sz="2000" dirty="0">
                <a:solidFill>
                  <a:srgbClr val="FF0000"/>
                </a:solidFill>
              </a:rPr>
              <a:t>(diatonic) scale </a:t>
            </a:r>
            <a:r>
              <a:rPr lang="en-GB" sz="2000" dirty="0"/>
              <a:t>have higher values of tonal attraction than the 5 tones which are not part of the scale</a:t>
            </a:r>
          </a:p>
          <a:p>
            <a:pPr lvl="1"/>
            <a:r>
              <a:rPr lang="en-GB" sz="2000" dirty="0"/>
              <a:t>tones of the </a:t>
            </a:r>
            <a:r>
              <a:rPr lang="en-GB" sz="2000" dirty="0">
                <a:solidFill>
                  <a:srgbClr val="FF0000"/>
                </a:solidFill>
              </a:rPr>
              <a:t>tonic triad </a:t>
            </a:r>
            <a:r>
              <a:rPr lang="en-GB" sz="2000" dirty="0"/>
              <a:t>have higher values than the other tones of the scale</a:t>
            </a:r>
            <a:endParaRPr lang="en-US" altLang="en-US" sz="2000" dirty="0">
              <a:solidFill>
                <a:srgbClr val="C00000"/>
              </a:solidFill>
            </a:endParaRPr>
          </a:p>
        </p:txBody>
      </p:sp>
      <p:sp>
        <p:nvSpPr>
          <p:cNvPr id="5" name="Abgerundetes Rechteck 4"/>
          <p:cNvSpPr/>
          <p:nvPr/>
        </p:nvSpPr>
        <p:spPr bwMode="auto">
          <a:xfrm>
            <a:off x="826959" y="2757951"/>
            <a:ext cx="3420576" cy="176980"/>
          </a:xfrm>
          <a:prstGeom prst="roundRect">
            <a:avLst/>
          </a:prstGeom>
          <a:solidFill>
            <a:srgbClr val="C00000">
              <a:alpha val="25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sp>
        <p:nvSpPr>
          <p:cNvPr id="7" name="Gleichschenkliges Dreieck 6"/>
          <p:cNvSpPr/>
          <p:nvPr/>
        </p:nvSpPr>
        <p:spPr bwMode="auto">
          <a:xfrm rot="11244976">
            <a:off x="502063" y="1694380"/>
            <a:ext cx="2756617" cy="756000"/>
          </a:xfrm>
          <a:prstGeom prst="triangle">
            <a:avLst/>
          </a:prstGeom>
          <a:solidFill>
            <a:srgbClr val="C00000">
              <a:alpha val="25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p:graphicFrame>
        <p:nvGraphicFramePr>
          <p:cNvPr id="12" name="Tabelle 11"/>
          <p:cNvGraphicFramePr>
            <a:graphicFrameLocks noGrp="1"/>
          </p:cNvGraphicFramePr>
          <p:nvPr>
            <p:extLst>
              <p:ext uri="{D42A27DB-BD31-4B8C-83A1-F6EECF244321}">
                <p14:modId xmlns:p14="http://schemas.microsoft.com/office/powerpoint/2010/main" val="3495878015"/>
              </p:ext>
            </p:extLst>
          </p:nvPr>
        </p:nvGraphicFramePr>
        <p:xfrm>
          <a:off x="776595" y="3168618"/>
          <a:ext cx="3599127" cy="280346"/>
        </p:xfrm>
        <a:graphic>
          <a:graphicData uri="http://schemas.openxmlformats.org/drawingml/2006/table">
            <a:tbl>
              <a:tblPr/>
              <a:tblGrid>
                <a:gridCol w="236551">
                  <a:extLst>
                    <a:ext uri="{9D8B030D-6E8A-4147-A177-3AD203B41FA5}">
                      <a16:colId xmlns:a16="http://schemas.microsoft.com/office/drawing/2014/main" val="20000"/>
                    </a:ext>
                  </a:extLst>
                </a:gridCol>
                <a:gridCol w="339564">
                  <a:extLst>
                    <a:ext uri="{9D8B030D-6E8A-4147-A177-3AD203B41FA5}">
                      <a16:colId xmlns:a16="http://schemas.microsoft.com/office/drawing/2014/main" val="20001"/>
                    </a:ext>
                  </a:extLst>
                </a:gridCol>
                <a:gridCol w="236590">
                  <a:extLst>
                    <a:ext uri="{9D8B030D-6E8A-4147-A177-3AD203B41FA5}">
                      <a16:colId xmlns:a16="http://schemas.microsoft.com/office/drawing/2014/main" val="20002"/>
                    </a:ext>
                  </a:extLst>
                </a:gridCol>
                <a:gridCol w="349931">
                  <a:extLst>
                    <a:ext uri="{9D8B030D-6E8A-4147-A177-3AD203B41FA5}">
                      <a16:colId xmlns:a16="http://schemas.microsoft.com/office/drawing/2014/main" val="20003"/>
                    </a:ext>
                  </a:extLst>
                </a:gridCol>
                <a:gridCol w="240484">
                  <a:extLst>
                    <a:ext uri="{9D8B030D-6E8A-4147-A177-3AD203B41FA5}">
                      <a16:colId xmlns:a16="http://schemas.microsoft.com/office/drawing/2014/main" val="20004"/>
                    </a:ext>
                  </a:extLst>
                </a:gridCol>
                <a:gridCol w="308658">
                  <a:extLst>
                    <a:ext uri="{9D8B030D-6E8A-4147-A177-3AD203B41FA5}">
                      <a16:colId xmlns:a16="http://schemas.microsoft.com/office/drawing/2014/main" val="20005"/>
                    </a:ext>
                  </a:extLst>
                </a:gridCol>
                <a:gridCol w="315738">
                  <a:extLst>
                    <a:ext uri="{9D8B030D-6E8A-4147-A177-3AD203B41FA5}">
                      <a16:colId xmlns:a16="http://schemas.microsoft.com/office/drawing/2014/main" val="20006"/>
                    </a:ext>
                  </a:extLst>
                </a:gridCol>
                <a:gridCol w="331312">
                  <a:extLst>
                    <a:ext uri="{9D8B030D-6E8A-4147-A177-3AD203B41FA5}">
                      <a16:colId xmlns:a16="http://schemas.microsoft.com/office/drawing/2014/main" val="20007"/>
                    </a:ext>
                  </a:extLst>
                </a:gridCol>
                <a:gridCol w="315739">
                  <a:extLst>
                    <a:ext uri="{9D8B030D-6E8A-4147-A177-3AD203B41FA5}">
                      <a16:colId xmlns:a16="http://schemas.microsoft.com/office/drawing/2014/main" val="20008"/>
                    </a:ext>
                  </a:extLst>
                </a:gridCol>
                <a:gridCol w="314322">
                  <a:extLst>
                    <a:ext uri="{9D8B030D-6E8A-4147-A177-3AD203B41FA5}">
                      <a16:colId xmlns:a16="http://schemas.microsoft.com/office/drawing/2014/main" val="20009"/>
                    </a:ext>
                  </a:extLst>
                </a:gridCol>
                <a:gridCol w="344899">
                  <a:extLst>
                    <a:ext uri="{9D8B030D-6E8A-4147-A177-3AD203B41FA5}">
                      <a16:colId xmlns:a16="http://schemas.microsoft.com/office/drawing/2014/main" val="20010"/>
                    </a:ext>
                  </a:extLst>
                </a:gridCol>
                <a:gridCol w="265339">
                  <a:extLst>
                    <a:ext uri="{9D8B030D-6E8A-4147-A177-3AD203B41FA5}">
                      <a16:colId xmlns:a16="http://schemas.microsoft.com/office/drawing/2014/main" val="20011"/>
                    </a:ext>
                  </a:extLst>
                </a:gridCol>
              </a:tblGrid>
              <a:tr h="280346">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C</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C</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E</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F</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F</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G</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A</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B</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B</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653430603"/>
              </p:ext>
            </p:extLst>
          </p:nvPr>
        </p:nvGraphicFramePr>
        <p:xfrm>
          <a:off x="5087674" y="3168893"/>
          <a:ext cx="3957472" cy="280346"/>
        </p:xfrm>
        <a:graphic>
          <a:graphicData uri="http://schemas.openxmlformats.org/drawingml/2006/table">
            <a:tbl>
              <a:tblPr/>
              <a:tblGrid>
                <a:gridCol w="260103">
                  <a:extLst>
                    <a:ext uri="{9D8B030D-6E8A-4147-A177-3AD203B41FA5}">
                      <a16:colId xmlns:a16="http://schemas.microsoft.com/office/drawing/2014/main" val="20000"/>
                    </a:ext>
                  </a:extLst>
                </a:gridCol>
                <a:gridCol w="373373">
                  <a:extLst>
                    <a:ext uri="{9D8B030D-6E8A-4147-A177-3AD203B41FA5}">
                      <a16:colId xmlns:a16="http://schemas.microsoft.com/office/drawing/2014/main" val="20001"/>
                    </a:ext>
                  </a:extLst>
                </a:gridCol>
                <a:gridCol w="260146">
                  <a:extLst>
                    <a:ext uri="{9D8B030D-6E8A-4147-A177-3AD203B41FA5}">
                      <a16:colId xmlns:a16="http://schemas.microsoft.com/office/drawing/2014/main" val="20002"/>
                    </a:ext>
                  </a:extLst>
                </a:gridCol>
                <a:gridCol w="384772">
                  <a:extLst>
                    <a:ext uri="{9D8B030D-6E8A-4147-A177-3AD203B41FA5}">
                      <a16:colId xmlns:a16="http://schemas.microsoft.com/office/drawing/2014/main" val="20003"/>
                    </a:ext>
                  </a:extLst>
                </a:gridCol>
                <a:gridCol w="264428">
                  <a:extLst>
                    <a:ext uri="{9D8B030D-6E8A-4147-A177-3AD203B41FA5}">
                      <a16:colId xmlns:a16="http://schemas.microsoft.com/office/drawing/2014/main" val="20004"/>
                    </a:ext>
                  </a:extLst>
                </a:gridCol>
                <a:gridCol w="339389">
                  <a:extLst>
                    <a:ext uri="{9D8B030D-6E8A-4147-A177-3AD203B41FA5}">
                      <a16:colId xmlns:a16="http://schemas.microsoft.com/office/drawing/2014/main" val="20005"/>
                    </a:ext>
                  </a:extLst>
                </a:gridCol>
                <a:gridCol w="347174">
                  <a:extLst>
                    <a:ext uri="{9D8B030D-6E8A-4147-A177-3AD203B41FA5}">
                      <a16:colId xmlns:a16="http://schemas.microsoft.com/office/drawing/2014/main" val="20006"/>
                    </a:ext>
                  </a:extLst>
                </a:gridCol>
                <a:gridCol w="364299">
                  <a:extLst>
                    <a:ext uri="{9D8B030D-6E8A-4147-A177-3AD203B41FA5}">
                      <a16:colId xmlns:a16="http://schemas.microsoft.com/office/drawing/2014/main" val="20007"/>
                    </a:ext>
                  </a:extLst>
                </a:gridCol>
                <a:gridCol w="347175">
                  <a:extLst>
                    <a:ext uri="{9D8B030D-6E8A-4147-A177-3AD203B41FA5}">
                      <a16:colId xmlns:a16="http://schemas.microsoft.com/office/drawing/2014/main" val="20008"/>
                    </a:ext>
                  </a:extLst>
                </a:gridCol>
                <a:gridCol w="345617">
                  <a:extLst>
                    <a:ext uri="{9D8B030D-6E8A-4147-A177-3AD203B41FA5}">
                      <a16:colId xmlns:a16="http://schemas.microsoft.com/office/drawing/2014/main" val="20009"/>
                    </a:ext>
                  </a:extLst>
                </a:gridCol>
                <a:gridCol w="379239">
                  <a:extLst>
                    <a:ext uri="{9D8B030D-6E8A-4147-A177-3AD203B41FA5}">
                      <a16:colId xmlns:a16="http://schemas.microsoft.com/office/drawing/2014/main" val="20010"/>
                    </a:ext>
                  </a:extLst>
                </a:gridCol>
                <a:gridCol w="291757">
                  <a:extLst>
                    <a:ext uri="{9D8B030D-6E8A-4147-A177-3AD203B41FA5}">
                      <a16:colId xmlns:a16="http://schemas.microsoft.com/office/drawing/2014/main" val="20011"/>
                    </a:ext>
                  </a:extLst>
                </a:gridCol>
              </a:tblGrid>
              <a:tr h="280346">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C</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C</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E</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F</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F</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G</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A</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B</a:t>
                      </a:r>
                      <a:r>
                        <a:rPr kumimoji="0" lang="en-US" altLang="en-US" sz="1800" b="0" i="0" u="none" strike="noStrike" cap="none" normalizeH="0" baseline="0" dirty="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Tahoma" panose="020B0604030504040204" pitchFamily="34" charset="0"/>
                        </a:rPr>
                        <a:t>B</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16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 grpId="0" uiExpand="1"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32</a:t>
            </a:fld>
            <a:endParaRPr lang="en-US" altLang="en-US" sz="1400" dirty="0"/>
          </a:p>
        </p:txBody>
      </p:sp>
      <p:sp>
        <p:nvSpPr>
          <p:cNvPr id="7" name="Titel 1"/>
          <p:cNvSpPr txBox="1">
            <a:spLocks/>
          </p:cNvSpPr>
          <p:nvPr/>
        </p:nvSpPr>
        <p:spPr bwMode="auto">
          <a:xfrm>
            <a:off x="0" y="160638"/>
            <a:ext cx="91563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r>
              <a:rPr lang="de-DE" altLang="en-US" kern="0" dirty="0"/>
              <a:t>Dynamic </a:t>
            </a:r>
            <a:r>
              <a:rPr lang="de-DE" altLang="en-US" kern="0" dirty="0" err="1"/>
              <a:t>Attraction</a:t>
            </a:r>
            <a:r>
              <a:rPr lang="de-DE" altLang="en-US" kern="0" dirty="0"/>
              <a:t>: The Experiments</a:t>
            </a:r>
          </a:p>
        </p:txBody>
      </p:sp>
      <p:sp>
        <p:nvSpPr>
          <p:cNvPr id="13" name="Rectangle 3">
            <a:extLst>
              <a:ext uri="{FF2B5EF4-FFF2-40B4-BE49-F238E27FC236}">
                <a16:creationId xmlns:a16="http://schemas.microsoft.com/office/drawing/2014/main" id="{E1036175-EC06-2AEC-87BD-4C48C246EA25}"/>
              </a:ext>
            </a:extLst>
          </p:cNvPr>
          <p:cNvSpPr txBox="1">
            <a:spLocks noChangeArrowheads="1"/>
          </p:cNvSpPr>
          <p:nvPr/>
        </p:nvSpPr>
        <p:spPr bwMode="auto">
          <a:xfrm>
            <a:off x="712492" y="2290182"/>
            <a:ext cx="7140036" cy="255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GB" sz="2400" kern="0" dirty="0"/>
              <a:t>Asking for most probable progressions of chord sequences</a:t>
            </a:r>
          </a:p>
          <a:p>
            <a:pPr algn="just">
              <a:spcAft>
                <a:spcPts val="600"/>
              </a:spcAft>
            </a:pPr>
            <a:r>
              <a:rPr lang="de-DE" altLang="en-US" sz="2400" kern="0" dirty="0" err="1">
                <a:cs typeface="Lucida Sans Unicode" panose="020B0602030504020204" pitchFamily="34" charset="0"/>
              </a:rPr>
              <a:t>Asking</a:t>
            </a:r>
            <a:r>
              <a:rPr lang="de-DE" altLang="en-US" sz="2400" kern="0" dirty="0">
                <a:cs typeface="Lucida Sans Unicode" panose="020B0602030504020204" pitchFamily="34" charset="0"/>
              </a:rPr>
              <a:t> for </a:t>
            </a:r>
            <a:r>
              <a:rPr lang="de-DE" altLang="en-US" sz="2400" kern="0" dirty="0" err="1">
                <a:cs typeface="Lucida Sans Unicode" panose="020B0602030504020204" pitchFamily="34" charset="0"/>
              </a:rPr>
              <a:t>the</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most</a:t>
            </a:r>
            <a:r>
              <a:rPr lang="de-DE" altLang="en-US" sz="2400" kern="0" dirty="0">
                <a:cs typeface="Lucida Sans Unicode" panose="020B0602030504020204" pitchFamily="34" charset="0"/>
              </a:rPr>
              <a:t> probable </a:t>
            </a:r>
            <a:r>
              <a:rPr lang="de-DE" altLang="en-US" sz="2400" kern="0" dirty="0" err="1">
                <a:cs typeface="Lucida Sans Unicode" panose="020B0602030504020204" pitchFamily="34" charset="0"/>
              </a:rPr>
              <a:t>resolution</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of</a:t>
            </a:r>
            <a:r>
              <a:rPr lang="de-DE" altLang="en-US" sz="2400" kern="0" dirty="0">
                <a:cs typeface="Lucida Sans Unicode" panose="020B0602030504020204" pitchFamily="34" charset="0"/>
              </a:rPr>
              <a:t> a </a:t>
            </a:r>
            <a:r>
              <a:rPr lang="de-DE" altLang="en-US" sz="2400" kern="0" dirty="0" err="1">
                <a:cs typeface="Lucida Sans Unicode" panose="020B0602030504020204" pitchFamily="34" charset="0"/>
              </a:rPr>
              <a:t>chord</a:t>
            </a:r>
            <a:endParaRPr lang="de-DE" altLang="en-US" sz="2400" kern="0" dirty="0">
              <a:cs typeface="Lucida Sans Unicode" panose="020B0602030504020204" pitchFamily="34" charset="0"/>
            </a:endParaRPr>
          </a:p>
          <a:p>
            <a:pPr algn="just">
              <a:spcAft>
                <a:spcPts val="600"/>
              </a:spcAft>
            </a:pPr>
            <a:r>
              <a:rPr lang="de-DE" altLang="en-US" sz="2400" kern="0" dirty="0" err="1">
                <a:cs typeface="Lucida Sans Unicode" panose="020B0602030504020204" pitchFamily="34" charset="0"/>
              </a:rPr>
              <a:t>Using</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corpus</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data</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of</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musical</a:t>
            </a:r>
            <a:r>
              <a:rPr lang="de-DE" altLang="en-US" sz="2400" kern="0" dirty="0">
                <a:cs typeface="Lucida Sans Unicode" panose="020B0602030504020204" pitchFamily="34" charset="0"/>
              </a:rPr>
              <a:t> </a:t>
            </a:r>
            <a:r>
              <a:rPr lang="de-DE" altLang="en-US" sz="2400" kern="0" dirty="0" err="1">
                <a:cs typeface="Lucida Sans Unicode" panose="020B0602030504020204" pitchFamily="34" charset="0"/>
              </a:rPr>
              <a:t>progressions</a:t>
            </a:r>
            <a:endParaRPr lang="de-DE" altLang="en-US" sz="2400" kern="0" dirty="0">
              <a:cs typeface="Lucida Sans Unicode" panose="020B0602030504020204" pitchFamily="34" charset="0"/>
            </a:endParaRPr>
          </a:p>
          <a:p>
            <a:pPr marL="0" indent="0" algn="just">
              <a:spcAft>
                <a:spcPts val="600"/>
              </a:spcAft>
              <a:buNone/>
            </a:pPr>
            <a:endParaRPr lang="de-DE" altLang="en-US" sz="2400" kern="0" dirty="0">
              <a:cs typeface="Lucida Sans Unicode" panose="020B0602030504020204" pitchFamily="34" charset="0"/>
            </a:endParaRPr>
          </a:p>
          <a:p>
            <a:pPr marL="0" indent="0" algn="just">
              <a:spcAft>
                <a:spcPts val="600"/>
              </a:spcAft>
              <a:buNone/>
            </a:pPr>
            <a:r>
              <a:rPr lang="de-DE" altLang="en-US" sz="2400" kern="0" dirty="0">
                <a:cs typeface="Lucida Sans Unicode" panose="020B0602030504020204" pitchFamily="34" charset="0"/>
                <a:sym typeface="Wingdings" panose="05000000000000000000" pitchFamily="2" charset="2"/>
              </a:rPr>
              <a:t> </a:t>
            </a:r>
            <a:r>
              <a:rPr lang="de-DE" altLang="en-US" sz="2400" kern="0" dirty="0" err="1">
                <a:cs typeface="Lucida Sans Unicode" panose="020B0602030504020204" pitchFamily="34" charset="0"/>
                <a:sym typeface="Wingdings" panose="05000000000000000000" pitchFamily="2" charset="2"/>
              </a:rPr>
              <a:t>There</a:t>
            </a:r>
            <a:r>
              <a:rPr lang="de-DE" altLang="en-US" sz="2400" kern="0" dirty="0">
                <a:cs typeface="Lucida Sans Unicode" panose="020B0602030504020204" pitchFamily="34" charset="0"/>
                <a:sym typeface="Wingdings" panose="05000000000000000000" pitchFamily="2" charset="2"/>
              </a:rPr>
              <a:t> </a:t>
            </a:r>
            <a:r>
              <a:rPr lang="de-DE" altLang="en-US" sz="2400" kern="0" dirty="0" err="1">
                <a:cs typeface="Lucida Sans Unicode" panose="020B0602030504020204" pitchFamily="34" charset="0"/>
                <a:sym typeface="Wingdings" panose="05000000000000000000" pitchFamily="2" charset="2"/>
              </a:rPr>
              <a:t>are</a:t>
            </a:r>
            <a:r>
              <a:rPr lang="de-DE" altLang="en-US" sz="2400" kern="0" dirty="0">
                <a:cs typeface="Lucida Sans Unicode" panose="020B0602030504020204" pitchFamily="34" charset="0"/>
                <a:sym typeface="Wingdings" panose="05000000000000000000" pitchFamily="2" charset="2"/>
              </a:rPr>
              <a:t> simple </a:t>
            </a:r>
            <a:r>
              <a:rPr lang="de-DE" altLang="en-US" sz="2400" kern="0" dirty="0" err="1">
                <a:cs typeface="Lucida Sans Unicode" panose="020B0602030504020204" pitchFamily="34" charset="0"/>
                <a:sym typeface="Wingdings" panose="05000000000000000000" pitchFamily="2" charset="2"/>
              </a:rPr>
              <a:t>descriptive</a:t>
            </a:r>
            <a:r>
              <a:rPr lang="de-DE" altLang="en-US" sz="2400" kern="0" dirty="0">
                <a:cs typeface="Lucida Sans Unicode" panose="020B0602030504020204" pitchFamily="34" charset="0"/>
                <a:sym typeface="Wingdings" panose="05000000000000000000" pitchFamily="2" charset="2"/>
              </a:rPr>
              <a:t> </a:t>
            </a:r>
            <a:r>
              <a:rPr lang="de-DE" altLang="en-US" sz="2400" kern="0" dirty="0" err="1">
                <a:cs typeface="Lucida Sans Unicode" panose="020B0602030504020204" pitchFamily="34" charset="0"/>
                <a:sym typeface="Wingdings" panose="05000000000000000000" pitchFamily="2" charset="2"/>
              </a:rPr>
              <a:t>rules</a:t>
            </a:r>
            <a:r>
              <a:rPr lang="de-DE" altLang="en-US" sz="2400" kern="0" dirty="0">
                <a:cs typeface="Lucida Sans Unicode" panose="020B0602030504020204" pitchFamily="34" charset="0"/>
                <a:sym typeface="Wingdings" panose="05000000000000000000" pitchFamily="2" charset="2"/>
              </a:rPr>
              <a:t> for </a:t>
            </a:r>
            <a:r>
              <a:rPr lang="de-DE" altLang="en-US" sz="2400" kern="0" dirty="0" err="1">
                <a:cs typeface="Lucida Sans Unicode" panose="020B0602030504020204" pitchFamily="34" charset="0"/>
                <a:sym typeface="Wingdings" panose="05000000000000000000" pitchFamily="2" charset="2"/>
              </a:rPr>
              <a:t>chord</a:t>
            </a:r>
            <a:r>
              <a:rPr lang="de-DE" altLang="en-US" sz="2400" kern="0" dirty="0">
                <a:cs typeface="Lucida Sans Unicode" panose="020B0602030504020204" pitchFamily="34" charset="0"/>
                <a:sym typeface="Wingdings" panose="05000000000000000000" pitchFamily="2" charset="2"/>
              </a:rPr>
              <a:t> </a:t>
            </a:r>
            <a:r>
              <a:rPr lang="de-DE" altLang="en-US" sz="2400" kern="0" dirty="0" err="1">
                <a:cs typeface="Lucida Sans Unicode" panose="020B0602030504020204" pitchFamily="34" charset="0"/>
                <a:sym typeface="Wingdings" panose="05000000000000000000" pitchFamily="2" charset="2"/>
              </a:rPr>
              <a:t>progression</a:t>
            </a:r>
            <a:endParaRPr lang="en-US" altLang="en-US" sz="2400" kern="0" dirty="0"/>
          </a:p>
        </p:txBody>
      </p:sp>
    </p:spTree>
    <p:extLst>
      <p:ext uri="{BB962C8B-B14F-4D97-AF65-F5344CB8AC3E}">
        <p14:creationId xmlns:p14="http://schemas.microsoft.com/office/powerpoint/2010/main" val="32275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33</a:t>
            </a:fld>
            <a:endParaRPr lang="en-US" altLang="en-US" sz="1400" dirty="0"/>
          </a:p>
        </p:txBody>
      </p:sp>
      <p:sp>
        <p:nvSpPr>
          <p:cNvPr id="66564" name="Titel 1"/>
          <p:cNvSpPr>
            <a:spLocks noGrp="1"/>
          </p:cNvSpPr>
          <p:nvPr>
            <p:ph type="title"/>
          </p:nvPr>
        </p:nvSpPr>
        <p:spPr>
          <a:xfrm>
            <a:off x="370703" y="81320"/>
            <a:ext cx="8563232" cy="1143000"/>
          </a:xfrm>
        </p:spPr>
        <p:txBody>
          <a:bodyPr/>
          <a:lstStyle/>
          <a:p>
            <a:pPr eaLnBrk="1" hangingPunct="1"/>
            <a:r>
              <a:rPr lang="de-DE" altLang="en-US" dirty="0" err="1"/>
              <a:t>Chords</a:t>
            </a:r>
            <a:endParaRPr lang="de-DE" altLang="en-US" dirty="0"/>
          </a:p>
        </p:txBody>
      </p:sp>
      <p:sp>
        <p:nvSpPr>
          <p:cNvPr id="92163" name="Rectangle 3"/>
          <p:cNvSpPr>
            <a:spLocks noGrp="1" noChangeArrowheads="1"/>
          </p:cNvSpPr>
          <p:nvPr>
            <p:ph type="body" sz="half" idx="1"/>
          </p:nvPr>
        </p:nvSpPr>
        <p:spPr>
          <a:xfrm>
            <a:off x="418751" y="3840195"/>
            <a:ext cx="8550875" cy="1873280"/>
          </a:xfrm>
        </p:spPr>
        <p:txBody>
          <a:bodyPr/>
          <a:lstStyle/>
          <a:p>
            <a:pPr marL="0" indent="0" algn="just">
              <a:spcAft>
                <a:spcPts val="600"/>
              </a:spcAft>
              <a:buNone/>
            </a:pPr>
            <a:r>
              <a:rPr lang="en-US" altLang="en-US" sz="2400" dirty="0">
                <a:cs typeface="Lucida Sans Unicode" panose="020B0602030504020204" pitchFamily="34" charset="0"/>
              </a:rPr>
              <a:t>Key: C-major</a:t>
            </a:r>
          </a:p>
          <a:p>
            <a:pPr lvl="1" algn="just">
              <a:spcAft>
                <a:spcPts val="600"/>
              </a:spcAft>
            </a:pPr>
            <a:r>
              <a:rPr lang="en-US" altLang="en-US" sz="2000" dirty="0">
                <a:cs typeface="Lucida Sans Unicode" panose="020B0602030504020204" pitchFamily="34" charset="0"/>
              </a:rPr>
              <a:t>Major chords: I, IV, V</a:t>
            </a:r>
          </a:p>
          <a:p>
            <a:pPr lvl="1" algn="just">
              <a:spcAft>
                <a:spcPts val="600"/>
              </a:spcAft>
            </a:pPr>
            <a:r>
              <a:rPr lang="en-US" altLang="en-US" sz="2000" dirty="0">
                <a:solidFill>
                  <a:srgbClr val="FF0000"/>
                </a:solidFill>
                <a:cs typeface="Lucida Sans Unicode" panose="020B0602030504020204" pitchFamily="34" charset="0"/>
              </a:rPr>
              <a:t>Minor chords: ii, iii, vi</a:t>
            </a:r>
          </a:p>
          <a:p>
            <a:pPr lvl="1" algn="just">
              <a:spcAft>
                <a:spcPts val="600"/>
              </a:spcAft>
            </a:pPr>
            <a:r>
              <a:rPr lang="en-US" altLang="en-US" sz="2000" dirty="0">
                <a:solidFill>
                  <a:srgbClr val="0033CC"/>
                </a:solidFill>
                <a:cs typeface="Lucida Sans Unicode" panose="020B0602030504020204" pitchFamily="34" charset="0"/>
              </a:rPr>
              <a:t>Diminished chord: </a:t>
            </a:r>
            <a:r>
              <a:rPr lang="de-DE" sz="2000" dirty="0">
                <a:solidFill>
                  <a:srgbClr val="0033CC"/>
                </a:solidFill>
              </a:rPr>
              <a:t>vii</a:t>
            </a:r>
            <a:r>
              <a:rPr lang="de-DE" sz="2000" baseline="30000" dirty="0">
                <a:solidFill>
                  <a:srgbClr val="0033CC"/>
                </a:solidFill>
              </a:rPr>
              <a:t>0</a:t>
            </a:r>
            <a:endParaRPr lang="en-GB" sz="2000" baseline="30000" dirty="0">
              <a:solidFill>
                <a:srgbClr val="0033CC"/>
              </a:solidFill>
            </a:endParaRPr>
          </a:p>
          <a:p>
            <a:pPr>
              <a:spcBef>
                <a:spcPts val="1200"/>
              </a:spcBef>
              <a:spcAft>
                <a:spcPts val="600"/>
              </a:spcAft>
            </a:pPr>
            <a:r>
              <a:rPr lang="en-US" altLang="en-US" sz="2400" dirty="0"/>
              <a:t>What are plausible chord progressions? </a:t>
            </a:r>
          </a:p>
        </p:txBody>
      </p:sp>
      <p:sp>
        <p:nvSpPr>
          <p:cNvPr id="11" name="Rectangle 3"/>
          <p:cNvSpPr txBox="1">
            <a:spLocks noChangeArrowheads="1"/>
          </p:cNvSpPr>
          <p:nvPr/>
        </p:nvSpPr>
        <p:spPr bwMode="auto">
          <a:xfrm>
            <a:off x="234778" y="1035174"/>
            <a:ext cx="8674443" cy="104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FontTx/>
              <a:buNone/>
            </a:pPr>
            <a:r>
              <a:rPr lang="en-US" altLang="en-US" sz="2400" kern="0" dirty="0"/>
              <a:t>Given a major key, there are 7 chords connected with it (</a:t>
            </a:r>
            <a:r>
              <a:rPr lang="en-US" altLang="en-US" sz="2400" kern="0" dirty="0" err="1"/>
              <a:t>Schönberg</a:t>
            </a:r>
            <a:r>
              <a:rPr lang="en-US" altLang="en-US" sz="2400" kern="0" dirty="0"/>
              <a:t> 1911, 1954)</a:t>
            </a:r>
          </a:p>
          <a:p>
            <a:pPr marL="0" indent="0" algn="just">
              <a:spcAft>
                <a:spcPts val="600"/>
              </a:spcAft>
              <a:buFontTx/>
              <a:buNone/>
            </a:pPr>
            <a:endParaRPr lang="en-US" altLang="en-US" kern="0" dirty="0"/>
          </a:p>
        </p:txBody>
      </p:sp>
      <p:grpSp>
        <p:nvGrpSpPr>
          <p:cNvPr id="9" name="Gruppieren 8"/>
          <p:cNvGrpSpPr/>
          <p:nvPr/>
        </p:nvGrpSpPr>
        <p:grpSpPr>
          <a:xfrm>
            <a:off x="383060" y="2081166"/>
            <a:ext cx="5442928" cy="1565387"/>
            <a:chOff x="1576892" y="1955482"/>
            <a:chExt cx="5442928" cy="1565387"/>
          </a:xfrm>
        </p:grpSpPr>
        <p:sp>
          <p:nvSpPr>
            <p:cNvPr id="5" name="Textfeld 4"/>
            <p:cNvSpPr txBox="1"/>
            <p:nvPr/>
          </p:nvSpPr>
          <p:spPr>
            <a:xfrm>
              <a:off x="2362638" y="2997649"/>
              <a:ext cx="4657182" cy="523220"/>
            </a:xfrm>
            <a:prstGeom prst="rect">
              <a:avLst/>
            </a:prstGeom>
            <a:noFill/>
          </p:spPr>
          <p:txBody>
            <a:bodyPr wrap="square" rtlCol="0">
              <a:spAutoFit/>
            </a:bodyPr>
            <a:lstStyle/>
            <a:p>
              <a:pPr>
                <a:buNone/>
              </a:pPr>
              <a:r>
                <a:rPr lang="de-DE" sz="2800" dirty="0"/>
                <a:t>I   </a:t>
              </a:r>
              <a:r>
                <a:rPr lang="de-DE" sz="2800" dirty="0">
                  <a:solidFill>
                    <a:srgbClr val="FF0000"/>
                  </a:solidFill>
                </a:rPr>
                <a:t>ii</a:t>
              </a:r>
              <a:r>
                <a:rPr lang="de-DE" sz="2800" dirty="0"/>
                <a:t>   </a:t>
              </a:r>
              <a:r>
                <a:rPr lang="de-DE" sz="2800" dirty="0">
                  <a:solidFill>
                    <a:srgbClr val="FF0000"/>
                  </a:solidFill>
                </a:rPr>
                <a:t>iii</a:t>
              </a:r>
              <a:r>
                <a:rPr lang="de-DE" sz="2800" dirty="0"/>
                <a:t>  IV  V   </a:t>
              </a:r>
              <a:r>
                <a:rPr lang="de-DE" sz="2800" dirty="0">
                  <a:solidFill>
                    <a:srgbClr val="FF0000"/>
                  </a:solidFill>
                </a:rPr>
                <a:t>vi</a:t>
              </a:r>
              <a:r>
                <a:rPr lang="de-DE" sz="2800" dirty="0"/>
                <a:t>  </a:t>
              </a:r>
              <a:r>
                <a:rPr lang="de-DE" sz="2800" dirty="0">
                  <a:solidFill>
                    <a:srgbClr val="0033CC"/>
                  </a:solidFill>
                </a:rPr>
                <a:t>vii</a:t>
              </a:r>
              <a:r>
                <a:rPr lang="de-DE" sz="2800" baseline="30000" dirty="0">
                  <a:solidFill>
                    <a:srgbClr val="0033CC"/>
                  </a:solidFill>
                </a:rPr>
                <a:t>0</a:t>
              </a:r>
              <a:endParaRPr lang="en-GB" sz="2800" baseline="30000" dirty="0">
                <a:solidFill>
                  <a:srgbClr val="0033CC"/>
                </a:solidFill>
              </a:endParaRPr>
            </a:p>
          </p:txBody>
        </p:sp>
        <p:grpSp>
          <p:nvGrpSpPr>
            <p:cNvPr id="8" name="Gruppieren 7"/>
            <p:cNvGrpSpPr/>
            <p:nvPr/>
          </p:nvGrpSpPr>
          <p:grpSpPr>
            <a:xfrm>
              <a:off x="1576892" y="1955482"/>
              <a:ext cx="4493167" cy="1167930"/>
              <a:chOff x="1576892" y="1955482"/>
              <a:chExt cx="4493167" cy="1167930"/>
            </a:xfrm>
          </p:grpSpPr>
          <p:pic>
            <p:nvPicPr>
              <p:cNvPr id="6" name="Grafik 5"/>
              <p:cNvPicPr>
                <a:picLocks noChangeAspect="1"/>
              </p:cNvPicPr>
              <p:nvPr/>
            </p:nvPicPr>
            <p:blipFill>
              <a:blip r:embed="rId5"/>
              <a:stretch>
                <a:fillRect/>
              </a:stretch>
            </p:blipFill>
            <p:spPr>
              <a:xfrm>
                <a:off x="2255634" y="2025736"/>
                <a:ext cx="3814425" cy="1097676"/>
              </a:xfrm>
              <a:prstGeom prst="rect">
                <a:avLst/>
              </a:prstGeom>
            </p:spPr>
          </p:pic>
          <p:pic>
            <p:nvPicPr>
              <p:cNvPr id="7" name="Grafik 6"/>
              <p:cNvPicPr>
                <a:picLocks noChangeAspect="1"/>
              </p:cNvPicPr>
              <p:nvPr/>
            </p:nvPicPr>
            <p:blipFill>
              <a:blip r:embed="rId6"/>
              <a:stretch>
                <a:fillRect/>
              </a:stretch>
            </p:blipFill>
            <p:spPr>
              <a:xfrm>
                <a:off x="1576892" y="1955482"/>
                <a:ext cx="678742" cy="1149706"/>
              </a:xfrm>
              <a:prstGeom prst="rect">
                <a:avLst/>
              </a:prstGeom>
            </p:spPr>
          </p:pic>
        </p:grpSp>
      </p:grpSp>
      <p:pic>
        <p:nvPicPr>
          <p:cNvPr id="12" name="seven chor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39525" y="2795592"/>
            <a:ext cx="726405" cy="726405"/>
          </a:xfrm>
          <a:prstGeom prst="rect">
            <a:avLst/>
          </a:prstGeom>
        </p:spPr>
      </p:pic>
    </p:spTree>
    <p:extLst>
      <p:ext uri="{BB962C8B-B14F-4D97-AF65-F5344CB8AC3E}">
        <p14:creationId xmlns:p14="http://schemas.microsoft.com/office/powerpoint/2010/main" val="16980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mediacall" presetSubtype="0" fill="hold" nodeType="withEffect">
                                  <p:stCondLst>
                                    <p:cond delay="0"/>
                                  </p:stCondLst>
                                  <p:childTnLst>
                                    <p:cmd type="call" cmd="playFrom(0.0)">
                                      <p:cBhvr>
                                        <p:cTn id="12" dur="8951" fill="hold"/>
                                        <p:tgtEl>
                                          <p:spTgt spid="12"/>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remove" display="0">
                  <p:stCondLst>
                    <p:cond delay="indefinite"/>
                  </p:stCondLst>
                  <p:endCondLst>
                    <p:cond evt="onStopAudio" delay="0">
                      <p:tgtEl>
                        <p:sldTgt/>
                      </p:tgtEl>
                    </p:cond>
                  </p:endCondLst>
                </p:cTn>
                <p:tgtEl>
                  <p:spTgt spid="12"/>
                </p:tgtEl>
              </p:cMediaNode>
            </p:audio>
          </p:childTnLst>
        </p:cTn>
      </p:par>
    </p:tnLst>
    <p:bldLst>
      <p:bldP spid="92163" grpId="0" uiExpand="1" build="p"/>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34</a:t>
            </a:fld>
            <a:endParaRPr lang="en-US" altLang="en-US" sz="1400" dirty="0"/>
          </a:p>
        </p:txBody>
      </p:sp>
      <p:sp>
        <p:nvSpPr>
          <p:cNvPr id="92163" name="Rectangle 3"/>
          <p:cNvSpPr>
            <a:spLocks noGrp="1" noChangeArrowheads="1"/>
          </p:cNvSpPr>
          <p:nvPr>
            <p:ph type="body" sz="half" idx="1"/>
          </p:nvPr>
        </p:nvSpPr>
        <p:spPr>
          <a:xfrm>
            <a:off x="302740" y="1513082"/>
            <a:ext cx="8550875" cy="1523442"/>
          </a:xfrm>
        </p:spPr>
        <p:txBody>
          <a:bodyPr/>
          <a:lstStyle/>
          <a:p>
            <a:pPr algn="just">
              <a:spcAft>
                <a:spcPts val="600"/>
              </a:spcAft>
            </a:pPr>
            <a:r>
              <a:rPr lang="en-GB" sz="2400" dirty="0"/>
              <a:t>Piston’s rules: “IV is followed by V, sometimes I or ii, less often iii or VI.” </a:t>
            </a:r>
          </a:p>
          <a:p>
            <a:pPr algn="just">
              <a:spcAft>
                <a:spcPts val="600"/>
              </a:spcAft>
            </a:pPr>
            <a:r>
              <a:rPr lang="en-GB" altLang="en-US" sz="2400" dirty="0">
                <a:cs typeface="Lucida Sans Unicode" panose="020B0602030504020204" pitchFamily="34" charset="0"/>
              </a:rPr>
              <a:t>Corpus data </a:t>
            </a:r>
            <a:r>
              <a:rPr lang="en-GB" sz="2400" dirty="0"/>
              <a:t>of a sample of baroque music (Huron 2006)</a:t>
            </a:r>
          </a:p>
          <a:p>
            <a:pPr algn="just">
              <a:spcAft>
                <a:spcPts val="600"/>
              </a:spcAft>
            </a:pPr>
            <a:r>
              <a:rPr lang="de-DE" altLang="en-US" sz="2400" dirty="0"/>
              <a:t>Most probable </a:t>
            </a:r>
            <a:r>
              <a:rPr lang="de-DE" altLang="en-US" sz="2400" dirty="0" err="1"/>
              <a:t>progressions</a:t>
            </a:r>
            <a:endParaRPr lang="en-US" altLang="en-US" sz="2400" dirty="0"/>
          </a:p>
        </p:txBody>
      </p:sp>
      <p:sp>
        <p:nvSpPr>
          <p:cNvPr id="7" name="Titel 1"/>
          <p:cNvSpPr txBox="1">
            <a:spLocks/>
          </p:cNvSpPr>
          <p:nvPr/>
        </p:nvSpPr>
        <p:spPr bwMode="auto">
          <a:xfrm>
            <a:off x="0" y="160638"/>
            <a:ext cx="91563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r>
              <a:rPr lang="de-DE" altLang="en-US" kern="0" dirty="0" err="1"/>
              <a:t>Results</a:t>
            </a:r>
            <a:r>
              <a:rPr lang="de-DE" altLang="en-US" kern="0" dirty="0"/>
              <a:t>: Rules for </a:t>
            </a:r>
            <a:r>
              <a:rPr lang="de-DE" altLang="en-US" kern="0" dirty="0" err="1"/>
              <a:t>Chord</a:t>
            </a:r>
            <a:r>
              <a:rPr lang="de-DE" altLang="en-US" kern="0" dirty="0"/>
              <a:t> Progression </a:t>
            </a:r>
          </a:p>
        </p:txBody>
      </p:sp>
      <p:grpSp>
        <p:nvGrpSpPr>
          <p:cNvPr id="19" name="Gruppieren 18"/>
          <p:cNvGrpSpPr/>
          <p:nvPr/>
        </p:nvGrpSpPr>
        <p:grpSpPr>
          <a:xfrm>
            <a:off x="4920284" y="3690549"/>
            <a:ext cx="3982759" cy="2015225"/>
            <a:chOff x="4920284" y="3690549"/>
            <a:chExt cx="3982759" cy="2015225"/>
          </a:xfrm>
        </p:grpSpPr>
        <p:grpSp>
          <p:nvGrpSpPr>
            <p:cNvPr id="3" name="Gruppieren 2"/>
            <p:cNvGrpSpPr/>
            <p:nvPr/>
          </p:nvGrpSpPr>
          <p:grpSpPr>
            <a:xfrm>
              <a:off x="4920284" y="3690549"/>
              <a:ext cx="3982759" cy="1214450"/>
              <a:chOff x="2974095" y="2801496"/>
              <a:chExt cx="3982759" cy="1214450"/>
            </a:xfrm>
          </p:grpSpPr>
          <p:pic>
            <p:nvPicPr>
              <p:cNvPr id="2" name="Grafik 1"/>
              <p:cNvPicPr>
                <a:picLocks noChangeAspect="1"/>
              </p:cNvPicPr>
              <p:nvPr/>
            </p:nvPicPr>
            <p:blipFill>
              <a:blip r:embed="rId7"/>
              <a:stretch>
                <a:fillRect/>
              </a:stretch>
            </p:blipFill>
            <p:spPr>
              <a:xfrm>
                <a:off x="3652837" y="2891481"/>
                <a:ext cx="3304017" cy="1124465"/>
              </a:xfrm>
              <a:prstGeom prst="rect">
                <a:avLst/>
              </a:prstGeom>
            </p:spPr>
          </p:pic>
          <p:pic>
            <p:nvPicPr>
              <p:cNvPr id="8" name="Grafik 7"/>
              <p:cNvPicPr>
                <a:picLocks noChangeAspect="1"/>
              </p:cNvPicPr>
              <p:nvPr/>
            </p:nvPicPr>
            <p:blipFill>
              <a:blip r:embed="rId8"/>
              <a:stretch>
                <a:fillRect/>
              </a:stretch>
            </p:blipFill>
            <p:spPr>
              <a:xfrm>
                <a:off x="2974095" y="2801496"/>
                <a:ext cx="678742" cy="1152666"/>
              </a:xfrm>
              <a:prstGeom prst="rect">
                <a:avLst/>
              </a:prstGeom>
            </p:spPr>
          </p:pic>
        </p:grpSp>
        <p:grpSp>
          <p:nvGrpSpPr>
            <p:cNvPr id="12" name="Gruppieren 11"/>
            <p:cNvGrpSpPr/>
            <p:nvPr/>
          </p:nvGrpSpPr>
          <p:grpSpPr>
            <a:xfrm>
              <a:off x="5599025" y="4979007"/>
              <a:ext cx="3304017" cy="726767"/>
              <a:chOff x="2000640" y="5923016"/>
              <a:chExt cx="3304017" cy="726767"/>
            </a:xfrm>
          </p:grpSpPr>
          <p:sp>
            <p:nvSpPr>
              <p:cNvPr id="14" name="Textfeld 13"/>
              <p:cNvSpPr txBox="1"/>
              <p:nvPr/>
            </p:nvSpPr>
            <p:spPr>
              <a:xfrm>
                <a:off x="2339920" y="6249673"/>
                <a:ext cx="2874631" cy="400110"/>
              </a:xfrm>
              <a:prstGeom prst="rect">
                <a:avLst/>
              </a:prstGeom>
              <a:noFill/>
            </p:spPr>
            <p:txBody>
              <a:bodyPr wrap="square" rtlCol="0">
                <a:spAutoFit/>
              </a:bodyPr>
              <a:lstStyle/>
              <a:p>
                <a:pPr>
                  <a:buNone/>
                </a:pPr>
                <a:r>
                  <a:rPr lang="de-DE" sz="2000" dirty="0"/>
                  <a:t>30%     40%     70%</a:t>
                </a:r>
                <a:endParaRPr lang="en-GB" sz="2000" dirty="0"/>
              </a:p>
            </p:txBody>
          </p:sp>
          <p:sp>
            <p:nvSpPr>
              <p:cNvPr id="15" name="Textfeld 14"/>
              <p:cNvSpPr txBox="1"/>
              <p:nvPr/>
            </p:nvSpPr>
            <p:spPr>
              <a:xfrm>
                <a:off x="2000640" y="5923016"/>
                <a:ext cx="3304017" cy="461665"/>
              </a:xfrm>
              <a:prstGeom prst="rect">
                <a:avLst/>
              </a:prstGeom>
              <a:noFill/>
            </p:spPr>
            <p:txBody>
              <a:bodyPr wrap="square" rtlCol="0">
                <a:spAutoFit/>
              </a:bodyPr>
              <a:lstStyle/>
              <a:p>
                <a:pPr>
                  <a:buNone/>
                </a:pPr>
                <a:r>
                  <a:rPr lang="de-DE" dirty="0"/>
                  <a:t> I  </a:t>
                </a:r>
                <a:r>
                  <a:rPr lang="de-DE" dirty="0">
                    <a:sym typeface="Wingdings" panose="05000000000000000000" pitchFamily="2" charset="2"/>
                  </a:rPr>
                  <a:t></a:t>
                </a:r>
                <a:r>
                  <a:rPr lang="de-DE" dirty="0"/>
                  <a:t>  IV  </a:t>
                </a:r>
                <a:r>
                  <a:rPr lang="de-DE" dirty="0">
                    <a:sym typeface="Wingdings" panose="05000000000000000000" pitchFamily="2" charset="2"/>
                  </a:rPr>
                  <a:t></a:t>
                </a:r>
                <a:r>
                  <a:rPr lang="de-DE" dirty="0"/>
                  <a:t>  V   </a:t>
                </a:r>
                <a:r>
                  <a:rPr lang="de-DE" dirty="0">
                    <a:sym typeface="Wingdings" panose="05000000000000000000" pitchFamily="2" charset="2"/>
                  </a:rPr>
                  <a:t> </a:t>
                </a:r>
                <a:r>
                  <a:rPr lang="de-DE" dirty="0"/>
                  <a:t> I    </a:t>
                </a:r>
                <a:endParaRPr lang="en-GB" dirty="0"/>
              </a:p>
            </p:txBody>
          </p:sp>
        </p:grpSp>
      </p:grpSp>
      <p:grpSp>
        <p:nvGrpSpPr>
          <p:cNvPr id="18" name="Gruppieren 17"/>
          <p:cNvGrpSpPr/>
          <p:nvPr/>
        </p:nvGrpSpPr>
        <p:grpSpPr>
          <a:xfrm>
            <a:off x="785079" y="3680937"/>
            <a:ext cx="4135205" cy="1972321"/>
            <a:chOff x="785079" y="3680937"/>
            <a:chExt cx="4135205" cy="1972321"/>
          </a:xfrm>
        </p:grpSpPr>
        <p:grpSp>
          <p:nvGrpSpPr>
            <p:cNvPr id="6" name="Gruppieren 5"/>
            <p:cNvGrpSpPr/>
            <p:nvPr/>
          </p:nvGrpSpPr>
          <p:grpSpPr>
            <a:xfrm>
              <a:off x="785079" y="3680937"/>
              <a:ext cx="3208537" cy="1158505"/>
              <a:chOff x="3158480" y="3212218"/>
              <a:chExt cx="3208537" cy="1158505"/>
            </a:xfrm>
          </p:grpSpPr>
          <p:pic>
            <p:nvPicPr>
              <p:cNvPr id="4" name="Grafik 3"/>
              <p:cNvPicPr>
                <a:picLocks noChangeAspect="1"/>
              </p:cNvPicPr>
              <p:nvPr/>
            </p:nvPicPr>
            <p:blipFill>
              <a:blip r:embed="rId9"/>
              <a:stretch>
                <a:fillRect/>
              </a:stretch>
            </p:blipFill>
            <p:spPr>
              <a:xfrm>
                <a:off x="3839604" y="3427523"/>
                <a:ext cx="2527413" cy="943200"/>
              </a:xfrm>
              <a:prstGeom prst="rect">
                <a:avLst/>
              </a:prstGeom>
            </p:spPr>
          </p:pic>
          <p:pic>
            <p:nvPicPr>
              <p:cNvPr id="10" name="Grafik 9"/>
              <p:cNvPicPr>
                <a:picLocks noChangeAspect="1"/>
              </p:cNvPicPr>
              <p:nvPr/>
            </p:nvPicPr>
            <p:blipFill>
              <a:blip r:embed="rId8"/>
              <a:stretch>
                <a:fillRect/>
              </a:stretch>
            </p:blipFill>
            <p:spPr>
              <a:xfrm>
                <a:off x="3158480" y="3212218"/>
                <a:ext cx="678742" cy="1152666"/>
              </a:xfrm>
              <a:prstGeom prst="rect">
                <a:avLst/>
              </a:prstGeom>
            </p:spPr>
          </p:pic>
        </p:grpSp>
        <p:grpSp>
          <p:nvGrpSpPr>
            <p:cNvPr id="11" name="Gruppieren 10"/>
            <p:cNvGrpSpPr/>
            <p:nvPr/>
          </p:nvGrpSpPr>
          <p:grpSpPr>
            <a:xfrm>
              <a:off x="1616267" y="4909524"/>
              <a:ext cx="3304017" cy="743734"/>
              <a:chOff x="2125226" y="4269307"/>
              <a:chExt cx="3304017" cy="743734"/>
            </a:xfrm>
          </p:grpSpPr>
          <p:sp>
            <p:nvSpPr>
              <p:cNvPr id="9" name="Textfeld 8"/>
              <p:cNvSpPr txBox="1"/>
              <p:nvPr/>
            </p:nvSpPr>
            <p:spPr>
              <a:xfrm>
                <a:off x="2415744" y="4612931"/>
                <a:ext cx="2767914" cy="400110"/>
              </a:xfrm>
              <a:prstGeom prst="rect">
                <a:avLst/>
              </a:prstGeom>
              <a:noFill/>
            </p:spPr>
            <p:txBody>
              <a:bodyPr wrap="square" rtlCol="0">
                <a:spAutoFit/>
              </a:bodyPr>
              <a:lstStyle/>
              <a:p>
                <a:pPr>
                  <a:buNone/>
                </a:pPr>
                <a:r>
                  <a:rPr lang="de-DE" sz="2000" dirty="0"/>
                  <a:t>40%    70%</a:t>
                </a:r>
                <a:endParaRPr lang="en-GB" sz="2000" dirty="0"/>
              </a:p>
            </p:txBody>
          </p:sp>
          <p:sp>
            <p:nvSpPr>
              <p:cNvPr id="16" name="Textfeld 15"/>
              <p:cNvSpPr txBox="1"/>
              <p:nvPr/>
            </p:nvSpPr>
            <p:spPr>
              <a:xfrm>
                <a:off x="2125226" y="4269307"/>
                <a:ext cx="3304017" cy="461665"/>
              </a:xfrm>
              <a:prstGeom prst="rect">
                <a:avLst/>
              </a:prstGeom>
              <a:noFill/>
            </p:spPr>
            <p:txBody>
              <a:bodyPr wrap="square" rtlCol="0">
                <a:spAutoFit/>
              </a:bodyPr>
              <a:lstStyle/>
              <a:p>
                <a:pPr>
                  <a:buNone/>
                </a:pPr>
                <a:r>
                  <a:rPr lang="de-DE" dirty="0"/>
                  <a:t> I  </a:t>
                </a:r>
                <a:r>
                  <a:rPr lang="de-DE" dirty="0">
                    <a:sym typeface="Wingdings" panose="05000000000000000000" pitchFamily="2" charset="2"/>
                  </a:rPr>
                  <a:t></a:t>
                </a:r>
                <a:r>
                  <a:rPr lang="de-DE" dirty="0"/>
                  <a:t>  V   </a:t>
                </a:r>
                <a:r>
                  <a:rPr lang="de-DE" dirty="0">
                    <a:sym typeface="Wingdings" panose="05000000000000000000" pitchFamily="2" charset="2"/>
                  </a:rPr>
                  <a:t></a:t>
                </a:r>
                <a:r>
                  <a:rPr lang="de-DE" dirty="0"/>
                  <a:t>  I    </a:t>
                </a:r>
                <a:endParaRPr lang="en-GB" dirty="0"/>
              </a:p>
            </p:txBody>
          </p:sp>
        </p:grpSp>
      </p:grpSp>
      <p:pic>
        <p:nvPicPr>
          <p:cNvPr id="17" name="cadenc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86227" y="5839657"/>
            <a:ext cx="487363" cy="487363"/>
          </a:xfrm>
          <a:prstGeom prst="rect">
            <a:avLst/>
          </a:prstGeom>
        </p:spPr>
      </p:pic>
      <p:pic>
        <p:nvPicPr>
          <p:cNvPr id="20" name="cadence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553200" y="5772784"/>
            <a:ext cx="487363" cy="487363"/>
          </a:xfrm>
          <a:prstGeom prst="rect">
            <a:avLst/>
          </a:prstGeom>
        </p:spPr>
      </p:pic>
    </p:spTree>
    <p:extLst>
      <p:ext uri="{BB962C8B-B14F-4D97-AF65-F5344CB8AC3E}">
        <p14:creationId xmlns:p14="http://schemas.microsoft.com/office/powerpoint/2010/main" val="29288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4984" fill="hold"/>
                                        <p:tgtEl>
                                          <p:spTgt spid="17"/>
                                        </p:tgtEl>
                                      </p:cBhvr>
                                    </p:cmd>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597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remove" display="0">
                  <p:stCondLst>
                    <p:cond delay="indefinite"/>
                  </p:stCondLst>
                  <p:endCondLst>
                    <p:cond evt="onStopAudio" delay="0">
                      <p:tgtEl>
                        <p:sldTgt/>
                      </p:tgtEl>
                    </p:cond>
                  </p:endCondLst>
                </p:cTn>
                <p:tgtEl>
                  <p:spTgt spid="17"/>
                </p:tgtEl>
              </p:cMediaNode>
            </p:audio>
            <p:audio>
              <p:cMediaNode vol="80000">
                <p:cTn id="28" fill="remove" display="0">
                  <p:stCondLst>
                    <p:cond delay="indefinite"/>
                  </p:stCondLst>
                  <p:endCondLst>
                    <p:cond evt="onStopAudio" delay="0">
                      <p:tgtEl>
                        <p:sldTgt/>
                      </p:tgtEl>
                    </p:cond>
                  </p:endCondLst>
                </p:cTn>
                <p:tgtEl>
                  <p:spTgt spid="20"/>
                </p:tgtEl>
              </p:cMediaNode>
            </p:audio>
          </p:childTnLst>
        </p:cTn>
      </p:par>
    </p:tnLst>
    <p:bldLst>
      <p:bldP spid="9216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D4E39-E6A0-264C-AC2F-04C7226097FC}"/>
            </a:ext>
          </a:extLst>
        </p:cNvPr>
        <p:cNvGrpSpPr/>
        <p:nvPr/>
      </p:nvGrpSpPr>
      <p:grpSpPr>
        <a:xfrm>
          <a:off x="0" y="0"/>
          <a:ext cx="0" cy="0"/>
          <a:chOff x="0" y="0"/>
          <a:chExt cx="0" cy="0"/>
        </a:xfrm>
      </p:grpSpPr>
      <p:sp>
        <p:nvSpPr>
          <p:cNvPr id="66562" name="Fußzeilenplatzhalter 5">
            <a:extLst>
              <a:ext uri="{FF2B5EF4-FFF2-40B4-BE49-F238E27FC236}">
                <a16:creationId xmlns:a16="http://schemas.microsoft.com/office/drawing/2014/main" id="{11CB31A7-F58C-C907-5628-2B90954E7E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66563" name="Foliennummernplatzhalter 6">
            <a:extLst>
              <a:ext uri="{FF2B5EF4-FFF2-40B4-BE49-F238E27FC236}">
                <a16:creationId xmlns:a16="http://schemas.microsoft.com/office/drawing/2014/main" id="{0D417500-9AF8-8780-E25E-8FCDCD268AA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35</a:t>
            </a:fld>
            <a:endParaRPr lang="en-US" altLang="en-US" sz="1400" dirty="0"/>
          </a:p>
        </p:txBody>
      </p:sp>
      <p:sp>
        <p:nvSpPr>
          <p:cNvPr id="66564" name="Titel 1">
            <a:extLst>
              <a:ext uri="{FF2B5EF4-FFF2-40B4-BE49-F238E27FC236}">
                <a16:creationId xmlns:a16="http://schemas.microsoft.com/office/drawing/2014/main" id="{EEFF8555-4E7F-37C7-B3C0-78B41A352163}"/>
              </a:ext>
            </a:extLst>
          </p:cNvPr>
          <p:cNvSpPr>
            <a:spLocks noGrp="1"/>
          </p:cNvSpPr>
          <p:nvPr>
            <p:ph type="title"/>
          </p:nvPr>
        </p:nvSpPr>
        <p:spPr>
          <a:xfrm>
            <a:off x="457200" y="214313"/>
            <a:ext cx="8229600" cy="1143000"/>
          </a:xfrm>
        </p:spPr>
        <p:txBody>
          <a:bodyPr/>
          <a:lstStyle/>
          <a:p>
            <a:pPr eaLnBrk="1" hangingPunct="1"/>
            <a:r>
              <a:rPr lang="de-DE" altLang="en-US" dirty="0" err="1"/>
              <a:t>Attractions</a:t>
            </a:r>
            <a:r>
              <a:rPr lang="de-DE" altLang="en-US" dirty="0"/>
              <a:t> and </a:t>
            </a:r>
            <a:r>
              <a:rPr lang="de-DE" altLang="en-US" dirty="0" err="1"/>
              <a:t>musical</a:t>
            </a:r>
            <a:r>
              <a:rPr lang="de-DE" altLang="en-US" dirty="0"/>
              <a:t> </a:t>
            </a:r>
            <a:r>
              <a:rPr lang="de-DE" altLang="en-US" dirty="0" err="1"/>
              <a:t>proporties</a:t>
            </a:r>
            <a:endParaRPr lang="de-DE" altLang="en-US" dirty="0"/>
          </a:p>
        </p:txBody>
      </p:sp>
      <p:sp>
        <p:nvSpPr>
          <p:cNvPr id="92163" name="Rectangle 3">
            <a:extLst>
              <a:ext uri="{FF2B5EF4-FFF2-40B4-BE49-F238E27FC236}">
                <a16:creationId xmlns:a16="http://schemas.microsoft.com/office/drawing/2014/main" id="{5C643F6F-546B-D94F-A503-14BE7DB394F0}"/>
              </a:ext>
            </a:extLst>
          </p:cNvPr>
          <p:cNvSpPr>
            <a:spLocks noGrp="1" noChangeArrowheads="1"/>
          </p:cNvSpPr>
          <p:nvPr>
            <p:ph type="body" sz="half" idx="1"/>
          </p:nvPr>
        </p:nvSpPr>
        <p:spPr>
          <a:xfrm>
            <a:off x="830483" y="1882776"/>
            <a:ext cx="7483033" cy="4027830"/>
          </a:xfrm>
        </p:spPr>
        <p:txBody>
          <a:bodyPr/>
          <a:lstStyle/>
          <a:p>
            <a:pPr algn="just">
              <a:spcAft>
                <a:spcPts val="600"/>
              </a:spcAft>
            </a:pPr>
            <a:r>
              <a:rPr lang="en-US" altLang="en-US" sz="2400" dirty="0"/>
              <a:t>Such rules can give nice description of the situation</a:t>
            </a:r>
          </a:p>
          <a:p>
            <a:pPr algn="just">
              <a:spcAft>
                <a:spcPts val="600"/>
              </a:spcAft>
            </a:pPr>
            <a:r>
              <a:rPr lang="en-US" altLang="en-US" sz="2400" dirty="0"/>
              <a:t>For explanations we look for systematic relations between the two attraction types and the empirical findings.</a:t>
            </a:r>
          </a:p>
          <a:p>
            <a:pPr algn="just">
              <a:spcAft>
                <a:spcPts val="600"/>
              </a:spcAft>
            </a:pPr>
            <a:r>
              <a:rPr lang="en-US" altLang="en-US" sz="2400" dirty="0"/>
              <a:t>Next, I will make plausible </a:t>
            </a:r>
          </a:p>
          <a:p>
            <a:pPr lvl="1" algn="just">
              <a:spcAft>
                <a:spcPts val="600"/>
              </a:spcAft>
            </a:pPr>
            <a:r>
              <a:rPr lang="en-US" altLang="en-US" sz="2000" dirty="0"/>
              <a:t>how consonance/dissonance is connected with static attraction </a:t>
            </a:r>
          </a:p>
          <a:p>
            <a:pPr lvl="1" algn="just">
              <a:spcAft>
                <a:spcPts val="600"/>
              </a:spcAft>
            </a:pPr>
            <a:r>
              <a:rPr lang="en-US" altLang="en-US" sz="2000" dirty="0"/>
              <a:t>and how chord progression is connected with dynamic attraction</a:t>
            </a:r>
          </a:p>
          <a:p>
            <a:pPr marL="0" indent="0" algn="just">
              <a:spcAft>
                <a:spcPts val="600"/>
              </a:spcAft>
              <a:buNone/>
            </a:pPr>
            <a:endParaRPr lang="en-US" altLang="en-US" sz="2400" dirty="0"/>
          </a:p>
          <a:p>
            <a:endParaRPr lang="en-US" altLang="en-US" dirty="0"/>
          </a:p>
        </p:txBody>
      </p:sp>
    </p:spTree>
    <p:extLst>
      <p:ext uri="{BB962C8B-B14F-4D97-AF65-F5344CB8AC3E}">
        <p14:creationId xmlns:p14="http://schemas.microsoft.com/office/powerpoint/2010/main" val="3831913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538730" y="152400"/>
            <a:ext cx="7767069" cy="1304925"/>
          </a:xfrm>
        </p:spPr>
        <p:txBody>
          <a:bodyPr>
            <a:noAutofit/>
          </a:bodyPr>
          <a:lstStyle/>
          <a:p>
            <a:pPr eaLnBrk="1" hangingPunct="1"/>
            <a:r>
              <a:rPr lang="de-DE" altLang="en-US" sz="3600" dirty="0"/>
              <a:t>Static </a:t>
            </a:r>
            <a:r>
              <a:rPr lang="de-DE" altLang="en-US" sz="3600" dirty="0" err="1"/>
              <a:t>Attraction</a:t>
            </a:r>
            <a:r>
              <a:rPr lang="de-DE" altLang="en-US" sz="3600" dirty="0"/>
              <a:t> and </a:t>
            </a:r>
            <a:r>
              <a:rPr lang="de-DE" altLang="en-US" sz="3600" dirty="0" err="1"/>
              <a:t>Consonance</a:t>
            </a:r>
            <a:endParaRPr lang="de-DE" altLang="en-US" sz="3600" dirty="0"/>
          </a:p>
        </p:txBody>
      </p:sp>
      <p:sp>
        <p:nvSpPr>
          <p:cNvPr id="7" name="Foliennummernplatzhalter 3">
            <a:extLst>
              <a:ext uri="{FF2B5EF4-FFF2-40B4-BE49-F238E27FC236}">
                <a16:creationId xmlns:a16="http://schemas.microsoft.com/office/drawing/2014/main" id="{E9F8BD73-881B-0F0C-735B-98514B0F4A1E}"/>
              </a:ext>
            </a:extLst>
          </p:cNvPr>
          <p:cNvSpPr txBox="1">
            <a:spLocks/>
          </p:cNvSpPr>
          <p:nvPr/>
        </p:nvSpPr>
        <p:spPr>
          <a:xfrm>
            <a:off x="8233343"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36</a:t>
            </a:fld>
            <a:endParaRPr lang="en-US" dirty="0">
              <a:solidFill>
                <a:schemeClr val="bg1"/>
              </a:solidFill>
            </a:endParaRPr>
          </a:p>
        </p:txBody>
      </p:sp>
      <p:sp>
        <p:nvSpPr>
          <p:cNvPr id="5" name="Inhaltsplatzhalter 2">
            <a:extLst>
              <a:ext uri="{FF2B5EF4-FFF2-40B4-BE49-F238E27FC236}">
                <a16:creationId xmlns:a16="http://schemas.microsoft.com/office/drawing/2014/main" id="{35986792-1C29-019D-7E9B-341FEF5FA30E}"/>
              </a:ext>
            </a:extLst>
          </p:cNvPr>
          <p:cNvSpPr txBox="1">
            <a:spLocks/>
          </p:cNvSpPr>
          <p:nvPr/>
        </p:nvSpPr>
        <p:spPr>
          <a:xfrm>
            <a:off x="685002" y="1455896"/>
            <a:ext cx="7773996" cy="5092517"/>
          </a:xfrm>
          <a:prstGeom prst="rect">
            <a:avLst/>
          </a:prstGeom>
        </p:spPr>
        <p:txBody>
          <a:bodyPr>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1200"/>
              </a:spcBef>
            </a:pPr>
            <a:r>
              <a:rPr lang="en-US" dirty="0"/>
              <a:t>Idea: Consonance is pleasure and dissonance is displeasure. It can be explained by certain configurations of static attraction </a:t>
            </a:r>
          </a:p>
          <a:p>
            <a:pPr>
              <a:spcBef>
                <a:spcPts val="1200"/>
              </a:spcBef>
            </a:pPr>
            <a:r>
              <a:rPr lang="en-US" dirty="0"/>
              <a:t>Static attraction: which tones fit best to a given chord? (representing the chord as a whole)</a:t>
            </a:r>
          </a:p>
          <a:p>
            <a:pPr>
              <a:spcBef>
                <a:spcPts val="1200"/>
              </a:spcBef>
            </a:pPr>
            <a:r>
              <a:rPr lang="en-US" dirty="0"/>
              <a:t>          consonant		</a:t>
            </a:r>
          </a:p>
          <a:p>
            <a:pPr>
              <a:spcBef>
                <a:spcPts val="1200"/>
              </a:spcBef>
            </a:pPr>
            <a:endParaRPr lang="en-US" dirty="0"/>
          </a:p>
          <a:p>
            <a:pPr>
              <a:spcBef>
                <a:spcPts val="1200"/>
              </a:spcBef>
            </a:pPr>
            <a:endParaRPr lang="en-US" dirty="0"/>
          </a:p>
          <a:p>
            <a:pPr>
              <a:spcBef>
                <a:spcPts val="1200"/>
              </a:spcBef>
            </a:pPr>
            <a:endParaRPr lang="en-US" dirty="0"/>
          </a:p>
          <a:p>
            <a:pPr marL="0" indent="0">
              <a:spcBef>
                <a:spcPts val="1200"/>
              </a:spcBef>
              <a:buNone/>
            </a:pPr>
            <a:r>
              <a:rPr lang="en-US" dirty="0"/>
              <a:t>  </a:t>
            </a:r>
          </a:p>
          <a:p>
            <a:pPr marL="0" indent="0">
              <a:spcBef>
                <a:spcPts val="1200"/>
              </a:spcBef>
              <a:buNone/>
            </a:pPr>
            <a:endParaRPr lang="en-US" dirty="0"/>
          </a:p>
          <a:p>
            <a:pPr marL="0" indent="0">
              <a:spcBef>
                <a:spcPts val="1800"/>
              </a:spcBef>
              <a:buNone/>
            </a:pPr>
            <a:r>
              <a:rPr lang="en-US" dirty="0"/>
              <a:t>Consonant chords have a prominent fundament, but dissonant chords do not </a:t>
            </a:r>
          </a:p>
          <a:p>
            <a:pPr>
              <a:spcBef>
                <a:spcPts val="1200"/>
              </a:spcBef>
            </a:pPr>
            <a:endParaRPr lang="en-US" dirty="0"/>
          </a:p>
        </p:txBody>
      </p:sp>
      <p:grpSp>
        <p:nvGrpSpPr>
          <p:cNvPr id="31" name="Gruppieren 30">
            <a:extLst>
              <a:ext uri="{FF2B5EF4-FFF2-40B4-BE49-F238E27FC236}">
                <a16:creationId xmlns:a16="http://schemas.microsoft.com/office/drawing/2014/main" id="{EAF0D825-6F62-41F9-0F34-3BFE37D1AF4E}"/>
              </a:ext>
            </a:extLst>
          </p:cNvPr>
          <p:cNvGrpSpPr/>
          <p:nvPr/>
        </p:nvGrpSpPr>
        <p:grpSpPr>
          <a:xfrm>
            <a:off x="1780436" y="3473518"/>
            <a:ext cx="1828800" cy="1776412"/>
            <a:chOff x="1701157" y="4081463"/>
            <a:chExt cx="1828800" cy="1776412"/>
          </a:xfrm>
        </p:grpSpPr>
        <p:grpSp>
          <p:nvGrpSpPr>
            <p:cNvPr id="30" name="Gruppieren 29">
              <a:extLst>
                <a:ext uri="{FF2B5EF4-FFF2-40B4-BE49-F238E27FC236}">
                  <a16:creationId xmlns:a16="http://schemas.microsoft.com/office/drawing/2014/main" id="{531F135C-9425-3F48-D632-DBC0325781FA}"/>
                </a:ext>
              </a:extLst>
            </p:cNvPr>
            <p:cNvGrpSpPr/>
            <p:nvPr/>
          </p:nvGrpSpPr>
          <p:grpSpPr>
            <a:xfrm>
              <a:off x="1701157" y="4081463"/>
              <a:ext cx="1828800" cy="1776412"/>
              <a:chOff x="1701157" y="4081463"/>
              <a:chExt cx="1828800" cy="1776412"/>
            </a:xfrm>
          </p:grpSpPr>
          <p:sp>
            <p:nvSpPr>
              <p:cNvPr id="2" name="Ellipse 1">
                <a:extLst>
                  <a:ext uri="{FF2B5EF4-FFF2-40B4-BE49-F238E27FC236}">
                    <a16:creationId xmlns:a16="http://schemas.microsoft.com/office/drawing/2014/main" id="{0F4E824B-227A-B81A-E426-B93A605A7DEB}"/>
                  </a:ext>
                </a:extLst>
              </p:cNvPr>
              <p:cNvSpPr/>
              <p:nvPr/>
            </p:nvSpPr>
            <p:spPr>
              <a:xfrm>
                <a:off x="1981200" y="4495800"/>
                <a:ext cx="1066800" cy="1066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Gerader Verbinder 7">
                <a:extLst>
                  <a:ext uri="{FF2B5EF4-FFF2-40B4-BE49-F238E27FC236}">
                    <a16:creationId xmlns:a16="http://schemas.microsoft.com/office/drawing/2014/main" id="{B6187A2A-14BD-56AC-7AF4-CC52B2EA39D9}"/>
                  </a:ext>
                </a:extLst>
              </p:cNvPr>
              <p:cNvCxnSpPr>
                <a:cxnSpLocks/>
              </p:cNvCxnSpPr>
              <p:nvPr/>
            </p:nvCxnSpPr>
            <p:spPr>
              <a:xfrm flipV="1">
                <a:off x="2895600" y="4081463"/>
                <a:ext cx="533400" cy="566737"/>
              </a:xfrm>
              <a:prstGeom prst="line">
                <a:avLst/>
              </a:prstGeom>
              <a:ln w="889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7FBA1BC-5CEC-EC4D-2753-78D5F0CDC764}"/>
                  </a:ext>
                </a:extLst>
              </p:cNvPr>
              <p:cNvCxnSpPr>
                <a:cxnSpLocks/>
              </p:cNvCxnSpPr>
              <p:nvPr/>
            </p:nvCxnSpPr>
            <p:spPr>
              <a:xfrm>
                <a:off x="3067627" y="5075380"/>
                <a:ext cx="462330" cy="0"/>
              </a:xfrm>
              <a:prstGeom prst="line">
                <a:avLst/>
              </a:prstGeom>
              <a:ln w="635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31BB83B-F554-05A4-5E29-827150B557B2}"/>
                  </a:ext>
                </a:extLst>
              </p:cNvPr>
              <p:cNvCxnSpPr>
                <a:cxnSpLocks/>
              </p:cNvCxnSpPr>
              <p:nvPr/>
            </p:nvCxnSpPr>
            <p:spPr>
              <a:xfrm>
                <a:off x="2743200" y="5529227"/>
                <a:ext cx="152400" cy="328648"/>
              </a:xfrm>
              <a:prstGeom prst="line">
                <a:avLst/>
              </a:prstGeom>
              <a:ln w="5715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053DEF6-33CC-73AA-A4AE-D234CA575620}"/>
                  </a:ext>
                </a:extLst>
              </p:cNvPr>
              <p:cNvCxnSpPr>
                <a:cxnSpLocks/>
              </p:cNvCxnSpPr>
              <p:nvPr/>
            </p:nvCxnSpPr>
            <p:spPr>
              <a:xfrm flipH="1">
                <a:off x="2098683" y="5469099"/>
                <a:ext cx="129301" cy="322101"/>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9740A8F-9E91-9F5F-EC95-473ADE640BDF}"/>
                  </a:ext>
                </a:extLst>
              </p:cNvPr>
              <p:cNvCxnSpPr>
                <a:cxnSpLocks/>
              </p:cNvCxnSpPr>
              <p:nvPr/>
            </p:nvCxnSpPr>
            <p:spPr>
              <a:xfrm flipH="1">
                <a:off x="1701157" y="5100505"/>
                <a:ext cx="291193" cy="4895"/>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3AC7EDF-53C5-BA94-767E-DCA8ADF83BCA}"/>
                  </a:ext>
                </a:extLst>
              </p:cNvPr>
              <p:cNvCxnSpPr>
                <a:cxnSpLocks/>
              </p:cNvCxnSpPr>
              <p:nvPr/>
            </p:nvCxnSpPr>
            <p:spPr>
              <a:xfrm flipH="1" flipV="1">
                <a:off x="1878450" y="4420771"/>
                <a:ext cx="227801" cy="230761"/>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25" name="Gerader Verbinder 24">
              <a:extLst>
                <a:ext uri="{FF2B5EF4-FFF2-40B4-BE49-F238E27FC236}">
                  <a16:creationId xmlns:a16="http://schemas.microsoft.com/office/drawing/2014/main" id="{F4783745-EC43-BE10-8D1A-6E421E60F9B2}"/>
                </a:ext>
              </a:extLst>
            </p:cNvPr>
            <p:cNvCxnSpPr>
              <a:cxnSpLocks/>
            </p:cNvCxnSpPr>
            <p:nvPr/>
          </p:nvCxnSpPr>
          <p:spPr>
            <a:xfrm flipV="1">
              <a:off x="2499469" y="4191000"/>
              <a:ext cx="0" cy="304800"/>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37888" name="Gruppieren 37887">
            <a:extLst>
              <a:ext uri="{FF2B5EF4-FFF2-40B4-BE49-F238E27FC236}">
                <a16:creationId xmlns:a16="http://schemas.microsoft.com/office/drawing/2014/main" id="{9D1BF1B5-5910-63E0-FD30-25E5656F5279}"/>
              </a:ext>
            </a:extLst>
          </p:cNvPr>
          <p:cNvGrpSpPr/>
          <p:nvPr/>
        </p:nvGrpSpPr>
        <p:grpSpPr>
          <a:xfrm>
            <a:off x="4962163" y="3544955"/>
            <a:ext cx="1871007" cy="1752600"/>
            <a:chOff x="1701157" y="4191000"/>
            <a:chExt cx="1871007" cy="1752600"/>
          </a:xfrm>
        </p:grpSpPr>
        <p:grpSp>
          <p:nvGrpSpPr>
            <p:cNvPr id="37889" name="Gruppieren 37888">
              <a:extLst>
                <a:ext uri="{FF2B5EF4-FFF2-40B4-BE49-F238E27FC236}">
                  <a16:creationId xmlns:a16="http://schemas.microsoft.com/office/drawing/2014/main" id="{AC9FA17E-B0FE-0B4F-95CC-43382053D80A}"/>
                </a:ext>
              </a:extLst>
            </p:cNvPr>
            <p:cNvGrpSpPr/>
            <p:nvPr/>
          </p:nvGrpSpPr>
          <p:grpSpPr>
            <a:xfrm>
              <a:off x="1701157" y="4267200"/>
              <a:ext cx="1871007" cy="1676400"/>
              <a:chOff x="1701157" y="4267200"/>
              <a:chExt cx="1871007" cy="1676400"/>
            </a:xfrm>
          </p:grpSpPr>
          <p:sp>
            <p:nvSpPr>
              <p:cNvPr id="37892" name="Ellipse 37891">
                <a:extLst>
                  <a:ext uri="{FF2B5EF4-FFF2-40B4-BE49-F238E27FC236}">
                    <a16:creationId xmlns:a16="http://schemas.microsoft.com/office/drawing/2014/main" id="{06DAD9EA-F2A0-AB83-C431-4CF73ECD6197}"/>
                  </a:ext>
                </a:extLst>
              </p:cNvPr>
              <p:cNvSpPr/>
              <p:nvPr/>
            </p:nvSpPr>
            <p:spPr>
              <a:xfrm>
                <a:off x="1981200" y="4495800"/>
                <a:ext cx="1066800" cy="1066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893" name="Gerader Verbinder 37892">
                <a:extLst>
                  <a:ext uri="{FF2B5EF4-FFF2-40B4-BE49-F238E27FC236}">
                    <a16:creationId xmlns:a16="http://schemas.microsoft.com/office/drawing/2014/main" id="{1A87C52C-435A-0735-E535-D782E085BA09}"/>
                  </a:ext>
                </a:extLst>
              </p:cNvPr>
              <p:cNvCxnSpPr>
                <a:cxnSpLocks/>
              </p:cNvCxnSpPr>
              <p:nvPr/>
            </p:nvCxnSpPr>
            <p:spPr>
              <a:xfrm flipV="1">
                <a:off x="2895600" y="4267200"/>
                <a:ext cx="432443" cy="381000"/>
              </a:xfrm>
              <a:prstGeom prst="line">
                <a:avLst/>
              </a:prstGeom>
              <a:ln w="79375"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4" name="Gerader Verbinder 37893">
                <a:extLst>
                  <a:ext uri="{FF2B5EF4-FFF2-40B4-BE49-F238E27FC236}">
                    <a16:creationId xmlns:a16="http://schemas.microsoft.com/office/drawing/2014/main" id="{B1611A5C-46E2-9AAB-AA55-DF729FEAF009}"/>
                  </a:ext>
                </a:extLst>
              </p:cNvPr>
              <p:cNvCxnSpPr>
                <a:cxnSpLocks/>
              </p:cNvCxnSpPr>
              <p:nvPr/>
            </p:nvCxnSpPr>
            <p:spPr>
              <a:xfrm>
                <a:off x="3049155" y="5075380"/>
                <a:ext cx="523009" cy="0"/>
              </a:xfrm>
              <a:prstGeom prst="line">
                <a:avLst/>
              </a:prstGeom>
              <a:ln w="73025"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5" name="Gerader Verbinder 37894">
                <a:extLst>
                  <a:ext uri="{FF2B5EF4-FFF2-40B4-BE49-F238E27FC236}">
                    <a16:creationId xmlns:a16="http://schemas.microsoft.com/office/drawing/2014/main" id="{DB65283E-1EAD-61C0-D8F7-D2028C401CAB}"/>
                  </a:ext>
                </a:extLst>
              </p:cNvPr>
              <p:cNvCxnSpPr>
                <a:cxnSpLocks/>
              </p:cNvCxnSpPr>
              <p:nvPr/>
            </p:nvCxnSpPr>
            <p:spPr>
              <a:xfrm>
                <a:off x="2743200" y="5529227"/>
                <a:ext cx="219876" cy="414373"/>
              </a:xfrm>
              <a:prstGeom prst="line">
                <a:avLst/>
              </a:prstGeom>
              <a:ln w="635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6" name="Gerader Verbinder 37895">
                <a:extLst>
                  <a:ext uri="{FF2B5EF4-FFF2-40B4-BE49-F238E27FC236}">
                    <a16:creationId xmlns:a16="http://schemas.microsoft.com/office/drawing/2014/main" id="{6B005808-9003-FCB1-CB89-A710D18E5E5C}"/>
                  </a:ext>
                </a:extLst>
              </p:cNvPr>
              <p:cNvCxnSpPr>
                <a:cxnSpLocks/>
              </p:cNvCxnSpPr>
              <p:nvPr/>
            </p:nvCxnSpPr>
            <p:spPr>
              <a:xfrm flipH="1">
                <a:off x="2098683" y="5469099"/>
                <a:ext cx="129301" cy="322101"/>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7" name="Gerader Verbinder 37896">
                <a:extLst>
                  <a:ext uri="{FF2B5EF4-FFF2-40B4-BE49-F238E27FC236}">
                    <a16:creationId xmlns:a16="http://schemas.microsoft.com/office/drawing/2014/main" id="{A241A8B8-5226-1E58-8ED5-406C3351FC34}"/>
                  </a:ext>
                </a:extLst>
              </p:cNvPr>
              <p:cNvCxnSpPr>
                <a:cxnSpLocks/>
              </p:cNvCxnSpPr>
              <p:nvPr/>
            </p:nvCxnSpPr>
            <p:spPr>
              <a:xfrm flipH="1">
                <a:off x="1701157" y="5100505"/>
                <a:ext cx="291193" cy="4895"/>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8" name="Gerader Verbinder 37897">
                <a:extLst>
                  <a:ext uri="{FF2B5EF4-FFF2-40B4-BE49-F238E27FC236}">
                    <a16:creationId xmlns:a16="http://schemas.microsoft.com/office/drawing/2014/main" id="{DAC3E070-5BCC-1A8F-7862-62DB603CA280}"/>
                  </a:ext>
                </a:extLst>
              </p:cNvPr>
              <p:cNvCxnSpPr>
                <a:cxnSpLocks/>
              </p:cNvCxnSpPr>
              <p:nvPr/>
            </p:nvCxnSpPr>
            <p:spPr>
              <a:xfrm flipH="1" flipV="1">
                <a:off x="1878450" y="4420771"/>
                <a:ext cx="227801" cy="230761"/>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37890" name="Gerader Verbinder 37889">
              <a:extLst>
                <a:ext uri="{FF2B5EF4-FFF2-40B4-BE49-F238E27FC236}">
                  <a16:creationId xmlns:a16="http://schemas.microsoft.com/office/drawing/2014/main" id="{3F24DAF3-5DD0-B980-B64E-E1A1C7850EA6}"/>
                </a:ext>
              </a:extLst>
            </p:cNvPr>
            <p:cNvCxnSpPr>
              <a:cxnSpLocks/>
            </p:cNvCxnSpPr>
            <p:nvPr/>
          </p:nvCxnSpPr>
          <p:spPr>
            <a:xfrm flipV="1">
              <a:off x="2499469" y="4191000"/>
              <a:ext cx="0" cy="304800"/>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sp>
        <p:nvSpPr>
          <p:cNvPr id="37903" name="Textfeld 37902">
            <a:extLst>
              <a:ext uri="{FF2B5EF4-FFF2-40B4-BE49-F238E27FC236}">
                <a16:creationId xmlns:a16="http://schemas.microsoft.com/office/drawing/2014/main" id="{EE018D2E-3A3F-C672-1081-D3DDBB67688A}"/>
              </a:ext>
            </a:extLst>
          </p:cNvPr>
          <p:cNvSpPr txBox="1"/>
          <p:nvPr/>
        </p:nvSpPr>
        <p:spPr>
          <a:xfrm>
            <a:off x="2715860" y="3234935"/>
            <a:ext cx="1332266" cy="2308324"/>
          </a:xfrm>
          <a:prstGeom prst="rect">
            <a:avLst/>
          </a:prstGeom>
          <a:noFill/>
        </p:spPr>
        <p:txBody>
          <a:bodyPr wrap="square" rtlCol="0">
            <a:spAutoFit/>
          </a:bodyPr>
          <a:lstStyle/>
          <a:p>
            <a:r>
              <a:rPr lang="de-DE" dirty="0"/>
              <a:t>        C</a:t>
            </a:r>
          </a:p>
          <a:p>
            <a:endParaRPr lang="de-DE" dirty="0"/>
          </a:p>
          <a:p>
            <a:pPr lvl="2"/>
            <a:endParaRPr lang="de-DE" dirty="0"/>
          </a:p>
          <a:p>
            <a:pPr lvl="2"/>
            <a:r>
              <a:rPr lang="de-DE" dirty="0"/>
              <a:t>E</a:t>
            </a:r>
          </a:p>
          <a:p>
            <a:endParaRPr lang="de-DE" dirty="0"/>
          </a:p>
          <a:p>
            <a:r>
              <a:rPr lang="de-DE" dirty="0"/>
              <a:t>   G</a:t>
            </a:r>
            <a:endParaRPr lang="es-ES" dirty="0"/>
          </a:p>
        </p:txBody>
      </p:sp>
      <p:sp>
        <p:nvSpPr>
          <p:cNvPr id="37905" name="Textfeld 37904">
            <a:extLst>
              <a:ext uri="{FF2B5EF4-FFF2-40B4-BE49-F238E27FC236}">
                <a16:creationId xmlns:a16="http://schemas.microsoft.com/office/drawing/2014/main" id="{5E3D4851-7115-D748-6A13-D6CAD4392FBB}"/>
              </a:ext>
            </a:extLst>
          </p:cNvPr>
          <p:cNvSpPr txBox="1"/>
          <p:nvPr/>
        </p:nvSpPr>
        <p:spPr>
          <a:xfrm>
            <a:off x="6130730" y="3429000"/>
            <a:ext cx="1212524" cy="2308324"/>
          </a:xfrm>
          <a:prstGeom prst="rect">
            <a:avLst/>
          </a:prstGeom>
          <a:noFill/>
        </p:spPr>
        <p:txBody>
          <a:bodyPr wrap="square" rtlCol="0">
            <a:spAutoFit/>
          </a:bodyPr>
          <a:lstStyle/>
          <a:p>
            <a:r>
              <a:rPr lang="de-DE" dirty="0"/>
              <a:t>     G</a:t>
            </a:r>
          </a:p>
          <a:p>
            <a:endParaRPr lang="de-DE" dirty="0"/>
          </a:p>
          <a:p>
            <a:r>
              <a:rPr lang="de-DE" dirty="0"/>
              <a:t>       D</a:t>
            </a:r>
          </a:p>
          <a:p>
            <a:endParaRPr lang="de-DE" dirty="0"/>
          </a:p>
          <a:p>
            <a:r>
              <a:rPr lang="de-DE" dirty="0"/>
              <a:t>          B</a:t>
            </a:r>
            <a:endParaRPr lang="es-ES" dirty="0"/>
          </a:p>
        </p:txBody>
      </p:sp>
      <p:sp>
        <p:nvSpPr>
          <p:cNvPr id="37908" name="Textfeld 37907">
            <a:extLst>
              <a:ext uri="{FF2B5EF4-FFF2-40B4-BE49-F238E27FC236}">
                <a16:creationId xmlns:a16="http://schemas.microsoft.com/office/drawing/2014/main" id="{08972435-0844-FDB1-422F-ED43B391E801}"/>
              </a:ext>
            </a:extLst>
          </p:cNvPr>
          <p:cNvSpPr txBox="1"/>
          <p:nvPr/>
        </p:nvSpPr>
        <p:spPr>
          <a:xfrm>
            <a:off x="5079458" y="3030277"/>
            <a:ext cx="1752600" cy="461665"/>
          </a:xfrm>
          <a:prstGeom prst="rect">
            <a:avLst/>
          </a:prstGeom>
          <a:noFill/>
        </p:spPr>
        <p:txBody>
          <a:bodyPr wrap="square" rtlCol="0">
            <a:spAutoFit/>
          </a:bodyPr>
          <a:lstStyle/>
          <a:p>
            <a:r>
              <a:rPr lang="en-US" sz="2400" dirty="0"/>
              <a:t>dissonant</a:t>
            </a:r>
            <a:endParaRPr lang="es-ES" sz="2400" dirty="0"/>
          </a:p>
        </p:txBody>
      </p:sp>
      <p:pic>
        <p:nvPicPr>
          <p:cNvPr id="37912" name="Grafik 37911">
            <a:extLst>
              <a:ext uri="{FF2B5EF4-FFF2-40B4-BE49-F238E27FC236}">
                <a16:creationId xmlns:a16="http://schemas.microsoft.com/office/drawing/2014/main" id="{BB302165-8759-3731-FDB2-88154FDF0069}"/>
              </a:ext>
            </a:extLst>
          </p:cNvPr>
          <p:cNvPicPr>
            <a:picLocks noChangeAspect="1"/>
          </p:cNvPicPr>
          <p:nvPr/>
        </p:nvPicPr>
        <p:blipFill>
          <a:blip r:embed="rId3"/>
          <a:stretch>
            <a:fillRect/>
          </a:stretch>
        </p:blipFill>
        <p:spPr>
          <a:xfrm>
            <a:off x="5463146" y="3935539"/>
            <a:ext cx="609337" cy="782444"/>
          </a:xfrm>
          <a:prstGeom prst="rect">
            <a:avLst/>
          </a:prstGeom>
        </p:spPr>
      </p:pic>
      <p:pic>
        <p:nvPicPr>
          <p:cNvPr id="37914" name="Grafik 37913">
            <a:extLst>
              <a:ext uri="{FF2B5EF4-FFF2-40B4-BE49-F238E27FC236}">
                <a16:creationId xmlns:a16="http://schemas.microsoft.com/office/drawing/2014/main" id="{02A3B374-6BCB-9321-9D2F-014859C47620}"/>
              </a:ext>
            </a:extLst>
          </p:cNvPr>
          <p:cNvPicPr>
            <a:picLocks noChangeAspect="1"/>
          </p:cNvPicPr>
          <p:nvPr/>
        </p:nvPicPr>
        <p:blipFill>
          <a:blip r:embed="rId4"/>
          <a:stretch>
            <a:fillRect/>
          </a:stretch>
        </p:blipFill>
        <p:spPr>
          <a:xfrm>
            <a:off x="2272612" y="4056371"/>
            <a:ext cx="658693" cy="792000"/>
          </a:xfrm>
          <a:prstGeom prst="rect">
            <a:avLst/>
          </a:prstGeom>
        </p:spPr>
      </p:pic>
      <p:sp>
        <p:nvSpPr>
          <p:cNvPr id="3" name="Fußzeilenplatzhalter 5">
            <a:extLst>
              <a:ext uri="{FF2B5EF4-FFF2-40B4-BE49-F238E27FC236}">
                <a16:creationId xmlns:a16="http://schemas.microsoft.com/office/drawing/2014/main" id="{202C84A1-22FE-6FCD-3A55-CB8177E04458}"/>
              </a:ext>
            </a:extLst>
          </p:cNvPr>
          <p:cNvSpPr>
            <a:spLocks noGrp="1"/>
          </p:cNvSpPr>
          <p:nvPr>
            <p:ph type="ftr" sz="quarter" idx="10"/>
          </p:nvPr>
        </p:nvSpPr>
        <p:spPr>
          <a:xfrm>
            <a:off x="-303438" y="647061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4" name="Foliennummernplatzhalter 6">
            <a:extLst>
              <a:ext uri="{FF2B5EF4-FFF2-40B4-BE49-F238E27FC236}">
                <a16:creationId xmlns:a16="http://schemas.microsoft.com/office/drawing/2014/main" id="{B88D7086-99E1-3409-A622-C3371867C724}"/>
              </a:ext>
            </a:extLst>
          </p:cNvPr>
          <p:cNvSpPr>
            <a:spLocks noGrp="1"/>
          </p:cNvSpPr>
          <p:nvPr>
            <p:ph type="sldNum" sz="quarter" idx="11"/>
          </p:nvPr>
        </p:nvSpPr>
        <p:spPr>
          <a:xfrm>
            <a:off x="6616475" y="635472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36</a:t>
            </a:fld>
            <a:endParaRPr lang="en-US" altLang="en-US" sz="1400" dirty="0"/>
          </a:p>
        </p:txBody>
      </p:sp>
    </p:spTree>
    <p:extLst>
      <p:ext uri="{BB962C8B-B14F-4D97-AF65-F5344CB8AC3E}">
        <p14:creationId xmlns:p14="http://schemas.microsoft.com/office/powerpoint/2010/main" val="26982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9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9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8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p:bldP spid="37905" grpId="0"/>
      <p:bldP spid="3790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538730" y="152400"/>
            <a:ext cx="7767069" cy="1304925"/>
          </a:xfrm>
        </p:spPr>
        <p:txBody>
          <a:bodyPr>
            <a:noAutofit/>
          </a:bodyPr>
          <a:lstStyle/>
          <a:p>
            <a:pPr eaLnBrk="1" hangingPunct="1"/>
            <a:r>
              <a:rPr lang="de-DE" altLang="en-US" sz="3600" dirty="0"/>
              <a:t>Dynamic </a:t>
            </a:r>
            <a:r>
              <a:rPr lang="de-DE" altLang="en-US" sz="3600" dirty="0" err="1"/>
              <a:t>Attraction</a:t>
            </a:r>
            <a:r>
              <a:rPr lang="de-DE" altLang="en-US" sz="3600" dirty="0"/>
              <a:t> and Arousal</a:t>
            </a:r>
          </a:p>
        </p:txBody>
      </p:sp>
      <p:sp>
        <p:nvSpPr>
          <p:cNvPr id="7" name="Foliennummernplatzhalter 3">
            <a:extLst>
              <a:ext uri="{FF2B5EF4-FFF2-40B4-BE49-F238E27FC236}">
                <a16:creationId xmlns:a16="http://schemas.microsoft.com/office/drawing/2014/main" id="{E9F8BD73-881B-0F0C-735B-98514B0F4A1E}"/>
              </a:ext>
            </a:extLst>
          </p:cNvPr>
          <p:cNvSpPr txBox="1">
            <a:spLocks/>
          </p:cNvSpPr>
          <p:nvPr/>
        </p:nvSpPr>
        <p:spPr>
          <a:xfrm>
            <a:off x="8233343"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37</a:t>
            </a:fld>
            <a:endParaRPr lang="en-US" dirty="0">
              <a:solidFill>
                <a:schemeClr val="bg1"/>
              </a:solidFill>
            </a:endParaRPr>
          </a:p>
        </p:txBody>
      </p:sp>
      <p:sp>
        <p:nvSpPr>
          <p:cNvPr id="5" name="Inhaltsplatzhalter 2">
            <a:extLst>
              <a:ext uri="{FF2B5EF4-FFF2-40B4-BE49-F238E27FC236}">
                <a16:creationId xmlns:a16="http://schemas.microsoft.com/office/drawing/2014/main" id="{35986792-1C29-019D-7E9B-341FEF5FA30E}"/>
              </a:ext>
            </a:extLst>
          </p:cNvPr>
          <p:cNvSpPr txBox="1">
            <a:spLocks/>
          </p:cNvSpPr>
          <p:nvPr/>
        </p:nvSpPr>
        <p:spPr>
          <a:xfrm>
            <a:off x="538730" y="1417220"/>
            <a:ext cx="7773996" cy="5197063"/>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1200"/>
              </a:spcBef>
            </a:pPr>
            <a:r>
              <a:rPr lang="en-US" dirty="0"/>
              <a:t>Idea: Arousal is elicited by situations of uncertainty concerning the tonal dynamics </a:t>
            </a:r>
          </a:p>
          <a:p>
            <a:pPr>
              <a:spcBef>
                <a:spcPts val="1200"/>
              </a:spcBef>
            </a:pPr>
            <a:r>
              <a:rPr lang="en-US" dirty="0"/>
              <a:t>Dynamic attraction: which tone is expected to follow a given chord? (or: resolves a given chord) </a:t>
            </a:r>
          </a:p>
          <a:p>
            <a:pPr>
              <a:spcBef>
                <a:spcPts val="1200"/>
              </a:spcBef>
            </a:pPr>
            <a:r>
              <a:rPr lang="en-US" dirty="0"/>
              <a:t>        Low arousal		</a:t>
            </a:r>
          </a:p>
          <a:p>
            <a:pPr>
              <a:spcBef>
                <a:spcPts val="1200"/>
              </a:spcBef>
            </a:pPr>
            <a:endParaRPr lang="en-US" dirty="0"/>
          </a:p>
          <a:p>
            <a:pPr>
              <a:spcBef>
                <a:spcPts val="1200"/>
              </a:spcBef>
            </a:pPr>
            <a:endParaRPr lang="en-US" dirty="0"/>
          </a:p>
          <a:p>
            <a:pPr>
              <a:spcBef>
                <a:spcPts val="1200"/>
              </a:spcBef>
            </a:pPr>
            <a:endParaRPr lang="en-US" dirty="0"/>
          </a:p>
          <a:p>
            <a:pPr marL="0" indent="0">
              <a:spcBef>
                <a:spcPts val="1200"/>
              </a:spcBef>
              <a:buNone/>
            </a:pPr>
            <a:r>
              <a:rPr lang="en-US" dirty="0"/>
              <a:t>  </a:t>
            </a:r>
          </a:p>
          <a:p>
            <a:pPr marL="0" indent="0">
              <a:spcBef>
                <a:spcPts val="1200"/>
              </a:spcBef>
              <a:buNone/>
            </a:pPr>
            <a:r>
              <a:rPr lang="en-US" dirty="0"/>
              <a:t>  High arousal is triggered by uncertain resolutions</a:t>
            </a:r>
          </a:p>
          <a:p>
            <a:pPr>
              <a:spcBef>
                <a:spcPts val="1200"/>
              </a:spcBef>
            </a:pPr>
            <a:endParaRPr lang="en-US" dirty="0"/>
          </a:p>
        </p:txBody>
      </p:sp>
      <p:grpSp>
        <p:nvGrpSpPr>
          <p:cNvPr id="31" name="Gruppieren 30">
            <a:extLst>
              <a:ext uri="{FF2B5EF4-FFF2-40B4-BE49-F238E27FC236}">
                <a16:creationId xmlns:a16="http://schemas.microsoft.com/office/drawing/2014/main" id="{EAF0D825-6F62-41F9-0F34-3BFE37D1AF4E}"/>
              </a:ext>
            </a:extLst>
          </p:cNvPr>
          <p:cNvGrpSpPr/>
          <p:nvPr/>
        </p:nvGrpSpPr>
        <p:grpSpPr>
          <a:xfrm>
            <a:off x="1666227" y="3718245"/>
            <a:ext cx="1828800" cy="1776412"/>
            <a:chOff x="1701157" y="4081463"/>
            <a:chExt cx="1828800" cy="1776412"/>
          </a:xfrm>
        </p:grpSpPr>
        <p:grpSp>
          <p:nvGrpSpPr>
            <p:cNvPr id="30" name="Gruppieren 29">
              <a:extLst>
                <a:ext uri="{FF2B5EF4-FFF2-40B4-BE49-F238E27FC236}">
                  <a16:creationId xmlns:a16="http://schemas.microsoft.com/office/drawing/2014/main" id="{531F135C-9425-3F48-D632-DBC0325781FA}"/>
                </a:ext>
              </a:extLst>
            </p:cNvPr>
            <p:cNvGrpSpPr/>
            <p:nvPr/>
          </p:nvGrpSpPr>
          <p:grpSpPr>
            <a:xfrm>
              <a:off x="1701157" y="4081463"/>
              <a:ext cx="1828800" cy="1776412"/>
              <a:chOff x="1701157" y="4081463"/>
              <a:chExt cx="1828800" cy="1776412"/>
            </a:xfrm>
          </p:grpSpPr>
          <p:sp>
            <p:nvSpPr>
              <p:cNvPr id="2" name="Ellipse 1">
                <a:extLst>
                  <a:ext uri="{FF2B5EF4-FFF2-40B4-BE49-F238E27FC236}">
                    <a16:creationId xmlns:a16="http://schemas.microsoft.com/office/drawing/2014/main" id="{0F4E824B-227A-B81A-E426-B93A605A7DEB}"/>
                  </a:ext>
                </a:extLst>
              </p:cNvPr>
              <p:cNvSpPr/>
              <p:nvPr/>
            </p:nvSpPr>
            <p:spPr>
              <a:xfrm>
                <a:off x="1981200" y="4495800"/>
                <a:ext cx="1066800" cy="1066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Gerader Verbinder 7">
                <a:extLst>
                  <a:ext uri="{FF2B5EF4-FFF2-40B4-BE49-F238E27FC236}">
                    <a16:creationId xmlns:a16="http://schemas.microsoft.com/office/drawing/2014/main" id="{B6187A2A-14BD-56AC-7AF4-CC52B2EA39D9}"/>
                  </a:ext>
                </a:extLst>
              </p:cNvPr>
              <p:cNvCxnSpPr>
                <a:cxnSpLocks/>
              </p:cNvCxnSpPr>
              <p:nvPr/>
            </p:nvCxnSpPr>
            <p:spPr>
              <a:xfrm flipV="1">
                <a:off x="2895600" y="4081463"/>
                <a:ext cx="533400" cy="566737"/>
              </a:xfrm>
              <a:prstGeom prst="line">
                <a:avLst/>
              </a:prstGeom>
              <a:ln w="889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7FBA1BC-5CEC-EC4D-2753-78D5F0CDC764}"/>
                  </a:ext>
                </a:extLst>
              </p:cNvPr>
              <p:cNvCxnSpPr>
                <a:cxnSpLocks/>
              </p:cNvCxnSpPr>
              <p:nvPr/>
            </p:nvCxnSpPr>
            <p:spPr>
              <a:xfrm>
                <a:off x="3067627" y="5075380"/>
                <a:ext cx="462330" cy="0"/>
              </a:xfrm>
              <a:prstGeom prst="line">
                <a:avLst/>
              </a:prstGeom>
              <a:ln w="635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31BB83B-F554-05A4-5E29-827150B557B2}"/>
                  </a:ext>
                </a:extLst>
              </p:cNvPr>
              <p:cNvCxnSpPr>
                <a:cxnSpLocks/>
              </p:cNvCxnSpPr>
              <p:nvPr/>
            </p:nvCxnSpPr>
            <p:spPr>
              <a:xfrm>
                <a:off x="2743200" y="5529227"/>
                <a:ext cx="152400" cy="328648"/>
              </a:xfrm>
              <a:prstGeom prst="line">
                <a:avLst/>
              </a:prstGeom>
              <a:ln w="5715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053DEF6-33CC-73AA-A4AE-D234CA575620}"/>
                  </a:ext>
                </a:extLst>
              </p:cNvPr>
              <p:cNvCxnSpPr>
                <a:cxnSpLocks/>
              </p:cNvCxnSpPr>
              <p:nvPr/>
            </p:nvCxnSpPr>
            <p:spPr>
              <a:xfrm flipH="1">
                <a:off x="2098683" y="5469099"/>
                <a:ext cx="129301" cy="322101"/>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9740A8F-9E91-9F5F-EC95-473ADE640BDF}"/>
                  </a:ext>
                </a:extLst>
              </p:cNvPr>
              <p:cNvCxnSpPr>
                <a:cxnSpLocks/>
              </p:cNvCxnSpPr>
              <p:nvPr/>
            </p:nvCxnSpPr>
            <p:spPr>
              <a:xfrm flipH="1">
                <a:off x="1701157" y="5100505"/>
                <a:ext cx="291193" cy="4895"/>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3AC7EDF-53C5-BA94-767E-DCA8ADF83BCA}"/>
                  </a:ext>
                </a:extLst>
              </p:cNvPr>
              <p:cNvCxnSpPr>
                <a:cxnSpLocks/>
              </p:cNvCxnSpPr>
              <p:nvPr/>
            </p:nvCxnSpPr>
            <p:spPr>
              <a:xfrm flipH="1" flipV="1">
                <a:off x="1878450" y="4420771"/>
                <a:ext cx="227801" cy="230761"/>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25" name="Gerader Verbinder 24">
              <a:extLst>
                <a:ext uri="{FF2B5EF4-FFF2-40B4-BE49-F238E27FC236}">
                  <a16:creationId xmlns:a16="http://schemas.microsoft.com/office/drawing/2014/main" id="{F4783745-EC43-BE10-8D1A-6E421E60F9B2}"/>
                </a:ext>
              </a:extLst>
            </p:cNvPr>
            <p:cNvCxnSpPr>
              <a:cxnSpLocks/>
            </p:cNvCxnSpPr>
            <p:nvPr/>
          </p:nvCxnSpPr>
          <p:spPr>
            <a:xfrm flipV="1">
              <a:off x="2499469" y="4191000"/>
              <a:ext cx="0" cy="304800"/>
            </a:xfrm>
            <a:prstGeom prst="line">
              <a:avLst/>
            </a:prstGeom>
            <a:ln w="50800" cmpd="dbl">
              <a:solidFill>
                <a:srgbClr val="C0000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37888" name="Gruppieren 37887">
            <a:extLst>
              <a:ext uri="{FF2B5EF4-FFF2-40B4-BE49-F238E27FC236}">
                <a16:creationId xmlns:a16="http://schemas.microsoft.com/office/drawing/2014/main" id="{9D1BF1B5-5910-63E0-FD30-25E5656F5279}"/>
              </a:ext>
            </a:extLst>
          </p:cNvPr>
          <p:cNvGrpSpPr/>
          <p:nvPr/>
        </p:nvGrpSpPr>
        <p:grpSpPr>
          <a:xfrm>
            <a:off x="4908507" y="3816386"/>
            <a:ext cx="1871007" cy="1600200"/>
            <a:chOff x="1701157" y="4191000"/>
            <a:chExt cx="1871007" cy="1600200"/>
          </a:xfrm>
        </p:grpSpPr>
        <p:grpSp>
          <p:nvGrpSpPr>
            <p:cNvPr id="37889" name="Gruppieren 37888">
              <a:extLst>
                <a:ext uri="{FF2B5EF4-FFF2-40B4-BE49-F238E27FC236}">
                  <a16:creationId xmlns:a16="http://schemas.microsoft.com/office/drawing/2014/main" id="{AC9FA17E-B0FE-0B4F-95CC-43382053D80A}"/>
                </a:ext>
              </a:extLst>
            </p:cNvPr>
            <p:cNvGrpSpPr/>
            <p:nvPr/>
          </p:nvGrpSpPr>
          <p:grpSpPr>
            <a:xfrm>
              <a:off x="1701157" y="4267200"/>
              <a:ext cx="1871007" cy="1524000"/>
              <a:chOff x="1701157" y="4267200"/>
              <a:chExt cx="1871007" cy="1524000"/>
            </a:xfrm>
          </p:grpSpPr>
          <p:sp>
            <p:nvSpPr>
              <p:cNvPr id="37892" name="Ellipse 37891">
                <a:extLst>
                  <a:ext uri="{FF2B5EF4-FFF2-40B4-BE49-F238E27FC236}">
                    <a16:creationId xmlns:a16="http://schemas.microsoft.com/office/drawing/2014/main" id="{06DAD9EA-F2A0-AB83-C431-4CF73ECD6197}"/>
                  </a:ext>
                </a:extLst>
              </p:cNvPr>
              <p:cNvSpPr/>
              <p:nvPr/>
            </p:nvSpPr>
            <p:spPr>
              <a:xfrm>
                <a:off x="1981200" y="4495800"/>
                <a:ext cx="1066800" cy="1066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893" name="Gerader Verbinder 37892">
                <a:extLst>
                  <a:ext uri="{FF2B5EF4-FFF2-40B4-BE49-F238E27FC236}">
                    <a16:creationId xmlns:a16="http://schemas.microsoft.com/office/drawing/2014/main" id="{1A87C52C-435A-0735-E535-D782E085BA09}"/>
                  </a:ext>
                </a:extLst>
              </p:cNvPr>
              <p:cNvCxnSpPr>
                <a:cxnSpLocks/>
              </p:cNvCxnSpPr>
              <p:nvPr/>
            </p:nvCxnSpPr>
            <p:spPr>
              <a:xfrm flipV="1">
                <a:off x="2895600" y="4267200"/>
                <a:ext cx="432443" cy="381000"/>
              </a:xfrm>
              <a:prstGeom prst="line">
                <a:avLst/>
              </a:prstGeom>
              <a:ln w="79375"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4" name="Gerader Verbinder 37893">
                <a:extLst>
                  <a:ext uri="{FF2B5EF4-FFF2-40B4-BE49-F238E27FC236}">
                    <a16:creationId xmlns:a16="http://schemas.microsoft.com/office/drawing/2014/main" id="{B1611A5C-46E2-9AAB-AA55-DF729FEAF009}"/>
                  </a:ext>
                </a:extLst>
              </p:cNvPr>
              <p:cNvCxnSpPr>
                <a:cxnSpLocks/>
              </p:cNvCxnSpPr>
              <p:nvPr/>
            </p:nvCxnSpPr>
            <p:spPr>
              <a:xfrm>
                <a:off x="3049155" y="5075380"/>
                <a:ext cx="523009" cy="0"/>
              </a:xfrm>
              <a:prstGeom prst="line">
                <a:avLst/>
              </a:prstGeom>
              <a:ln w="73025"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5" name="Gerader Verbinder 37894">
                <a:extLst>
                  <a:ext uri="{FF2B5EF4-FFF2-40B4-BE49-F238E27FC236}">
                    <a16:creationId xmlns:a16="http://schemas.microsoft.com/office/drawing/2014/main" id="{DB65283E-1EAD-61C0-D8F7-D2028C401CAB}"/>
                  </a:ext>
                </a:extLst>
              </p:cNvPr>
              <p:cNvCxnSpPr>
                <a:cxnSpLocks/>
              </p:cNvCxnSpPr>
              <p:nvPr/>
            </p:nvCxnSpPr>
            <p:spPr>
              <a:xfrm>
                <a:off x="2743200" y="5529227"/>
                <a:ext cx="152400" cy="261973"/>
              </a:xfrm>
              <a:prstGeom prst="line">
                <a:avLst/>
              </a:prstGeom>
              <a:ln w="5715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6" name="Gerader Verbinder 37895">
                <a:extLst>
                  <a:ext uri="{FF2B5EF4-FFF2-40B4-BE49-F238E27FC236}">
                    <a16:creationId xmlns:a16="http://schemas.microsoft.com/office/drawing/2014/main" id="{6B005808-9003-FCB1-CB89-A710D18E5E5C}"/>
                  </a:ext>
                </a:extLst>
              </p:cNvPr>
              <p:cNvCxnSpPr>
                <a:cxnSpLocks/>
              </p:cNvCxnSpPr>
              <p:nvPr/>
            </p:nvCxnSpPr>
            <p:spPr>
              <a:xfrm flipH="1">
                <a:off x="2098683" y="5469099"/>
                <a:ext cx="129301" cy="322101"/>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7" name="Gerader Verbinder 37896">
                <a:extLst>
                  <a:ext uri="{FF2B5EF4-FFF2-40B4-BE49-F238E27FC236}">
                    <a16:creationId xmlns:a16="http://schemas.microsoft.com/office/drawing/2014/main" id="{A241A8B8-5226-1E58-8ED5-406C3351FC34}"/>
                  </a:ext>
                </a:extLst>
              </p:cNvPr>
              <p:cNvCxnSpPr>
                <a:cxnSpLocks/>
              </p:cNvCxnSpPr>
              <p:nvPr/>
            </p:nvCxnSpPr>
            <p:spPr>
              <a:xfrm flipH="1">
                <a:off x="1701157" y="5100505"/>
                <a:ext cx="291193" cy="4895"/>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37898" name="Gerader Verbinder 37897">
                <a:extLst>
                  <a:ext uri="{FF2B5EF4-FFF2-40B4-BE49-F238E27FC236}">
                    <a16:creationId xmlns:a16="http://schemas.microsoft.com/office/drawing/2014/main" id="{DAC3E070-5BCC-1A8F-7862-62DB603CA280}"/>
                  </a:ext>
                </a:extLst>
              </p:cNvPr>
              <p:cNvCxnSpPr>
                <a:cxnSpLocks/>
              </p:cNvCxnSpPr>
              <p:nvPr/>
            </p:nvCxnSpPr>
            <p:spPr>
              <a:xfrm flipH="1" flipV="1">
                <a:off x="1878450" y="4420771"/>
                <a:ext cx="227801" cy="230761"/>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37890" name="Gerader Verbinder 37889">
              <a:extLst>
                <a:ext uri="{FF2B5EF4-FFF2-40B4-BE49-F238E27FC236}">
                  <a16:creationId xmlns:a16="http://schemas.microsoft.com/office/drawing/2014/main" id="{3F24DAF3-5DD0-B980-B64E-E1A1C7850EA6}"/>
                </a:ext>
              </a:extLst>
            </p:cNvPr>
            <p:cNvCxnSpPr>
              <a:cxnSpLocks/>
            </p:cNvCxnSpPr>
            <p:nvPr/>
          </p:nvCxnSpPr>
          <p:spPr>
            <a:xfrm flipV="1">
              <a:off x="2499469" y="4191000"/>
              <a:ext cx="0" cy="304800"/>
            </a:xfrm>
            <a:prstGeom prst="line">
              <a:avLst/>
            </a:prstGeom>
            <a:ln w="50800" cmpd="dbl">
              <a:solidFill>
                <a:srgbClr val="0070C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grpSp>
      <p:sp>
        <p:nvSpPr>
          <p:cNvPr id="37903" name="Textfeld 37902">
            <a:extLst>
              <a:ext uri="{FF2B5EF4-FFF2-40B4-BE49-F238E27FC236}">
                <a16:creationId xmlns:a16="http://schemas.microsoft.com/office/drawing/2014/main" id="{EE018D2E-3A3F-C672-1081-D3DDBB67688A}"/>
              </a:ext>
            </a:extLst>
          </p:cNvPr>
          <p:cNvSpPr txBox="1"/>
          <p:nvPr/>
        </p:nvSpPr>
        <p:spPr>
          <a:xfrm>
            <a:off x="2781946" y="3558000"/>
            <a:ext cx="1212524" cy="2308324"/>
          </a:xfrm>
          <a:prstGeom prst="rect">
            <a:avLst/>
          </a:prstGeom>
          <a:noFill/>
        </p:spPr>
        <p:txBody>
          <a:bodyPr wrap="square" rtlCol="0">
            <a:spAutoFit/>
          </a:bodyPr>
          <a:lstStyle/>
          <a:p>
            <a:r>
              <a:rPr lang="de-DE" dirty="0"/>
              <a:t>       F</a:t>
            </a:r>
          </a:p>
          <a:p>
            <a:endParaRPr lang="de-DE" dirty="0"/>
          </a:p>
          <a:p>
            <a:endParaRPr lang="de-DE" dirty="0"/>
          </a:p>
          <a:p>
            <a:r>
              <a:rPr lang="de-DE" dirty="0"/>
              <a:t>       C</a:t>
            </a:r>
          </a:p>
          <a:p>
            <a:r>
              <a:rPr lang="de-DE" dirty="0"/>
              <a:t>           A</a:t>
            </a:r>
            <a:endParaRPr lang="es-ES" dirty="0"/>
          </a:p>
        </p:txBody>
      </p:sp>
      <p:sp>
        <p:nvSpPr>
          <p:cNvPr id="37905" name="Textfeld 37904">
            <a:extLst>
              <a:ext uri="{FF2B5EF4-FFF2-40B4-BE49-F238E27FC236}">
                <a16:creationId xmlns:a16="http://schemas.microsoft.com/office/drawing/2014/main" id="{5E3D4851-7115-D748-6A13-D6CAD4392FBB}"/>
              </a:ext>
            </a:extLst>
          </p:cNvPr>
          <p:cNvSpPr txBox="1"/>
          <p:nvPr/>
        </p:nvSpPr>
        <p:spPr>
          <a:xfrm>
            <a:off x="6100038" y="3792939"/>
            <a:ext cx="1212524" cy="1938992"/>
          </a:xfrm>
          <a:prstGeom prst="rect">
            <a:avLst/>
          </a:prstGeom>
          <a:noFill/>
        </p:spPr>
        <p:txBody>
          <a:bodyPr wrap="square" rtlCol="0">
            <a:spAutoFit/>
          </a:bodyPr>
          <a:lstStyle/>
          <a:p>
            <a:r>
              <a:rPr lang="de-DE" dirty="0"/>
              <a:t>       C</a:t>
            </a:r>
          </a:p>
          <a:p>
            <a:endParaRPr lang="de-DE" dirty="0"/>
          </a:p>
          <a:p>
            <a:r>
              <a:rPr lang="de-DE" dirty="0"/>
              <a:t>       G</a:t>
            </a:r>
          </a:p>
          <a:p>
            <a:r>
              <a:rPr lang="de-DE" dirty="0"/>
              <a:t>           E</a:t>
            </a:r>
            <a:endParaRPr lang="es-ES" dirty="0"/>
          </a:p>
        </p:txBody>
      </p:sp>
      <p:sp>
        <p:nvSpPr>
          <p:cNvPr id="37908" name="Textfeld 37907">
            <a:extLst>
              <a:ext uri="{FF2B5EF4-FFF2-40B4-BE49-F238E27FC236}">
                <a16:creationId xmlns:a16="http://schemas.microsoft.com/office/drawing/2014/main" id="{08972435-0844-FDB1-422F-ED43B391E801}"/>
              </a:ext>
            </a:extLst>
          </p:cNvPr>
          <p:cNvSpPr txBox="1"/>
          <p:nvPr/>
        </p:nvSpPr>
        <p:spPr>
          <a:xfrm>
            <a:off x="4664251" y="3256580"/>
            <a:ext cx="2728545" cy="461665"/>
          </a:xfrm>
          <a:prstGeom prst="rect">
            <a:avLst/>
          </a:prstGeom>
          <a:noFill/>
        </p:spPr>
        <p:txBody>
          <a:bodyPr wrap="square" rtlCol="0">
            <a:spAutoFit/>
          </a:bodyPr>
          <a:lstStyle/>
          <a:p>
            <a:r>
              <a:rPr lang="en-US" sz="2400" dirty="0"/>
              <a:t>High arousal</a:t>
            </a:r>
            <a:endParaRPr lang="es-ES" sz="2400" dirty="0"/>
          </a:p>
        </p:txBody>
      </p:sp>
      <p:pic>
        <p:nvPicPr>
          <p:cNvPr id="37912" name="Grafik 37911">
            <a:extLst>
              <a:ext uri="{FF2B5EF4-FFF2-40B4-BE49-F238E27FC236}">
                <a16:creationId xmlns:a16="http://schemas.microsoft.com/office/drawing/2014/main" id="{BB302165-8759-3731-FDB2-88154FDF0069}"/>
              </a:ext>
            </a:extLst>
          </p:cNvPr>
          <p:cNvPicPr>
            <a:picLocks noChangeAspect="1"/>
          </p:cNvPicPr>
          <p:nvPr/>
        </p:nvPicPr>
        <p:blipFill>
          <a:blip r:embed="rId3"/>
          <a:stretch>
            <a:fillRect/>
          </a:stretch>
        </p:blipFill>
        <p:spPr>
          <a:xfrm>
            <a:off x="5416351" y="4257869"/>
            <a:ext cx="609337" cy="782444"/>
          </a:xfrm>
          <a:prstGeom prst="rect">
            <a:avLst/>
          </a:prstGeom>
        </p:spPr>
      </p:pic>
      <p:pic>
        <p:nvPicPr>
          <p:cNvPr id="37914" name="Grafik 37913">
            <a:extLst>
              <a:ext uri="{FF2B5EF4-FFF2-40B4-BE49-F238E27FC236}">
                <a16:creationId xmlns:a16="http://schemas.microsoft.com/office/drawing/2014/main" id="{02A3B374-6BCB-9321-9D2F-014859C47620}"/>
              </a:ext>
            </a:extLst>
          </p:cNvPr>
          <p:cNvPicPr>
            <a:picLocks noChangeAspect="1"/>
          </p:cNvPicPr>
          <p:nvPr/>
        </p:nvPicPr>
        <p:blipFill>
          <a:blip r:embed="rId4"/>
          <a:stretch>
            <a:fillRect/>
          </a:stretch>
        </p:blipFill>
        <p:spPr>
          <a:xfrm>
            <a:off x="2159552" y="4220486"/>
            <a:ext cx="658693" cy="792000"/>
          </a:xfrm>
          <a:prstGeom prst="rect">
            <a:avLst/>
          </a:prstGeom>
        </p:spPr>
      </p:pic>
      <p:sp>
        <p:nvSpPr>
          <p:cNvPr id="3" name="Fußzeilenplatzhalter 1">
            <a:extLst>
              <a:ext uri="{FF2B5EF4-FFF2-40B4-BE49-F238E27FC236}">
                <a16:creationId xmlns:a16="http://schemas.microsoft.com/office/drawing/2014/main" id="{02D394F6-FFC6-6E2B-A16A-14838BFD35CB}"/>
              </a:ext>
            </a:extLst>
          </p:cNvPr>
          <p:cNvSpPr>
            <a:spLocks noGrp="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4" name="Foliennummernplatzhalter 2">
            <a:extLst>
              <a:ext uri="{FF2B5EF4-FFF2-40B4-BE49-F238E27FC236}">
                <a16:creationId xmlns:a16="http://schemas.microsoft.com/office/drawing/2014/main" id="{974C0235-2624-E3B4-4F14-042AA058B750}"/>
              </a:ext>
            </a:extLst>
          </p:cNvPr>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2B13D152-1E08-4158-928E-80C25295B713}" type="slidenum">
              <a:rPr lang="en-US" altLang="en-US" sz="1400" smtClean="0"/>
              <a:pPr>
                <a:spcBef>
                  <a:spcPct val="0"/>
                </a:spcBef>
                <a:buFontTx/>
                <a:buNone/>
              </a:pPr>
              <a:t>37</a:t>
            </a:fld>
            <a:endParaRPr lang="en-US" altLang="en-US" sz="1400" dirty="0"/>
          </a:p>
        </p:txBody>
      </p:sp>
    </p:spTree>
    <p:extLst>
      <p:ext uri="{BB962C8B-B14F-4D97-AF65-F5344CB8AC3E}">
        <p14:creationId xmlns:p14="http://schemas.microsoft.com/office/powerpoint/2010/main" val="34027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9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8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9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9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p:bldP spid="37905" grpId="0"/>
      <p:bldP spid="3790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174154" y="2100692"/>
            <a:ext cx="8872537" cy="2697162"/>
          </a:xfrm>
        </p:spPr>
        <p:txBody>
          <a:bodyPr/>
          <a:lstStyle/>
          <a:p>
            <a:pPr eaLnBrk="1" hangingPunct="1"/>
            <a:r>
              <a:rPr lang="en-US" altLang="en-US" dirty="0">
                <a:solidFill>
                  <a:srgbClr val="C00000"/>
                </a:solidFill>
              </a:rPr>
              <a:t>V</a:t>
            </a:r>
            <a:br>
              <a:rPr lang="en-US" altLang="en-US" dirty="0">
                <a:solidFill>
                  <a:srgbClr val="C00000"/>
                </a:solidFill>
              </a:rPr>
            </a:br>
            <a:r>
              <a:rPr lang="en-US" altLang="en-US" dirty="0">
                <a:solidFill>
                  <a:srgbClr val="C00000"/>
                </a:solidFill>
              </a:rPr>
              <a:t>A Geometric Model of </a:t>
            </a:r>
            <a:br>
              <a:rPr lang="en-US" altLang="en-US" dirty="0">
                <a:solidFill>
                  <a:srgbClr val="C00000"/>
                </a:solidFill>
              </a:rPr>
            </a:br>
            <a:r>
              <a:rPr lang="en-US" altLang="en-US" dirty="0">
                <a:solidFill>
                  <a:srgbClr val="C00000"/>
                </a:solidFill>
              </a:rPr>
              <a:t>Tonal Attraction</a:t>
            </a:r>
            <a:br>
              <a:rPr lang="en-US" altLang="en-US" dirty="0">
                <a:solidFill>
                  <a:srgbClr val="C00000"/>
                </a:solidFill>
              </a:rPr>
            </a:br>
            <a:endParaRPr lang="de-DE" altLang="en-US" sz="3600" dirty="0">
              <a:solidFill>
                <a:srgbClr val="000099"/>
              </a:solidFill>
            </a:endParaRPr>
          </a:p>
        </p:txBody>
      </p:sp>
      <p:sp>
        <p:nvSpPr>
          <p:cNvPr id="2" name="Fußzeilenplatzhalter 1">
            <a:extLst>
              <a:ext uri="{FF2B5EF4-FFF2-40B4-BE49-F238E27FC236}">
                <a16:creationId xmlns:a16="http://schemas.microsoft.com/office/drawing/2014/main" id="{F741D74D-13F5-1F33-1516-9EAAB5F28BB4}"/>
              </a:ext>
            </a:extLst>
          </p:cNvPr>
          <p:cNvSpPr>
            <a:spLocks noGrp="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3" name="Foliennummernplatzhalter 2">
            <a:extLst>
              <a:ext uri="{FF2B5EF4-FFF2-40B4-BE49-F238E27FC236}">
                <a16:creationId xmlns:a16="http://schemas.microsoft.com/office/drawing/2014/main" id="{FDF41B07-419A-CBAA-CBD0-955650C80919}"/>
              </a:ext>
            </a:extLst>
          </p:cNvPr>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2B13D152-1E08-4158-928E-80C25295B713}" type="slidenum">
              <a:rPr lang="en-US" altLang="en-US" sz="1400" smtClean="0"/>
              <a:pPr>
                <a:spcBef>
                  <a:spcPct val="0"/>
                </a:spcBef>
                <a:buFontTx/>
                <a:buNone/>
              </a:pPr>
              <a:t>38</a:t>
            </a:fld>
            <a:endParaRPr lang="en-US" altLang="en-US" sz="1400" dirty="0"/>
          </a:p>
        </p:txBody>
      </p:sp>
    </p:spTree>
    <p:extLst>
      <p:ext uri="{BB962C8B-B14F-4D97-AF65-F5344CB8AC3E}">
        <p14:creationId xmlns:p14="http://schemas.microsoft.com/office/powerpoint/2010/main" val="229510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81923"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2B13D152-1E08-4158-928E-80C25295B713}" type="slidenum">
              <a:rPr lang="en-US" altLang="en-US" sz="1400" smtClean="0"/>
              <a:pPr>
                <a:spcBef>
                  <a:spcPct val="0"/>
                </a:spcBef>
                <a:buFontTx/>
                <a:buNone/>
              </a:pPr>
              <a:t>39</a:t>
            </a:fld>
            <a:endParaRPr lang="en-US" altLang="en-US" sz="1400" dirty="0"/>
          </a:p>
        </p:txBody>
      </p:sp>
      <p:sp>
        <p:nvSpPr>
          <p:cNvPr id="4"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sym typeface="Symbol" pitchFamily="18" charset="2"/>
              </a:rPr>
              <a:t>Computational Music Theory</a:t>
            </a:r>
            <a:endParaRPr lang="de-DE" kern="0" dirty="0">
              <a:sym typeface="Symbol" pitchFamily="18" charset="2"/>
            </a:endParaRPr>
          </a:p>
        </p:txBody>
      </p:sp>
      <p:sp>
        <p:nvSpPr>
          <p:cNvPr id="5" name="Rectangle 3"/>
          <p:cNvSpPr txBox="1">
            <a:spLocks noChangeArrowheads="1"/>
          </p:cNvSpPr>
          <p:nvPr/>
        </p:nvSpPr>
        <p:spPr bwMode="auto">
          <a:xfrm>
            <a:off x="684213" y="1476375"/>
            <a:ext cx="8002587"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76250" indent="-476250">
              <a:spcAft>
                <a:spcPct val="25000"/>
              </a:spcAft>
              <a:defRPr/>
            </a:pPr>
            <a:r>
              <a:rPr lang="en-US" sz="2400" kern="0" dirty="0"/>
              <a:t>Bayesian approaches</a:t>
            </a:r>
          </a:p>
          <a:p>
            <a:pPr marL="876300" lvl="1" indent="-476250">
              <a:spcAft>
                <a:spcPct val="25000"/>
              </a:spcAft>
              <a:defRPr/>
            </a:pPr>
            <a:r>
              <a:rPr lang="en-US" sz="2000" kern="0" dirty="0"/>
              <a:t>e.g. David </a:t>
            </a:r>
            <a:r>
              <a:rPr lang="en-US" sz="2000" kern="0" dirty="0" err="1"/>
              <a:t>Templey</a:t>
            </a:r>
            <a:r>
              <a:rPr lang="en-US" sz="2000" kern="0" dirty="0"/>
              <a:t>, </a:t>
            </a:r>
            <a:r>
              <a:rPr lang="en-US" sz="2000" i="1" kern="0" dirty="0"/>
              <a:t>Music and Probability </a:t>
            </a:r>
            <a:r>
              <a:rPr lang="en-US" sz="2000" kern="0" dirty="0"/>
              <a:t>(MIT Press 2007)</a:t>
            </a:r>
            <a:r>
              <a:rPr lang="en-US" sz="2000" kern="0" dirty="0">
                <a:sym typeface="Symbol" pitchFamily="18" charset="2"/>
              </a:rPr>
              <a:t>.</a:t>
            </a:r>
          </a:p>
          <a:p>
            <a:pPr marL="876300" lvl="1" indent="-476250">
              <a:spcAft>
                <a:spcPct val="25000"/>
              </a:spcAft>
              <a:defRPr/>
            </a:pPr>
            <a:r>
              <a:rPr lang="en-US" sz="2000" kern="0" dirty="0">
                <a:sym typeface="Symbol" pitchFamily="18" charset="2"/>
              </a:rPr>
              <a:t>Music perception is largely probabilistic in nature</a:t>
            </a:r>
          </a:p>
          <a:p>
            <a:pPr marL="876300" lvl="1" indent="-476250">
              <a:spcAft>
                <a:spcPct val="25000"/>
              </a:spcAft>
              <a:defRPr/>
            </a:pPr>
            <a:r>
              <a:rPr lang="en-US" sz="2000" kern="0" dirty="0">
                <a:sym typeface="Symbol" pitchFamily="18" charset="2"/>
              </a:rPr>
              <a:t>Where do the probabilities come from?</a:t>
            </a:r>
          </a:p>
          <a:p>
            <a:pPr marL="476250" indent="-476250">
              <a:spcAft>
                <a:spcPct val="25000"/>
              </a:spcAft>
              <a:defRPr/>
            </a:pPr>
            <a:r>
              <a:rPr lang="en-US" sz="2400" kern="0" dirty="0">
                <a:sym typeface="Symbol" pitchFamily="18" charset="2"/>
              </a:rPr>
              <a:t>Structural</a:t>
            </a:r>
            <a:r>
              <a:rPr lang="en-US" kern="0" dirty="0">
                <a:sym typeface="Symbol" pitchFamily="18" charset="2"/>
              </a:rPr>
              <a:t> </a:t>
            </a:r>
            <a:r>
              <a:rPr lang="en-US" sz="2400" kern="0" dirty="0">
                <a:sym typeface="Symbol" pitchFamily="18" charset="2"/>
              </a:rPr>
              <a:t>approaches</a:t>
            </a:r>
          </a:p>
          <a:p>
            <a:pPr marL="876300" lvl="1" indent="-476250">
              <a:spcAft>
                <a:spcPct val="25000"/>
              </a:spcAft>
              <a:defRPr/>
            </a:pPr>
            <a:r>
              <a:rPr lang="en-US" sz="2000" kern="0" dirty="0">
                <a:sym typeface="Symbol" pitchFamily="18" charset="2"/>
              </a:rPr>
              <a:t>E.g. </a:t>
            </a:r>
            <a:r>
              <a:rPr lang="en-US" sz="2000" dirty="0" err="1"/>
              <a:t>Guerino</a:t>
            </a:r>
            <a:r>
              <a:rPr lang="en-US" sz="2000" dirty="0"/>
              <a:t> </a:t>
            </a:r>
            <a:r>
              <a:rPr lang="en-US" sz="2000" dirty="0" err="1"/>
              <a:t>Mazzola</a:t>
            </a:r>
            <a:r>
              <a:rPr lang="en-US" sz="2000" dirty="0"/>
              <a:t>, </a:t>
            </a:r>
            <a:r>
              <a:rPr lang="en-US" sz="2000" i="1" dirty="0"/>
              <a:t>The </a:t>
            </a:r>
            <a:r>
              <a:rPr lang="en-US" sz="2000" i="1" dirty="0" err="1"/>
              <a:t>Topos</a:t>
            </a:r>
            <a:r>
              <a:rPr lang="en-US" sz="2000" i="1" dirty="0"/>
              <a:t> of Music </a:t>
            </a:r>
            <a:r>
              <a:rPr lang="en-US" sz="2000" dirty="0"/>
              <a:t>(</a:t>
            </a:r>
            <a:r>
              <a:rPr lang="en-US" sz="2000" dirty="0" err="1"/>
              <a:t>Birkhauser</a:t>
            </a:r>
            <a:r>
              <a:rPr lang="en-US" sz="2000" dirty="0"/>
              <a:t> 2002).</a:t>
            </a:r>
          </a:p>
          <a:p>
            <a:pPr marL="876300" lvl="1" indent="-476250">
              <a:spcAft>
                <a:spcPct val="25000"/>
              </a:spcAft>
              <a:defRPr/>
            </a:pPr>
            <a:r>
              <a:rPr lang="en-US" sz="2000" dirty="0"/>
              <a:t>Music perception (esp. perception of consonances/dissonances) based on certain symmetries</a:t>
            </a:r>
          </a:p>
          <a:p>
            <a:pPr marL="876300" lvl="1" indent="-476250">
              <a:spcAft>
                <a:spcPct val="25000"/>
              </a:spcAft>
              <a:defRPr/>
            </a:pPr>
            <a:r>
              <a:rPr lang="en-US" sz="2000" kern="0" dirty="0"/>
              <a:t>Purely </a:t>
            </a:r>
            <a:r>
              <a:rPr lang="en-US" sz="2000" kern="0" dirty="0" err="1"/>
              <a:t>structuralist</a:t>
            </a:r>
            <a:r>
              <a:rPr lang="en-US" sz="2000" kern="0" dirty="0"/>
              <a:t> approach without probabilistic elements</a:t>
            </a:r>
          </a:p>
          <a:p>
            <a:pPr>
              <a:spcAft>
                <a:spcPct val="25000"/>
              </a:spcAft>
              <a:defRPr/>
            </a:pPr>
            <a:r>
              <a:rPr lang="en-US" sz="2400" kern="0" dirty="0"/>
              <a:t>The intended geometric theory combines both of these approaches</a:t>
            </a:r>
            <a:r>
              <a:rPr lang="en-US" kern="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r>
              <a:rPr lang="en-US" altLang="en-US" sz="1400" dirty="0"/>
              <a:t>4</a:t>
            </a:r>
          </a:p>
        </p:txBody>
      </p:sp>
      <p:sp>
        <p:nvSpPr>
          <p:cNvPr id="30723" name="Rectangle 2"/>
          <p:cNvSpPr>
            <a:spLocks noGrp="1" noChangeArrowheads="1"/>
          </p:cNvSpPr>
          <p:nvPr>
            <p:ph type="title" idx="4294967295"/>
          </p:nvPr>
        </p:nvSpPr>
        <p:spPr>
          <a:xfrm>
            <a:off x="349250" y="176213"/>
            <a:ext cx="7993063" cy="1304925"/>
          </a:xfrm>
        </p:spPr>
        <p:txBody>
          <a:bodyPr/>
          <a:lstStyle/>
          <a:p>
            <a:pPr eaLnBrk="1" hangingPunct="1"/>
            <a:r>
              <a:rPr lang="de-DE" altLang="en-US" dirty="0"/>
              <a:t>Generative </a:t>
            </a:r>
            <a:r>
              <a:rPr lang="de-DE" altLang="en-US" dirty="0" err="1"/>
              <a:t>Theories</a:t>
            </a:r>
            <a:endParaRPr lang="de-DE" altLang="en-US" dirty="0"/>
          </a:p>
        </p:txBody>
      </p:sp>
      <p:sp>
        <p:nvSpPr>
          <p:cNvPr id="3072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54" y="1952624"/>
            <a:ext cx="3011099" cy="4332517"/>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227" y="1970731"/>
            <a:ext cx="3429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40</a:t>
            </a:fld>
            <a:endParaRPr lang="en-US" altLang="en-US" sz="1400"/>
          </a:p>
        </p:txBody>
      </p:sp>
      <p:sp>
        <p:nvSpPr>
          <p:cNvPr id="66564" name="Titel 1"/>
          <p:cNvSpPr>
            <a:spLocks noGrp="1"/>
          </p:cNvSpPr>
          <p:nvPr>
            <p:ph type="title"/>
          </p:nvPr>
        </p:nvSpPr>
        <p:spPr>
          <a:xfrm>
            <a:off x="457200" y="214313"/>
            <a:ext cx="8229600" cy="1143000"/>
          </a:xfrm>
        </p:spPr>
        <p:txBody>
          <a:bodyPr/>
          <a:lstStyle/>
          <a:p>
            <a:pPr eaLnBrk="1" hangingPunct="1"/>
            <a:r>
              <a:rPr lang="de-DE" altLang="en-US" dirty="0"/>
              <a:t>What </a:t>
            </a:r>
            <a:r>
              <a:rPr lang="de-DE" altLang="en-US" dirty="0" err="1"/>
              <a:t>have</a:t>
            </a:r>
            <a:r>
              <a:rPr lang="de-DE" altLang="en-US" dirty="0"/>
              <a:t> we </a:t>
            </a:r>
            <a:r>
              <a:rPr lang="de-DE" altLang="en-US" dirty="0" err="1"/>
              <a:t>achieved</a:t>
            </a:r>
            <a:r>
              <a:rPr lang="de-DE" altLang="en-US" dirty="0"/>
              <a:t>?</a:t>
            </a:r>
          </a:p>
        </p:txBody>
      </p:sp>
      <p:sp>
        <p:nvSpPr>
          <p:cNvPr id="92163" name="Rectangle 3"/>
          <p:cNvSpPr>
            <a:spLocks noGrp="1" noChangeArrowheads="1"/>
          </p:cNvSpPr>
          <p:nvPr>
            <p:ph type="body" sz="half" idx="1"/>
          </p:nvPr>
        </p:nvSpPr>
        <p:spPr>
          <a:xfrm>
            <a:off x="386109" y="1357313"/>
            <a:ext cx="8169275" cy="1030884"/>
          </a:xfrm>
        </p:spPr>
        <p:txBody>
          <a:bodyPr/>
          <a:lstStyle/>
          <a:p>
            <a:pPr algn="just">
              <a:spcAft>
                <a:spcPts val="600"/>
              </a:spcAft>
            </a:pPr>
            <a:r>
              <a:rPr lang="en-US" altLang="en-US" sz="2400" dirty="0"/>
              <a:t>Static attraction </a:t>
            </a:r>
            <a:r>
              <a:rPr lang="en-US" altLang="en-US" sz="2400" dirty="0">
                <a:sym typeface="Wingdings" panose="05000000000000000000" pitchFamily="2" charset="2"/>
              </a:rPr>
              <a:t> consonance/dissonance</a:t>
            </a:r>
            <a:endParaRPr lang="en-US" altLang="en-US" sz="2400" dirty="0"/>
          </a:p>
          <a:p>
            <a:pPr algn="just">
              <a:spcAft>
                <a:spcPts val="600"/>
              </a:spcAft>
            </a:pPr>
            <a:r>
              <a:rPr lang="en-US" altLang="en-US" sz="2400" dirty="0"/>
              <a:t>Dynamic attraction </a:t>
            </a:r>
            <a:r>
              <a:rPr lang="en-US" altLang="en-US" sz="2400" dirty="0">
                <a:sym typeface="Wingdings" panose="05000000000000000000" pitchFamily="2" charset="2"/>
              </a:rPr>
              <a:t> arousal dimension</a:t>
            </a:r>
          </a:p>
          <a:p>
            <a:endParaRPr lang="en-US" altLang="en-US" dirty="0"/>
          </a:p>
        </p:txBody>
      </p:sp>
      <p:sp>
        <p:nvSpPr>
          <p:cNvPr id="3" name="Titel 1">
            <a:extLst>
              <a:ext uri="{FF2B5EF4-FFF2-40B4-BE49-F238E27FC236}">
                <a16:creationId xmlns:a16="http://schemas.microsoft.com/office/drawing/2014/main" id="{5FEAF518-D0D1-364D-A799-7D0474BF9508}"/>
              </a:ext>
            </a:extLst>
          </p:cNvPr>
          <p:cNvSpPr txBox="1">
            <a:spLocks/>
          </p:cNvSpPr>
          <p:nvPr/>
        </p:nvSpPr>
        <p:spPr bwMode="auto">
          <a:xfrm>
            <a:off x="386108" y="240956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r>
              <a:rPr lang="de-DE" altLang="en-US" kern="0" dirty="0"/>
              <a:t>What </a:t>
            </a:r>
            <a:r>
              <a:rPr lang="de-DE" altLang="en-US" kern="0" dirty="0" err="1"/>
              <a:t>else</a:t>
            </a:r>
            <a:r>
              <a:rPr lang="de-DE" altLang="en-US" kern="0" dirty="0"/>
              <a:t> do we need?</a:t>
            </a:r>
          </a:p>
        </p:txBody>
      </p:sp>
      <p:sp>
        <p:nvSpPr>
          <p:cNvPr id="4" name="Rectangle 3">
            <a:extLst>
              <a:ext uri="{FF2B5EF4-FFF2-40B4-BE49-F238E27FC236}">
                <a16:creationId xmlns:a16="http://schemas.microsoft.com/office/drawing/2014/main" id="{74872B57-1A2E-25B1-555A-A9F739D3BC81}"/>
              </a:ext>
            </a:extLst>
          </p:cNvPr>
          <p:cNvSpPr txBox="1">
            <a:spLocks noChangeArrowheads="1"/>
          </p:cNvSpPr>
          <p:nvPr/>
        </p:nvSpPr>
        <p:spPr bwMode="auto">
          <a:xfrm>
            <a:off x="386108" y="3487637"/>
            <a:ext cx="8169275" cy="103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US" altLang="en-US" sz="2400" kern="0" dirty="0"/>
              <a:t>Systematic theory of static attraction</a:t>
            </a:r>
          </a:p>
          <a:p>
            <a:pPr algn="just">
              <a:spcAft>
                <a:spcPts val="600"/>
              </a:spcAft>
            </a:pPr>
            <a:r>
              <a:rPr lang="en-US" altLang="en-US" sz="2400" kern="0" dirty="0"/>
              <a:t>Related theory of dynamic attraction</a:t>
            </a:r>
            <a:endParaRPr lang="en-US" altLang="en-US" kern="0" dirty="0"/>
          </a:p>
        </p:txBody>
      </p:sp>
      <p:sp>
        <p:nvSpPr>
          <p:cNvPr id="5" name="Titel 1">
            <a:extLst>
              <a:ext uri="{FF2B5EF4-FFF2-40B4-BE49-F238E27FC236}">
                <a16:creationId xmlns:a16="http://schemas.microsoft.com/office/drawing/2014/main" id="{48CB4574-C904-FAD1-A002-4AED2E5915D5}"/>
              </a:ext>
            </a:extLst>
          </p:cNvPr>
          <p:cNvSpPr txBox="1">
            <a:spLocks/>
          </p:cNvSpPr>
          <p:nvPr/>
        </p:nvSpPr>
        <p:spPr bwMode="auto">
          <a:xfrm>
            <a:off x="184087" y="45185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r>
              <a:rPr lang="de-DE" altLang="en-US" kern="0" dirty="0"/>
              <a:t>What </a:t>
            </a:r>
            <a:r>
              <a:rPr lang="de-DE" altLang="en-US" kern="0" dirty="0" err="1"/>
              <a:t>is</a:t>
            </a:r>
            <a:r>
              <a:rPr lang="de-DE" altLang="en-US" kern="0" dirty="0"/>
              <a:t> </a:t>
            </a:r>
            <a:r>
              <a:rPr lang="de-DE" altLang="en-US" kern="0" dirty="0" err="1"/>
              <a:t>the</a:t>
            </a:r>
            <a:r>
              <a:rPr lang="de-DE" altLang="en-US" kern="0" dirty="0"/>
              <a:t> </a:t>
            </a:r>
            <a:r>
              <a:rPr lang="de-DE" altLang="en-US" kern="0" dirty="0" err="1"/>
              <a:t>basis</a:t>
            </a:r>
            <a:r>
              <a:rPr lang="de-DE" altLang="en-US" kern="0" dirty="0"/>
              <a:t>?</a:t>
            </a:r>
          </a:p>
        </p:txBody>
      </p:sp>
      <p:sp>
        <p:nvSpPr>
          <p:cNvPr id="6" name="Rectangle 3">
            <a:extLst>
              <a:ext uri="{FF2B5EF4-FFF2-40B4-BE49-F238E27FC236}">
                <a16:creationId xmlns:a16="http://schemas.microsoft.com/office/drawing/2014/main" id="{0108A34E-88C5-EC99-69ED-F6F52449CAB9}"/>
              </a:ext>
            </a:extLst>
          </p:cNvPr>
          <p:cNvSpPr txBox="1">
            <a:spLocks noChangeArrowheads="1"/>
          </p:cNvSpPr>
          <p:nvPr/>
        </p:nvSpPr>
        <p:spPr bwMode="auto">
          <a:xfrm>
            <a:off x="457200" y="5661521"/>
            <a:ext cx="8169275" cy="103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US" altLang="en-US" sz="2400" kern="0" dirty="0"/>
              <a:t>Formal representation of the 12 tones, based on certain symmetry principles</a:t>
            </a:r>
            <a:endParaRPr lang="en-US" altLang="en-US" kern="0" dirty="0"/>
          </a:p>
        </p:txBody>
      </p:sp>
    </p:spTree>
    <p:extLst>
      <p:ext uri="{BB962C8B-B14F-4D97-AF65-F5344CB8AC3E}">
        <p14:creationId xmlns:p14="http://schemas.microsoft.com/office/powerpoint/2010/main" val="31099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92163" grpId="0" uiExpand="1" build="p"/>
      <p:bldP spid="3" grpId="0"/>
      <p:bldP spid="4" grpId="0" build="p"/>
      <p:bldP spid="5" grpId="0"/>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56348-417F-D8EC-F2FF-5AB7848C0474}"/>
            </a:ext>
          </a:extLst>
        </p:cNvPr>
        <p:cNvGrpSpPr/>
        <p:nvPr/>
      </p:nvGrpSpPr>
      <p:grpSpPr>
        <a:xfrm>
          <a:off x="0" y="0"/>
          <a:ext cx="0" cy="0"/>
          <a:chOff x="0" y="0"/>
          <a:chExt cx="0" cy="0"/>
        </a:xfrm>
      </p:grpSpPr>
      <p:sp>
        <p:nvSpPr>
          <p:cNvPr id="66562" name="Fußzeilenplatzhalter 5">
            <a:extLst>
              <a:ext uri="{FF2B5EF4-FFF2-40B4-BE49-F238E27FC236}">
                <a16:creationId xmlns:a16="http://schemas.microsoft.com/office/drawing/2014/main" id="{AC2B99DF-92C1-F4B3-AFCC-451F45A6A3F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a:extLst>
              <a:ext uri="{FF2B5EF4-FFF2-40B4-BE49-F238E27FC236}">
                <a16:creationId xmlns:a16="http://schemas.microsoft.com/office/drawing/2014/main" id="{47E334DD-F3F8-83AD-E58B-7BC71D11488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41</a:t>
            </a:fld>
            <a:endParaRPr lang="en-US" altLang="en-US" sz="1400"/>
          </a:p>
        </p:txBody>
      </p:sp>
      <p:sp>
        <p:nvSpPr>
          <p:cNvPr id="66564" name="Titel 1">
            <a:extLst>
              <a:ext uri="{FF2B5EF4-FFF2-40B4-BE49-F238E27FC236}">
                <a16:creationId xmlns:a16="http://schemas.microsoft.com/office/drawing/2014/main" id="{02CECF68-A056-C039-DA69-32B4D0CE1519}"/>
              </a:ext>
            </a:extLst>
          </p:cNvPr>
          <p:cNvSpPr>
            <a:spLocks noGrp="1"/>
          </p:cNvSpPr>
          <p:nvPr>
            <p:ph type="title"/>
          </p:nvPr>
        </p:nvSpPr>
        <p:spPr>
          <a:xfrm>
            <a:off x="457200" y="214313"/>
            <a:ext cx="8229600" cy="1143000"/>
          </a:xfrm>
        </p:spPr>
        <p:txBody>
          <a:bodyPr/>
          <a:lstStyle/>
          <a:p>
            <a:pPr eaLnBrk="1" hangingPunct="1"/>
            <a:r>
              <a:rPr lang="de-DE" altLang="en-US" dirty="0" err="1"/>
              <a:t>Symmetries</a:t>
            </a:r>
            <a:r>
              <a:rPr lang="de-DE" altLang="en-US" dirty="0"/>
              <a:t> and </a:t>
            </a:r>
            <a:r>
              <a:rPr lang="de-DE" altLang="en-US" dirty="0" err="1"/>
              <a:t>the</a:t>
            </a:r>
            <a:r>
              <a:rPr lang="de-DE" altLang="en-US" dirty="0"/>
              <a:t> 12 Tones</a:t>
            </a:r>
          </a:p>
        </p:txBody>
      </p:sp>
      <mc:AlternateContent xmlns:mc="http://schemas.openxmlformats.org/markup-compatibility/2006" xmlns:a14="http://schemas.microsoft.com/office/drawing/2010/main">
        <mc:Choice Requires="a14">
          <p:sp>
            <p:nvSpPr>
              <p:cNvPr id="92163" name="Rectangle 3">
                <a:extLst>
                  <a:ext uri="{FF2B5EF4-FFF2-40B4-BE49-F238E27FC236}">
                    <a16:creationId xmlns:a16="http://schemas.microsoft.com/office/drawing/2014/main" id="{98AA26AD-3CDF-5554-E81C-525540F08C55}"/>
                  </a:ext>
                </a:extLst>
              </p:cNvPr>
              <p:cNvSpPr>
                <a:spLocks noGrp="1" noChangeArrowheads="1"/>
              </p:cNvSpPr>
              <p:nvPr>
                <p:ph type="body" sz="half" idx="1"/>
              </p:nvPr>
            </p:nvSpPr>
            <p:spPr>
              <a:xfrm>
                <a:off x="260818" y="1456154"/>
                <a:ext cx="8622364" cy="4525962"/>
              </a:xfrm>
            </p:spPr>
            <p:txBody>
              <a:bodyPr/>
              <a:lstStyle/>
              <a:p>
                <a:pPr algn="just">
                  <a:spcAft>
                    <a:spcPts val="600"/>
                  </a:spcAft>
                </a:pPr>
                <a:r>
                  <a:rPr lang="en-US" altLang="en-US" sz="2400" dirty="0"/>
                  <a:t>In the simplest case, the twelve tones/intervals can be represented by the set</a:t>
                </a:r>
                <a14:m>
                  <m:oMath xmlns:m="http://schemas.openxmlformats.org/officeDocument/2006/math">
                    <m:r>
                      <a:rPr lang="de-DE" altLang="en-US" sz="2400" b="0" i="0" smtClean="0">
                        <a:latin typeface="Cambria Math" panose="02040503050406030204" pitchFamily="18" charset="0"/>
                      </a:rPr>
                      <m:t> </m:t>
                    </m:r>
                    <m:sSub>
                      <m:sSubPr>
                        <m:ctrlPr>
                          <a:rPr lang="de-DE" altLang="en-US" sz="2400" b="0" i="1" smtClean="0">
                            <a:latin typeface="Cambria Math" panose="02040503050406030204" pitchFamily="18" charset="0"/>
                          </a:rPr>
                        </m:ctrlPr>
                      </m:sSubPr>
                      <m:e>
                        <m:r>
                          <a:rPr lang="de-DE" altLang="en-US" sz="2400" b="0" i="1" smtClean="0">
                            <a:latin typeface="Cambria Math" panose="02040503050406030204" pitchFamily="18" charset="0"/>
                          </a:rPr>
                          <m:t>𝑍</m:t>
                        </m:r>
                      </m:e>
                      <m:sub>
                        <m:r>
                          <a:rPr lang="de-DE" altLang="en-US" sz="2400" b="0" i="1" smtClean="0">
                            <a:latin typeface="Cambria Math" panose="02040503050406030204" pitchFamily="18" charset="0"/>
                          </a:rPr>
                          <m:t>12</m:t>
                        </m:r>
                      </m:sub>
                    </m:sSub>
                    <m:r>
                      <a:rPr lang="en-US" altLang="en-US" sz="2400" i="1" smtClean="0">
                        <a:latin typeface="Cambria Math" panose="02040503050406030204" pitchFamily="18" charset="0"/>
                      </a:rPr>
                      <m:t>=</m:t>
                    </m:r>
                  </m:oMath>
                </a14:m>
                <a:r>
                  <a:rPr lang="en-US" altLang="en-US" sz="2400" dirty="0"/>
                  <a:t> {0,1,2,3,4,5,6,7,8,9,10,11}</a:t>
                </a:r>
              </a:p>
              <a:p>
                <a:pPr marL="0" indent="0" algn="just">
                  <a:spcAft>
                    <a:spcPts val="600"/>
                  </a:spcAft>
                  <a:buNone/>
                </a:pPr>
                <a:r>
                  <a:rPr lang="en-US" altLang="en-US" sz="2400" dirty="0"/>
                  <a:t> </a:t>
                </a:r>
              </a:p>
              <a:p>
                <a:pPr algn="just">
                  <a:spcAft>
                    <a:spcPts val="600"/>
                  </a:spcAft>
                </a:pPr>
                <a:endParaRPr lang="en-US" altLang="en-US" sz="2400" dirty="0"/>
              </a:p>
              <a:p>
                <a:pPr algn="just">
                  <a:spcAft>
                    <a:spcPts val="600"/>
                  </a:spcAft>
                </a:pPr>
                <a:endParaRPr lang="en-US" altLang="en-US" sz="2400" dirty="0"/>
              </a:p>
              <a:p>
                <a:pPr algn="just">
                  <a:spcAft>
                    <a:spcPts val="600"/>
                  </a:spcAft>
                </a:pPr>
                <a:r>
                  <a:rPr lang="en-US" altLang="en-US" sz="2400" dirty="0"/>
                  <a:t>By defining a group operation of modular addition </a:t>
                </a:r>
                <a:br>
                  <a:rPr lang="en-US" altLang="en-US" sz="2400" dirty="0"/>
                </a:br>
                <a14:m>
                  <m:oMath xmlns:m="http://schemas.openxmlformats.org/officeDocument/2006/math">
                    <m:r>
                      <a:rPr lang="de-DE" altLang="en-US" sz="2400" b="0" i="1" smtClean="0">
                        <a:latin typeface="Cambria Math" panose="02040503050406030204" pitchFamily="18" charset="0"/>
                      </a:rPr>
                      <m:t>𝑥</m:t>
                    </m:r>
                    <m:r>
                      <a:rPr lang="de-DE" altLang="en-US" sz="2400" b="0" i="1" smtClean="0">
                        <a:latin typeface="Cambria Math" panose="02040503050406030204" pitchFamily="18" charset="0"/>
                      </a:rPr>
                      <m:t>  ⃘</m:t>
                    </m:r>
                    <m:r>
                      <a:rPr lang="de-DE" altLang="en-US" sz="2400" b="0" i="1" smtClean="0">
                        <a:latin typeface="Cambria Math" panose="02040503050406030204" pitchFamily="18" charset="0"/>
                        <a:ea typeface="Cambria Math" panose="02040503050406030204" pitchFamily="18" charset="0"/>
                      </a:rPr>
                      <m:t>𝑦</m:t>
                    </m:r>
                    <m:r>
                      <a:rPr lang="en-US" altLang="en-US" sz="2400" i="1">
                        <a:latin typeface="Cambria Math" panose="02040503050406030204" pitchFamily="18" charset="0"/>
                      </a:rPr>
                      <m:t>=</m:t>
                    </m:r>
                    <m:r>
                      <a:rPr lang="de-DE" altLang="en-US" sz="2400" b="0" i="1" smtClean="0">
                        <a:latin typeface="Cambria Math" panose="02040503050406030204" pitchFamily="18" charset="0"/>
                      </a:rPr>
                      <m:t>𝑥</m:t>
                    </m:r>
                    <m:r>
                      <a:rPr lang="de-DE" altLang="en-US" sz="2400" b="0" i="1" smtClean="0">
                        <a:latin typeface="Cambria Math" panose="02040503050406030204" pitchFamily="18" charset="0"/>
                      </a:rPr>
                      <m:t>+</m:t>
                    </m:r>
                    <m:r>
                      <a:rPr lang="de-DE" altLang="en-US" sz="2400" b="0" i="1" smtClean="0">
                        <a:latin typeface="Cambria Math" panose="02040503050406030204" pitchFamily="18" charset="0"/>
                      </a:rPr>
                      <m:t>𝑦</m:t>
                    </m:r>
                    <m:r>
                      <a:rPr lang="de-DE" altLang="en-US" sz="2400" b="0" i="1" smtClean="0">
                        <a:latin typeface="Cambria Math" panose="02040503050406030204" pitchFamily="18" charset="0"/>
                      </a:rPr>
                      <m:t> </m:t>
                    </m:r>
                    <m:r>
                      <a:rPr lang="de-DE" altLang="en-US" sz="2400" b="0" i="1" smtClean="0">
                        <a:latin typeface="Cambria Math" panose="02040503050406030204" pitchFamily="18" charset="0"/>
                      </a:rPr>
                      <m:t>𝑀𝑜𝑑</m:t>
                    </m:r>
                    <m:r>
                      <a:rPr lang="de-DE" altLang="en-US" sz="2400" b="0" i="1" smtClean="0">
                        <a:latin typeface="Cambria Math" panose="02040503050406030204" pitchFamily="18" charset="0"/>
                      </a:rPr>
                      <m:t>12</m:t>
                    </m:r>
                  </m:oMath>
                </a14:m>
                <a:r>
                  <a:rPr lang="en-US" altLang="en-US" sz="2400" dirty="0"/>
                  <a:t>, we get the </a:t>
                </a:r>
                <a:r>
                  <a:rPr lang="en-US" altLang="en-US" sz="2400" i="1" dirty="0"/>
                  <a:t>group</a:t>
                </a:r>
                <a:r>
                  <a:rPr lang="en-US" altLang="en-US" sz="2400" dirty="0"/>
                  <a:t> of 12 tones/intervals.</a:t>
                </a:r>
              </a:p>
              <a:p>
                <a:pPr algn="just">
                  <a:spcAft>
                    <a:spcPts val="600"/>
                  </a:spcAft>
                </a:pPr>
                <a:r>
                  <a:rPr lang="en-US" sz="2400" dirty="0"/>
                  <a:t>Invariance under transposition: </a:t>
                </a:r>
                <a:r>
                  <a:rPr lang="en-US" altLang="en-US" sz="2400" dirty="0"/>
                  <a:t>If in a piece of music all tones are changed by k halftones, the resulting piece is equivalent to the original one (assuming equal intonation). </a:t>
                </a:r>
              </a:p>
              <a:p>
                <a:pPr algn="just">
                  <a:spcAft>
                    <a:spcPts val="600"/>
                  </a:spcAft>
                </a:pPr>
                <a:endParaRPr lang="en-US" altLang="en-US" sz="2400" dirty="0"/>
              </a:p>
              <a:p>
                <a:endParaRPr lang="en-US" altLang="en-US" dirty="0"/>
              </a:p>
            </p:txBody>
          </p:sp>
        </mc:Choice>
        <mc:Fallback xmlns="">
          <p:sp>
            <p:nvSpPr>
              <p:cNvPr id="92163" name="Rectangle 3">
                <a:extLst>
                  <a:ext uri="{FF2B5EF4-FFF2-40B4-BE49-F238E27FC236}">
                    <a16:creationId xmlns:a16="http://schemas.microsoft.com/office/drawing/2014/main" id="{98AA26AD-3CDF-5554-E81C-525540F08C55}"/>
                  </a:ext>
                </a:extLst>
              </p:cNvPr>
              <p:cNvSpPr>
                <a:spLocks noGrp="1" noRot="1" noChangeAspect="1" noMove="1" noResize="1" noEditPoints="1" noAdjustHandles="1" noChangeArrowheads="1" noChangeShapeType="1" noTextEdit="1"/>
              </p:cNvSpPr>
              <p:nvPr>
                <p:ph type="body" sz="half" idx="1"/>
              </p:nvPr>
            </p:nvSpPr>
            <p:spPr>
              <a:xfrm>
                <a:off x="260818" y="1456154"/>
                <a:ext cx="8622364" cy="4525962"/>
              </a:xfrm>
              <a:blipFill>
                <a:blip r:embed="rId3"/>
                <a:stretch>
                  <a:fillRect l="-1132" t="-1078" r="-1061" b="-2426"/>
                </a:stretch>
              </a:blipFill>
            </p:spPr>
            <p:txBody>
              <a:bodyPr/>
              <a:lstStyle/>
              <a:p>
                <a:r>
                  <a:rPr lang="es-ES">
                    <a:noFill/>
                  </a:rPr>
                  <a:t> </a:t>
                </a:r>
              </a:p>
            </p:txBody>
          </p:sp>
        </mc:Fallback>
      </mc:AlternateContent>
      <p:grpSp>
        <p:nvGrpSpPr>
          <p:cNvPr id="5" name="Gruppieren 4">
            <a:extLst>
              <a:ext uri="{FF2B5EF4-FFF2-40B4-BE49-F238E27FC236}">
                <a16:creationId xmlns:a16="http://schemas.microsoft.com/office/drawing/2014/main" id="{96D9F084-35D6-CF39-9EB0-5B348A92A90E}"/>
              </a:ext>
            </a:extLst>
          </p:cNvPr>
          <p:cNvGrpSpPr/>
          <p:nvPr/>
        </p:nvGrpSpPr>
        <p:grpSpPr>
          <a:xfrm>
            <a:off x="2496083" y="2715647"/>
            <a:ext cx="3853129" cy="781016"/>
            <a:chOff x="1432271" y="2584253"/>
            <a:chExt cx="3853129" cy="781016"/>
          </a:xfrm>
        </p:grpSpPr>
        <p:pic>
          <p:nvPicPr>
            <p:cNvPr id="3" name="Grafik 2">
              <a:extLst>
                <a:ext uri="{FF2B5EF4-FFF2-40B4-BE49-F238E27FC236}">
                  <a16:creationId xmlns:a16="http://schemas.microsoft.com/office/drawing/2014/main" id="{51EE6D75-C3AB-1295-2607-10F886D87FF4}"/>
                </a:ext>
              </a:extLst>
            </p:cNvPr>
            <p:cNvPicPr>
              <a:picLocks noChangeAspect="1"/>
            </p:cNvPicPr>
            <p:nvPr/>
          </p:nvPicPr>
          <p:blipFill>
            <a:blip r:embed="rId4"/>
            <a:stretch>
              <a:fillRect/>
            </a:stretch>
          </p:blipFill>
          <p:spPr>
            <a:xfrm>
              <a:off x="1432271" y="2584253"/>
              <a:ext cx="3719151" cy="521072"/>
            </a:xfrm>
            <a:prstGeom prst="rect">
              <a:avLst/>
            </a:prstGeom>
            <a:effectLst>
              <a:glow rad="431800">
                <a:srgbClr val="CC9900"/>
              </a:glow>
              <a:outerShdw sx="1000" sy="1000" algn="ctr" rotWithShape="0">
                <a:srgbClr val="000000"/>
              </a:outerShdw>
            </a:effectLst>
          </p:spPr>
        </p:pic>
        <p:sp>
          <p:nvSpPr>
            <p:cNvPr id="4" name="Textfeld 3">
              <a:extLst>
                <a:ext uri="{FF2B5EF4-FFF2-40B4-BE49-F238E27FC236}">
                  <a16:creationId xmlns:a16="http://schemas.microsoft.com/office/drawing/2014/main" id="{DDBDE89E-081F-9CFA-13C6-EEAAC675DDAC}"/>
                </a:ext>
              </a:extLst>
            </p:cNvPr>
            <p:cNvSpPr txBox="1"/>
            <p:nvPr/>
          </p:nvSpPr>
          <p:spPr>
            <a:xfrm>
              <a:off x="1566249" y="3088270"/>
              <a:ext cx="3719151" cy="276999"/>
            </a:xfrm>
            <a:prstGeom prst="rect">
              <a:avLst/>
            </a:prstGeom>
            <a:noFill/>
          </p:spPr>
          <p:txBody>
            <a:bodyPr wrap="square" rtlCol="0">
              <a:spAutoFit/>
            </a:bodyPr>
            <a:lstStyle/>
            <a:p>
              <a:pPr>
                <a:buNone/>
              </a:pPr>
              <a:r>
                <a:rPr lang="de-DE" sz="1200" dirty="0"/>
                <a:t>0     1    2     3     4    5     6     7       8    9   10  11</a:t>
              </a:r>
              <a:endParaRPr lang="es-ES" sz="1200" dirty="0"/>
            </a:p>
          </p:txBody>
        </p:sp>
      </p:grpSp>
    </p:spTree>
    <p:extLst>
      <p:ext uri="{BB962C8B-B14F-4D97-AF65-F5344CB8AC3E}">
        <p14:creationId xmlns:p14="http://schemas.microsoft.com/office/powerpoint/2010/main" val="1754222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A377-94AD-3CF5-ACFD-46EF447ECEA6}"/>
            </a:ext>
          </a:extLst>
        </p:cNvPr>
        <p:cNvGrpSpPr/>
        <p:nvPr/>
      </p:nvGrpSpPr>
      <p:grpSpPr>
        <a:xfrm>
          <a:off x="0" y="0"/>
          <a:ext cx="0" cy="0"/>
          <a:chOff x="0" y="0"/>
          <a:chExt cx="0" cy="0"/>
        </a:xfrm>
      </p:grpSpPr>
      <p:sp>
        <p:nvSpPr>
          <p:cNvPr id="66562" name="Fußzeilenplatzhalter 5">
            <a:extLst>
              <a:ext uri="{FF2B5EF4-FFF2-40B4-BE49-F238E27FC236}">
                <a16:creationId xmlns:a16="http://schemas.microsoft.com/office/drawing/2014/main" id="{D1631BD1-1F22-D7E9-3B23-8FF890C334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a:extLst>
              <a:ext uri="{FF2B5EF4-FFF2-40B4-BE49-F238E27FC236}">
                <a16:creationId xmlns:a16="http://schemas.microsoft.com/office/drawing/2014/main" id="{F9462310-8220-5E63-94DF-453BAE3EAE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42</a:t>
            </a:fld>
            <a:endParaRPr lang="en-US" altLang="en-US" sz="1400"/>
          </a:p>
        </p:txBody>
      </p:sp>
      <p:sp>
        <p:nvSpPr>
          <p:cNvPr id="66564" name="Titel 1">
            <a:extLst>
              <a:ext uri="{FF2B5EF4-FFF2-40B4-BE49-F238E27FC236}">
                <a16:creationId xmlns:a16="http://schemas.microsoft.com/office/drawing/2014/main" id="{2BD038D1-A217-6DE8-64A8-047E09442112}"/>
              </a:ext>
            </a:extLst>
          </p:cNvPr>
          <p:cNvSpPr>
            <a:spLocks noGrp="1"/>
          </p:cNvSpPr>
          <p:nvPr>
            <p:ph type="title"/>
          </p:nvPr>
        </p:nvSpPr>
        <p:spPr>
          <a:xfrm>
            <a:off x="457200" y="214313"/>
            <a:ext cx="8229600" cy="1143000"/>
          </a:xfrm>
        </p:spPr>
        <p:txBody>
          <a:bodyPr/>
          <a:lstStyle/>
          <a:p>
            <a:pPr eaLnBrk="1" hangingPunct="1"/>
            <a:r>
              <a:rPr lang="de-DE" altLang="en-US" dirty="0" err="1"/>
              <a:t>Two</a:t>
            </a:r>
            <a:r>
              <a:rPr lang="de-DE" altLang="en-US" dirty="0"/>
              <a:t> </a:t>
            </a:r>
            <a:r>
              <a:rPr lang="de-DE" altLang="en-US" dirty="0" err="1"/>
              <a:t>ways</a:t>
            </a:r>
            <a:r>
              <a:rPr lang="de-DE" altLang="en-US" dirty="0"/>
              <a:t> </a:t>
            </a:r>
            <a:r>
              <a:rPr lang="de-DE" altLang="en-US" dirty="0" err="1"/>
              <a:t>of</a:t>
            </a:r>
            <a:r>
              <a:rPr lang="de-DE" altLang="en-US" dirty="0"/>
              <a:t> </a:t>
            </a:r>
            <a:r>
              <a:rPr lang="de-DE" altLang="en-US" dirty="0" err="1"/>
              <a:t>representing</a:t>
            </a:r>
            <a:r>
              <a:rPr lang="de-DE" altLang="en-US" dirty="0"/>
              <a:t> </a:t>
            </a:r>
            <a:r>
              <a:rPr lang="de-DE" altLang="en-US" dirty="0" err="1"/>
              <a:t>the</a:t>
            </a:r>
            <a:r>
              <a:rPr lang="de-DE" altLang="en-US" dirty="0"/>
              <a:t> </a:t>
            </a:r>
            <a:r>
              <a:rPr lang="de-DE" altLang="en-US" dirty="0" err="1"/>
              <a:t>cyclic</a:t>
            </a:r>
            <a:r>
              <a:rPr lang="de-DE" altLang="en-US" dirty="0"/>
              <a:t> </a:t>
            </a:r>
            <a:r>
              <a:rPr lang="de-DE" altLang="en-US" dirty="0" err="1"/>
              <a:t>group</a:t>
            </a:r>
            <a:r>
              <a:rPr lang="de-DE" altLang="en-US" dirty="0"/>
              <a:t> </a:t>
            </a:r>
          </a:p>
        </p:txBody>
      </p:sp>
      <p:sp>
        <p:nvSpPr>
          <p:cNvPr id="92163" name="Rectangle 3">
            <a:extLst>
              <a:ext uri="{FF2B5EF4-FFF2-40B4-BE49-F238E27FC236}">
                <a16:creationId xmlns:a16="http://schemas.microsoft.com/office/drawing/2014/main" id="{052A0CAB-68F4-009B-6C4A-2492C4DCD126}"/>
              </a:ext>
            </a:extLst>
          </p:cNvPr>
          <p:cNvSpPr>
            <a:spLocks noGrp="1" noChangeArrowheads="1"/>
          </p:cNvSpPr>
          <p:nvPr>
            <p:ph type="body" sz="half" idx="1"/>
          </p:nvPr>
        </p:nvSpPr>
        <p:spPr>
          <a:xfrm>
            <a:off x="320141" y="1724820"/>
            <a:ext cx="8366659" cy="4965699"/>
          </a:xfrm>
        </p:spPr>
        <p:txBody>
          <a:bodyPr/>
          <a:lstStyle/>
          <a:p>
            <a:pPr algn="just">
              <a:spcAft>
                <a:spcPts val="600"/>
              </a:spcAft>
            </a:pPr>
            <a:r>
              <a:rPr lang="en-US" altLang="en-US" sz="2400" dirty="0"/>
              <a:t>         Chromatic circle              Circle of fifth  </a:t>
            </a:r>
          </a:p>
          <a:p>
            <a:pPr algn="just">
              <a:spcAft>
                <a:spcPts val="600"/>
              </a:spcAft>
            </a:pPr>
            <a:endParaRPr lang="en-US" altLang="en-US" sz="2400" dirty="0"/>
          </a:p>
          <a:p>
            <a:pPr algn="just">
              <a:spcAft>
                <a:spcPts val="600"/>
              </a:spcAft>
            </a:pPr>
            <a:endParaRPr lang="en-US" altLang="en-US" sz="2400" dirty="0"/>
          </a:p>
          <a:p>
            <a:pPr algn="just">
              <a:spcAft>
                <a:spcPts val="600"/>
              </a:spcAft>
            </a:pPr>
            <a:endParaRPr lang="en-US" altLang="en-US" sz="2400" dirty="0"/>
          </a:p>
          <a:p>
            <a:pPr algn="just">
              <a:spcAft>
                <a:spcPts val="600"/>
              </a:spcAft>
            </a:pPr>
            <a:endParaRPr lang="en-US" altLang="en-US" sz="2400" dirty="0"/>
          </a:p>
          <a:p>
            <a:pPr algn="just">
              <a:spcAft>
                <a:spcPts val="600"/>
              </a:spcAft>
            </a:pPr>
            <a:endParaRPr lang="en-US" altLang="en-US" sz="2400" dirty="0"/>
          </a:p>
          <a:p>
            <a:pPr marL="0" indent="0" algn="just">
              <a:spcAft>
                <a:spcPts val="600"/>
              </a:spcAft>
              <a:buNone/>
            </a:pPr>
            <a:r>
              <a:rPr lang="en-US" altLang="en-US" sz="1000" dirty="0"/>
              <a:t> </a:t>
            </a:r>
          </a:p>
          <a:p>
            <a:pPr marL="476250" indent="-476250">
              <a:spcAft>
                <a:spcPct val="25000"/>
              </a:spcAft>
              <a:defRPr/>
            </a:pPr>
            <a:r>
              <a:rPr lang="en-US" sz="2400" dirty="0"/>
              <a:t>There are exactly 2 generators of the group:</a:t>
            </a:r>
            <a:endParaRPr lang="en-US" sz="2400" dirty="0">
              <a:solidFill>
                <a:srgbClr val="C00000"/>
              </a:solidFill>
            </a:endParaRPr>
          </a:p>
          <a:p>
            <a:pPr marL="876300" lvl="1" indent="-476250">
              <a:spcAft>
                <a:spcPct val="25000"/>
              </a:spcAft>
              <a:defRPr/>
            </a:pPr>
            <a:r>
              <a:rPr lang="en-US" sz="2000" dirty="0"/>
              <a:t>x</a:t>
            </a:r>
            <a:r>
              <a:rPr lang="en-US" sz="2000" dirty="0">
                <a:sym typeface="Symbol" panose="05050102010706020507" pitchFamily="18" charset="2"/>
              </a:rPr>
              <a:t> 1</a:t>
            </a:r>
            <a:r>
              <a:rPr lang="en-US" sz="2000" dirty="0"/>
              <a:t> mod 12  (chromatic circle)</a:t>
            </a:r>
          </a:p>
          <a:p>
            <a:pPr marL="876300" lvl="1" indent="-476250">
              <a:spcAft>
                <a:spcPct val="25000"/>
              </a:spcAft>
              <a:defRPr/>
            </a:pPr>
            <a:r>
              <a:rPr lang="en-US" sz="2000" dirty="0"/>
              <a:t>x</a:t>
            </a:r>
            <a:r>
              <a:rPr lang="en-US" sz="2000" dirty="0">
                <a:sym typeface="Symbol" panose="05050102010706020507" pitchFamily="18" charset="2"/>
              </a:rPr>
              <a:t></a:t>
            </a:r>
            <a:r>
              <a:rPr lang="en-US" sz="2000" dirty="0"/>
              <a:t>7 mod 12 (circle of fifth)</a:t>
            </a:r>
            <a:br>
              <a:rPr lang="en-US" sz="2000" dirty="0"/>
            </a:br>
            <a:endParaRPr lang="en-US" dirty="0"/>
          </a:p>
          <a:p>
            <a:pPr algn="just">
              <a:spcAft>
                <a:spcPts val="600"/>
              </a:spcAft>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marL="0" indent="0" algn="just">
              <a:spcAft>
                <a:spcPts val="600"/>
              </a:spcAft>
              <a:buNone/>
            </a:pPr>
            <a:endParaRPr lang="en-US" altLang="en-US" sz="2400" dirty="0"/>
          </a:p>
          <a:p>
            <a:pPr algn="just">
              <a:spcAft>
                <a:spcPts val="600"/>
              </a:spcAft>
            </a:pPr>
            <a:endParaRPr lang="en-US" altLang="en-US" sz="2400" dirty="0"/>
          </a:p>
          <a:p>
            <a:endParaRPr lang="en-US" altLang="en-US" dirty="0"/>
          </a:p>
        </p:txBody>
      </p:sp>
      <p:pic>
        <p:nvPicPr>
          <p:cNvPr id="6" name="Grafik 5">
            <a:extLst>
              <a:ext uri="{FF2B5EF4-FFF2-40B4-BE49-F238E27FC236}">
                <a16:creationId xmlns:a16="http://schemas.microsoft.com/office/drawing/2014/main" id="{A2FB04D7-EBA3-25BD-2574-199497A1B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799" y="2088291"/>
            <a:ext cx="6096066" cy="2918927"/>
          </a:xfrm>
          <a:prstGeom prst="rect">
            <a:avLst/>
          </a:prstGeom>
        </p:spPr>
      </p:pic>
    </p:spTree>
    <p:extLst>
      <p:ext uri="{BB962C8B-B14F-4D97-AF65-F5344CB8AC3E}">
        <p14:creationId xmlns:p14="http://schemas.microsoft.com/office/powerpoint/2010/main" val="30480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6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84996"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99DD240A-F115-4EFF-B775-A6EEF0D9E285}" type="slidenum">
              <a:rPr lang="en-US" altLang="en-US" sz="1400" smtClean="0"/>
              <a:pPr>
                <a:spcBef>
                  <a:spcPct val="0"/>
                </a:spcBef>
                <a:buFontTx/>
                <a:buNone/>
              </a:pPr>
              <a:t>43</a:t>
            </a:fld>
            <a:endParaRPr lang="en-US" altLang="en-US" sz="1400" dirty="0"/>
          </a:p>
        </p:txBody>
      </p:sp>
      <p:sp>
        <p:nvSpPr>
          <p:cNvPr id="4"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sym typeface="Symbol" pitchFamily="18" charset="2"/>
              </a:rPr>
              <a:t>Why 12 tones?  Bolzano’s (1980 group theoretic analysis))</a:t>
            </a:r>
            <a:endParaRPr lang="de-DE" kern="0" dirty="0">
              <a:sym typeface="Symbol" pitchFamily="18" charset="2"/>
            </a:endParaRPr>
          </a:p>
        </p:txBody>
      </p:sp>
      <p:sp>
        <p:nvSpPr>
          <p:cNvPr id="13" name="Rectangle 3"/>
          <p:cNvSpPr txBox="1">
            <a:spLocks noChangeArrowheads="1"/>
          </p:cNvSpPr>
          <p:nvPr/>
        </p:nvSpPr>
        <p:spPr bwMode="auto">
          <a:xfrm>
            <a:off x="276241" y="2066457"/>
            <a:ext cx="8591517" cy="420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76250" indent="-476250">
              <a:spcAft>
                <a:spcPct val="25000"/>
              </a:spcAft>
              <a:defRPr/>
            </a:pPr>
            <a:r>
              <a:rPr lang="en-US" sz="2400" kern="0" dirty="0"/>
              <a:t>There should be at least two generators of the whole group (</a:t>
            </a:r>
            <a:r>
              <a:rPr lang="en-US" sz="2400" kern="0" dirty="0">
                <a:sym typeface="Wingdings" panose="05000000000000000000" pitchFamily="2" charset="2"/>
              </a:rPr>
              <a:t> base of static and dynamic attraction)</a:t>
            </a:r>
          </a:p>
          <a:p>
            <a:pPr marL="476250" indent="-476250">
              <a:spcAft>
                <a:spcPct val="25000"/>
              </a:spcAft>
              <a:defRPr/>
            </a:pPr>
            <a:r>
              <a:rPr lang="en-US" sz="2400" kern="0" dirty="0">
                <a:sym typeface="Wingdings" panose="05000000000000000000" pitchFamily="2" charset="2"/>
              </a:rPr>
              <a:t>One generator defines connected tone scales (diatonic, pentatonic scales)</a:t>
            </a:r>
            <a:endParaRPr lang="en-US" sz="2400" kern="0" dirty="0"/>
          </a:p>
          <a:p>
            <a:pPr marL="476250" indent="-476250">
              <a:spcAft>
                <a:spcPct val="25000"/>
              </a:spcAft>
              <a:defRPr/>
            </a:pPr>
            <a:r>
              <a:rPr lang="en-US" sz="2400" kern="0" dirty="0"/>
              <a:t>The group is the direct product of two subgroups</a:t>
            </a:r>
            <a:br>
              <a:rPr lang="en-US" sz="2400" kern="0" dirty="0"/>
            </a:br>
            <a:r>
              <a:rPr lang="en-US" sz="2400" kern="0" dirty="0"/>
              <a:t>12= 3x4  (</a:t>
            </a:r>
            <a:r>
              <a:rPr lang="en-US" sz="2400" kern="0" dirty="0">
                <a:sym typeface="Wingdings" panose="05000000000000000000" pitchFamily="2" charset="2"/>
              </a:rPr>
              <a:t> Tonnetz based on minor and major thirds) </a:t>
            </a:r>
            <a:endParaRPr lang="en-US" sz="2400" kern="0" dirty="0"/>
          </a:p>
          <a:p>
            <a:pPr marL="476250" indent="-476250">
              <a:spcAft>
                <a:spcPct val="25000"/>
              </a:spcAft>
              <a:defRPr/>
            </a:pPr>
            <a:r>
              <a:rPr lang="en-US" sz="2400" kern="0" dirty="0"/>
              <a:t>The system with 12 tones satisfies the conditions. It is the smallest system satisfying the conditions. The subsequent systems are defined by n=4x5=20, n=5x6=30, n=6x7=42, …</a:t>
            </a:r>
            <a:br>
              <a:rPr lang="en-US" sz="2000" kern="0" dirty="0"/>
            </a:br>
            <a:endParaRPr lang="en-US" kern="0" dirty="0"/>
          </a:p>
        </p:txBody>
      </p:sp>
    </p:spTree>
    <p:extLst>
      <p:ext uri="{BB962C8B-B14F-4D97-AF65-F5344CB8AC3E}">
        <p14:creationId xmlns:p14="http://schemas.microsoft.com/office/powerpoint/2010/main" val="4167525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8611"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F9CDAFF0-E09B-43E2-9983-071217C71315}" type="slidenum">
              <a:rPr lang="en-US" altLang="en-US" sz="1400" smtClean="0"/>
              <a:pPr>
                <a:spcBef>
                  <a:spcPct val="0"/>
                </a:spcBef>
                <a:buFontTx/>
                <a:buNone/>
              </a:pPr>
              <a:t>44</a:t>
            </a:fld>
            <a:endParaRPr lang="en-US" altLang="en-US" sz="1400"/>
          </a:p>
        </p:txBody>
      </p:sp>
      <p:sp>
        <p:nvSpPr>
          <p:cNvPr id="68612" name="Titel 1"/>
          <p:cNvSpPr>
            <a:spLocks noGrp="1"/>
          </p:cNvSpPr>
          <p:nvPr>
            <p:ph type="title"/>
          </p:nvPr>
        </p:nvSpPr>
        <p:spPr>
          <a:xfrm>
            <a:off x="457200" y="226643"/>
            <a:ext cx="8229600" cy="1143000"/>
          </a:xfrm>
        </p:spPr>
        <p:txBody>
          <a:bodyPr/>
          <a:lstStyle/>
          <a:p>
            <a:pPr eaLnBrk="1" hangingPunct="1"/>
            <a:r>
              <a:rPr lang="de-DE" altLang="en-US" dirty="0"/>
              <a:t>Vector </a:t>
            </a:r>
            <a:r>
              <a:rPr lang="de-DE" altLang="en-US" dirty="0" err="1"/>
              <a:t>representations</a:t>
            </a:r>
            <a:r>
              <a:rPr lang="de-DE" altLang="en-US" dirty="0"/>
              <a:t> and </a:t>
            </a:r>
            <a:r>
              <a:rPr lang="de-DE" altLang="en-US" dirty="0" err="1"/>
              <a:t>the</a:t>
            </a:r>
            <a:r>
              <a:rPr lang="de-DE" altLang="en-US" dirty="0"/>
              <a:t> Bloch </a:t>
            </a:r>
            <a:r>
              <a:rPr lang="de-DE" altLang="en-US" dirty="0" err="1"/>
              <a:t>circle</a:t>
            </a:r>
            <a:endParaRPr lang="de-DE" altLang="en-US" dirty="0"/>
          </a:p>
        </p:txBody>
      </p:sp>
      <p:sp>
        <p:nvSpPr>
          <p:cNvPr id="28677" name="Rectangle 5"/>
          <p:cNvSpPr>
            <a:spLocks noGrp="1" noChangeArrowheads="1"/>
          </p:cNvSpPr>
          <p:nvPr>
            <p:ph type="body" sz="half" idx="4294967295"/>
          </p:nvPr>
        </p:nvSpPr>
        <p:spPr>
          <a:xfrm>
            <a:off x="457200" y="1653241"/>
            <a:ext cx="3838575" cy="4897296"/>
          </a:xfrm>
        </p:spPr>
        <p:txBody>
          <a:bodyPr/>
          <a:lstStyle/>
          <a:p>
            <a:pPr>
              <a:buFontTx/>
              <a:buNone/>
            </a:pPr>
            <a:r>
              <a:rPr lang="en-US" altLang="en-US" dirty="0"/>
              <a:t>Real Hilbert Space: </a:t>
            </a:r>
          </a:p>
          <a:p>
            <a:pPr marL="0" indent="0">
              <a:buNone/>
            </a:pPr>
            <a:endParaRPr lang="en-US" altLang="en-US" sz="2400" dirty="0"/>
          </a:p>
        </p:txBody>
      </p:sp>
      <mc:AlternateContent xmlns:mc="http://schemas.openxmlformats.org/markup-compatibility/2006" xmlns:a14="http://schemas.microsoft.com/office/drawing/2010/main">
        <mc:Choice Requires="a14">
          <p:sp>
            <p:nvSpPr>
              <p:cNvPr id="28678" name="Object 6"/>
              <p:cNvSpPr txBox="1">
                <a:spLocks noGrp="1"/>
              </p:cNvSpPr>
              <p:nvPr>
                <p:ph sz="quarter" idx="4294967295"/>
              </p:nvPr>
            </p:nvSpPr>
            <p:spPr bwMode="auto">
              <a:xfrm>
                <a:off x="569912" y="2286598"/>
                <a:ext cx="3019425" cy="755650"/>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r>
                        <a:rPr lang="es-ES" sz="1600" i="1">
                          <a:solidFill>
                            <a:srgbClr val="000000"/>
                          </a:solidFill>
                          <a:latin typeface="Cambria Math" panose="02040503050406030204" pitchFamily="18" charset="0"/>
                        </a:rPr>
                        <m:t>𝜓</m:t>
                      </m:r>
                      <m:r>
                        <a:rPr lang="es-ES" sz="1600" i="1">
                          <a:solidFill>
                            <a:srgbClr val="000000"/>
                          </a:solidFill>
                          <a:latin typeface="Cambria Math" panose="02040503050406030204" pitchFamily="18" charset="0"/>
                        </a:rPr>
                        <m:t>=</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f>
                            <m:fPr>
                              <m:type m:val="skw"/>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𝜃</m:t>
                              </m:r>
                            </m:num>
                            <m:den>
                              <m:r>
                                <a:rPr lang="es-ES" sz="1600" i="1">
                                  <a:solidFill>
                                    <a:srgbClr val="000000"/>
                                  </a:solidFill>
                                  <a:latin typeface="Cambria Math" panose="02040503050406030204" pitchFamily="18" charset="0"/>
                                </a:rPr>
                                <m:t>2</m:t>
                              </m:r>
                            </m:den>
                          </m:f>
                        </m:e>
                      </m:func>
                      <m:r>
                        <a:rPr lang="es-ES" sz="1600" i="1">
                          <a:solidFill>
                            <a:srgbClr val="000000"/>
                          </a:solidFill>
                          <a:latin typeface="Cambria Math" panose="02040503050406030204" pitchFamily="18" charset="0"/>
                        </a:rPr>
                        <m:t>⋅</m:t>
                      </m:r>
                      <m:d>
                        <m:dPr>
                          <m:ctrlPr>
                            <a:rPr lang="es-ES" sz="1600" i="1">
                              <a:solidFill>
                                <a:srgbClr val="000000"/>
                              </a:solidFill>
                              <a:latin typeface="Cambria Math" panose="02040503050406030204" pitchFamily="18" charset="0"/>
                            </a:rPr>
                          </m:ctrlPr>
                        </m:dPr>
                        <m:e>
                          <m:m>
                            <m:mPr>
                              <m:plcHide m:val="on"/>
                              <m:mcs>
                                <m:mc>
                                  <m:mcPr>
                                    <m:count m:val="1"/>
                                    <m:mcJc m:val="center"/>
                                  </m:mcPr>
                                </m:mc>
                              </m:mcs>
                              <m:ctrlPr>
                                <a:rPr lang="es-ES" sz="1600" i="1">
                                  <a:solidFill>
                                    <a:srgbClr val="000000"/>
                                  </a:solidFill>
                                  <a:latin typeface="Cambria Math" panose="02040503050406030204" pitchFamily="18" charset="0"/>
                                </a:rPr>
                              </m:ctrlPr>
                            </m:mPr>
                            <m:mr>
                              <m:e>
                                <m:r>
                                  <a:rPr lang="es-ES" sz="1600" i="1">
                                    <a:solidFill>
                                      <a:srgbClr val="000000"/>
                                    </a:solidFill>
                                    <a:latin typeface="Cambria Math" panose="02040503050406030204" pitchFamily="18" charset="0"/>
                                  </a:rPr>
                                  <m:t>1</m:t>
                                </m:r>
                              </m:e>
                            </m:mr>
                            <m:mr>
                              <m:e>
                                <m:r>
                                  <a:rPr lang="es-ES" sz="1600" i="1">
                                    <a:solidFill>
                                      <a:srgbClr val="000000"/>
                                    </a:solidFill>
                                    <a:latin typeface="Cambria Math" panose="02040503050406030204" pitchFamily="18" charset="0"/>
                                  </a:rPr>
                                  <m:t>0</m:t>
                                </m:r>
                              </m:e>
                            </m:mr>
                          </m:m>
                        </m:e>
                      </m:d>
                      <m:r>
                        <a:rPr lang="es-ES" sz="1600" i="1">
                          <a:solidFill>
                            <a:srgbClr val="000000"/>
                          </a:solidFill>
                          <a:latin typeface="Cambria Math" panose="02040503050406030204" pitchFamily="18" charset="0"/>
                        </a:rPr>
                        <m:t>+</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sin</m:t>
                          </m:r>
                        </m:fName>
                        <m:e>
                          <m:f>
                            <m:fPr>
                              <m:type m:val="skw"/>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𝜃</m:t>
                              </m:r>
                            </m:num>
                            <m:den>
                              <m:r>
                                <a:rPr lang="es-ES" sz="1600" i="1">
                                  <a:solidFill>
                                    <a:srgbClr val="000000"/>
                                  </a:solidFill>
                                  <a:latin typeface="Cambria Math" panose="02040503050406030204" pitchFamily="18" charset="0"/>
                                </a:rPr>
                                <m:t>2</m:t>
                              </m:r>
                            </m:den>
                          </m:f>
                        </m:e>
                      </m:func>
                      <m:r>
                        <a:rPr lang="es-ES" sz="1600" i="1">
                          <a:solidFill>
                            <a:srgbClr val="000000"/>
                          </a:solidFill>
                          <a:latin typeface="Cambria Math" panose="02040503050406030204" pitchFamily="18" charset="0"/>
                        </a:rPr>
                        <m:t>⋅</m:t>
                      </m:r>
                      <m:d>
                        <m:dPr>
                          <m:ctrlPr>
                            <a:rPr lang="es-ES" sz="1600" i="1">
                              <a:solidFill>
                                <a:srgbClr val="000000"/>
                              </a:solidFill>
                              <a:latin typeface="Cambria Math" panose="02040503050406030204" pitchFamily="18" charset="0"/>
                            </a:rPr>
                          </m:ctrlPr>
                        </m:dPr>
                        <m:e>
                          <m:m>
                            <m:mPr>
                              <m:plcHide m:val="on"/>
                              <m:mcs>
                                <m:mc>
                                  <m:mcPr>
                                    <m:count m:val="1"/>
                                    <m:mcJc m:val="center"/>
                                  </m:mcPr>
                                </m:mc>
                              </m:mcs>
                              <m:ctrlPr>
                                <a:rPr lang="es-ES" sz="1600" i="1">
                                  <a:solidFill>
                                    <a:srgbClr val="000000"/>
                                  </a:solidFill>
                                  <a:latin typeface="Cambria Math" panose="02040503050406030204" pitchFamily="18" charset="0"/>
                                </a:rPr>
                              </m:ctrlPr>
                            </m:mPr>
                            <m:mr>
                              <m:e>
                                <m:r>
                                  <a:rPr lang="es-ES" sz="1600" i="1">
                                    <a:solidFill>
                                      <a:srgbClr val="000000"/>
                                    </a:solidFill>
                                    <a:latin typeface="Cambria Math" panose="02040503050406030204" pitchFamily="18" charset="0"/>
                                  </a:rPr>
                                  <m:t>0</m:t>
                                </m:r>
                              </m:e>
                            </m:mr>
                            <m:mr>
                              <m:e>
                                <m:r>
                                  <a:rPr lang="es-ES" sz="1600" i="1">
                                    <a:solidFill>
                                      <a:srgbClr val="000000"/>
                                    </a:solidFill>
                                    <a:latin typeface="Cambria Math" panose="02040503050406030204" pitchFamily="18" charset="0"/>
                                  </a:rPr>
                                  <m:t>1</m:t>
                                </m:r>
                              </m:e>
                            </m:mr>
                          </m:m>
                        </m:e>
                      </m:d>
                    </m:oMath>
                  </m:oMathPara>
                </a14:m>
                <a:endParaRPr lang="es-ES" sz="1600" dirty="0"/>
              </a:p>
            </p:txBody>
          </p:sp>
        </mc:Choice>
        <mc:Fallback xmlns="">
          <p:sp>
            <p:nvSpPr>
              <p:cNvPr id="28678" name="Object 6"/>
              <p:cNvSpPr txBox="1">
                <a:spLocks noRot="1" noChangeAspect="1" noMove="1" noResize="1" noEditPoints="1" noAdjustHandles="1" noChangeArrowheads="1" noChangeShapeType="1" noTextEdit="1"/>
              </p:cNvSpPr>
              <p:nvPr>
                <p:ph sz="quarter" idx="4294967295"/>
              </p:nvPr>
            </p:nvSpPr>
            <p:spPr bwMode="auto">
              <a:xfrm>
                <a:off x="569912" y="2286598"/>
                <a:ext cx="3019425" cy="755650"/>
              </a:xfrm>
              <a:prstGeom prst="rect">
                <a:avLst/>
              </a:prstGeom>
              <a:blipFill>
                <a:blip r:embed="rId3"/>
                <a:stretch>
                  <a:fillRect t="-54032" r="-2621" b="-55645"/>
                </a:stretch>
              </a:blipFill>
              <a:ln>
                <a:noFill/>
              </a:ln>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82" name="Rectangle 10"/>
              <p:cNvSpPr>
                <a:spLocks noChangeArrowheads="1"/>
              </p:cNvSpPr>
              <p:nvPr/>
            </p:nvSpPr>
            <p:spPr bwMode="auto">
              <a:xfrm>
                <a:off x="4045619" y="1734061"/>
                <a:ext cx="4825058" cy="4897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marL="0" indent="0">
                  <a:buNone/>
                </a:pPr>
                <a:r>
                  <a:rPr lang="en-US" altLang="en-US" sz="2400" b="1" dirty="0"/>
                  <a:t>		</a:t>
                </a:r>
                <a:r>
                  <a:rPr lang="en-US" altLang="en-US" dirty="0"/>
                  <a:t>Notes</a:t>
                </a:r>
              </a:p>
              <a:p>
                <a:pPr>
                  <a:buFont typeface="Courier New" panose="02070309020205020404" pitchFamily="49" charset="0"/>
                  <a:buChar char="o"/>
                </a:pPr>
                <a:r>
                  <a:rPr lang="en-US" altLang="en-US" sz="2400" dirty="0"/>
                  <a:t>For the actual vectors, the angle</a:t>
                </a:r>
                <a14:m>
                  <m:oMath xmlns:m="http://schemas.openxmlformats.org/officeDocument/2006/math">
                    <m:r>
                      <a:rPr lang="de-DE" sz="2400" b="0" i="0" smtClean="0">
                        <a:solidFill>
                          <a:srgbClr val="000000"/>
                        </a:solidFill>
                        <a:latin typeface="Cambria Math" panose="02040503050406030204" pitchFamily="18" charset="0"/>
                      </a:rPr>
                      <m:t>  </m:t>
                    </m:r>
                    <m:f>
                      <m:fPr>
                        <m:type m:val="skw"/>
                        <m:ctrlPr>
                          <a:rPr lang="es-ES" sz="2400" i="1">
                            <a:solidFill>
                              <a:srgbClr val="000000"/>
                            </a:solidFill>
                            <a:latin typeface="Cambria Math" panose="02040503050406030204" pitchFamily="18" charset="0"/>
                          </a:rPr>
                        </m:ctrlPr>
                      </m:fPr>
                      <m:num>
                        <m:r>
                          <a:rPr lang="es-ES" sz="2400" i="1">
                            <a:solidFill>
                              <a:srgbClr val="000000"/>
                            </a:solidFill>
                            <a:latin typeface="Cambria Math" panose="02040503050406030204" pitchFamily="18" charset="0"/>
                          </a:rPr>
                          <m:t>𝜃</m:t>
                        </m:r>
                      </m:num>
                      <m:den>
                        <m:r>
                          <a:rPr lang="es-ES" sz="2400" i="1">
                            <a:solidFill>
                              <a:srgbClr val="000000"/>
                            </a:solidFill>
                            <a:latin typeface="Cambria Math" panose="02040503050406030204" pitchFamily="18" charset="0"/>
                          </a:rPr>
                          <m:t>2</m:t>
                        </m:r>
                      </m:den>
                    </m:f>
                  </m:oMath>
                </a14:m>
                <a:r>
                  <a:rPr lang="en-US" altLang="en-US" sz="2400" dirty="0"/>
                  <a:t> counts whereas </a:t>
                </a:r>
                <a14:m>
                  <m:oMath xmlns:m="http://schemas.openxmlformats.org/officeDocument/2006/math">
                    <m:r>
                      <a:rPr lang="es-ES" sz="2400" i="1">
                        <a:solidFill>
                          <a:srgbClr val="000000"/>
                        </a:solidFill>
                        <a:latin typeface="Cambria Math" panose="02040503050406030204" pitchFamily="18" charset="0"/>
                      </a:rPr>
                      <m:t>𝜃</m:t>
                    </m:r>
                  </m:oMath>
                </a14:m>
                <a:r>
                  <a:rPr lang="en-US" altLang="en-US" sz="2400" dirty="0"/>
                  <a:t> is the angle in the Bloch circle</a:t>
                </a:r>
              </a:p>
              <a:p>
                <a:pPr>
                  <a:buFont typeface="Courier New" panose="02070309020205020404" pitchFamily="49" charset="0"/>
                  <a:buChar char="o"/>
                </a:pPr>
                <a:r>
                  <a:rPr lang="en-US" altLang="en-US" sz="2400" dirty="0"/>
                  <a:t>Hence opposite directions in the Bloch circle are orthogonal vectors in the vector space</a:t>
                </a:r>
              </a:p>
              <a:p>
                <a:pPr>
                  <a:buFont typeface="Courier New" panose="02070309020205020404" pitchFamily="49" charset="0"/>
                  <a:buChar char="o"/>
                </a:pPr>
                <a:r>
                  <a:rPr lang="en-US" altLang="en-US" sz="2400" dirty="0"/>
                  <a:t>The circle of fifth is constructed in the Bloch circle </a:t>
                </a:r>
              </a:p>
              <a:p>
                <a:pPr>
                  <a:buFont typeface="Courier New" panose="02070309020205020404" pitchFamily="49" charset="0"/>
                  <a:buChar char="o"/>
                </a:pPr>
                <a:r>
                  <a:rPr lang="en-US" altLang="en-US" sz="2400" dirty="0"/>
                  <a:t>Projections are constructed in the vector space </a:t>
                </a:r>
              </a:p>
            </p:txBody>
          </p:sp>
        </mc:Choice>
        <mc:Fallback xmlns="">
          <p:sp>
            <p:nvSpPr>
              <p:cNvPr id="28682" name="Rectangle 10"/>
              <p:cNvSpPr>
                <a:spLocks noRot="1" noChangeAspect="1" noMove="1" noResize="1" noEditPoints="1" noAdjustHandles="1" noChangeArrowheads="1" noChangeShapeType="1" noTextEdit="1"/>
              </p:cNvSpPr>
              <p:nvPr/>
            </p:nvSpPr>
            <p:spPr bwMode="auto">
              <a:xfrm>
                <a:off x="4045619" y="1734061"/>
                <a:ext cx="4825058" cy="4897296"/>
              </a:xfrm>
              <a:prstGeom prst="rect">
                <a:avLst/>
              </a:prstGeom>
              <a:blipFill>
                <a:blip r:embed="rId4"/>
                <a:stretch>
                  <a:fillRect l="-1770" t="-1244" r="-27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pic>
        <p:nvPicPr>
          <p:cNvPr id="28683" name="Picture 3" descr="D:\UvA\Scriptie\nigg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80310"/>
            <a:ext cx="4045619" cy="362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p:cNvSpPr txBox="1">
            <a:spLocks noChangeArrowheads="1"/>
          </p:cNvSpPr>
          <p:nvPr/>
        </p:nvSpPr>
        <p:spPr bwMode="auto">
          <a:xfrm>
            <a:off x="2457450" y="5105400"/>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indent="457200">
              <a:spcBef>
                <a:spcPct val="20000"/>
              </a:spcBef>
              <a:buChar char="•"/>
              <a:tabLst>
                <a:tab pos="447675" algn="l"/>
              </a:tabLst>
              <a:defRPr sz="2800">
                <a:solidFill>
                  <a:schemeClr val="tx1"/>
                </a:solidFill>
                <a:latin typeface="Tahoma" panose="020B0604030504040204" pitchFamily="34" charset="0"/>
              </a:defRPr>
            </a:lvl1pPr>
            <a:lvl2pPr marL="742950" indent="-285750">
              <a:spcBef>
                <a:spcPct val="20000"/>
              </a:spcBef>
              <a:buChar char="–"/>
              <a:tabLst>
                <a:tab pos="447675" algn="l"/>
              </a:tabLst>
              <a:defRPr sz="2400">
                <a:solidFill>
                  <a:schemeClr val="tx1"/>
                </a:solidFill>
                <a:latin typeface="Tahoma" panose="020B0604030504040204" pitchFamily="34" charset="0"/>
              </a:defRPr>
            </a:lvl2pPr>
            <a:lvl3pPr marL="1143000" indent="-228600">
              <a:spcBef>
                <a:spcPct val="20000"/>
              </a:spcBef>
              <a:buChar char="•"/>
              <a:tabLst>
                <a:tab pos="447675" algn="l"/>
              </a:tabLst>
              <a:defRPr sz="2400">
                <a:solidFill>
                  <a:schemeClr val="tx1"/>
                </a:solidFill>
                <a:latin typeface="Tahoma" panose="020B0604030504040204" pitchFamily="34" charset="0"/>
              </a:defRPr>
            </a:lvl3pPr>
            <a:lvl4pPr marL="1600200" indent="-228600">
              <a:spcBef>
                <a:spcPct val="20000"/>
              </a:spcBef>
              <a:buChar char="–"/>
              <a:tabLst>
                <a:tab pos="447675" algn="l"/>
              </a:tabLst>
              <a:defRPr sz="2000">
                <a:solidFill>
                  <a:schemeClr val="tx1"/>
                </a:solidFill>
                <a:latin typeface="Tahoma" panose="020B0604030504040204" pitchFamily="34" charset="0"/>
              </a:defRPr>
            </a:lvl4pPr>
            <a:lvl5pPr marL="2057400" indent="-228600">
              <a:spcBef>
                <a:spcPct val="20000"/>
              </a:spcBef>
              <a:buChar char="»"/>
              <a:tabLst>
                <a:tab pos="4476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9pPr>
          </a:lstStyle>
          <a:p>
            <a:pPr eaLnBrk="1" hangingPunct="1">
              <a:spcBef>
                <a:spcPct val="50000"/>
              </a:spcBef>
              <a:buFontTx/>
              <a:buNone/>
            </a:pPr>
            <a:r>
              <a:rPr lang="en-US" altLang="en-US" sz="240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8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8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8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P spid="28678" grpId="0" build="p"/>
      <p:bldP spid="2868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BFC37653-19F8-473C-989B-AB25FC9CAC7C}" type="slidenum">
              <a:rPr lang="en-US" altLang="en-US" sz="1400" smtClean="0"/>
              <a:pPr>
                <a:spcBef>
                  <a:spcPct val="0"/>
                </a:spcBef>
                <a:buFontTx/>
                <a:buNone/>
              </a:pPr>
              <a:t>45</a:t>
            </a:fld>
            <a:endParaRPr lang="en-US" altLang="en-US" sz="1400"/>
          </a:p>
        </p:txBody>
      </p:sp>
      <p:sp>
        <p:nvSpPr>
          <p:cNvPr id="66564" name="Titel 1"/>
          <p:cNvSpPr>
            <a:spLocks noGrp="1"/>
          </p:cNvSpPr>
          <p:nvPr>
            <p:ph type="title"/>
          </p:nvPr>
        </p:nvSpPr>
        <p:spPr>
          <a:xfrm>
            <a:off x="457200" y="25672"/>
            <a:ext cx="8229600" cy="1143000"/>
          </a:xfrm>
        </p:spPr>
        <p:txBody>
          <a:bodyPr/>
          <a:lstStyle/>
          <a:p>
            <a:pPr eaLnBrk="1" hangingPunct="1"/>
            <a:r>
              <a:rPr lang="de-DE" altLang="en-US" dirty="0" err="1"/>
              <a:t>Representation</a:t>
            </a:r>
            <a:r>
              <a:rPr lang="de-DE" altLang="en-US" dirty="0"/>
              <a:t> </a:t>
            </a:r>
            <a:r>
              <a:rPr lang="de-DE" altLang="en-US" dirty="0" err="1"/>
              <a:t>Theory</a:t>
            </a:r>
            <a:endParaRPr lang="de-DE" altLang="en-US" dirty="0"/>
          </a:p>
        </p:txBody>
      </p:sp>
      <mc:AlternateContent xmlns:mc="http://schemas.openxmlformats.org/markup-compatibility/2006" xmlns:a14="http://schemas.microsoft.com/office/drawing/2010/main">
        <mc:Choice Requires="a14">
          <p:sp>
            <p:nvSpPr>
              <p:cNvPr id="92163" name="Rectangle 3"/>
              <p:cNvSpPr>
                <a:spLocks noGrp="1" noChangeArrowheads="1"/>
              </p:cNvSpPr>
              <p:nvPr>
                <p:ph type="body" sz="half" idx="1"/>
              </p:nvPr>
            </p:nvSpPr>
            <p:spPr>
              <a:xfrm>
                <a:off x="282868" y="1030322"/>
                <a:ext cx="8169275" cy="5574638"/>
              </a:xfrm>
            </p:spPr>
            <p:txBody>
              <a:bodyPr/>
              <a:lstStyle/>
              <a:p>
                <a:pPr algn="just">
                  <a:spcAft>
                    <a:spcPts val="600"/>
                  </a:spcAft>
                </a:pPr>
                <a:r>
                  <a:rPr lang="en-US" altLang="en-US" sz="2400" dirty="0"/>
                  <a:t>A base vector is rotated by a defined angle of  </a:t>
                </a:r>
                <a14:m>
                  <m:oMath xmlns:m="http://schemas.openxmlformats.org/officeDocument/2006/math">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oMath>
                </a14:m>
                <a:endParaRPr lang="en-US" altLang="en-US" sz="2400" dirty="0"/>
              </a:p>
              <a:p>
                <a:pPr algn="just">
                  <a:spcAft>
                    <a:spcPts val="600"/>
                  </a:spcAft>
                </a:pPr>
                <a14:m>
                  <m:oMath xmlns:m="http://schemas.openxmlformats.org/officeDocument/2006/math">
                    <m:r>
                      <a:rPr lang="de-DE" altLang="en-US" sz="2400" b="0" i="1" smtClean="0">
                        <a:latin typeface="Cambria Math" panose="02040503050406030204" pitchFamily="18" charset="0"/>
                      </a:rPr>
                      <m:t>𝑔</m:t>
                    </m:r>
                    <m:r>
                      <a:rPr lang="de-DE" altLang="en-US" sz="2400" b="0" i="1" smtClean="0">
                        <a:latin typeface="Cambria Math" panose="02040503050406030204" pitchFamily="18" charset="0"/>
                      </a:rPr>
                      <m:t>=</m:t>
                    </m:r>
                    <m:d>
                      <m:dPr>
                        <m:ctrlPr>
                          <a:rPr lang="de-DE" altLang="en-US" sz="2400" b="0" i="1" smtClean="0">
                            <a:latin typeface="Cambria Math" panose="02040503050406030204" pitchFamily="18" charset="0"/>
                          </a:rPr>
                        </m:ctrlPr>
                      </m:dPr>
                      <m:e>
                        <m:m>
                          <m:mPr>
                            <m:mcs>
                              <m:mc>
                                <m:mcPr>
                                  <m:count m:val="2"/>
                                  <m:mcJc m:val="center"/>
                                </m:mcPr>
                              </m:mc>
                            </m:mcs>
                            <m:ctrlPr>
                              <a:rPr lang="de-DE" altLang="en-US" sz="2400" b="0" i="1" smtClean="0">
                                <a:latin typeface="Cambria Math" panose="02040503050406030204" pitchFamily="18" charset="0"/>
                              </a:rPr>
                            </m:ctrlPr>
                          </m:mPr>
                          <m:mr>
                            <m:e>
                              <m:r>
                                <m:rPr>
                                  <m:brk m:alnAt="7"/>
                                </m:rPr>
                                <a:rPr lang="de-DE" altLang="en-US" sz="2400" b="0" i="1" smtClean="0">
                                  <a:latin typeface="Cambria Math" panose="02040503050406030204" pitchFamily="18" charset="0"/>
                                </a:rPr>
                                <m:t>𝑐</m:t>
                              </m:r>
                              <m:r>
                                <a:rPr lang="de-DE" altLang="en-US" sz="2400" b="0" i="1" smtClean="0">
                                  <a:latin typeface="Cambria Math" panose="02040503050406030204" pitchFamily="18" charset="0"/>
                                </a:rPr>
                                <m:t>𝑜𝑠</m:t>
                              </m:r>
                              <m:f>
                                <m:fPr>
                                  <m:ctrlPr>
                                    <a:rPr lang="de-DE" altLang="en-US" sz="2400" b="0" i="1" smtClean="0">
                                      <a:latin typeface="Cambria Math" panose="02040503050406030204" pitchFamily="18" charset="0"/>
                                    </a:rPr>
                                  </m:ctrlPr>
                                </m:fPr>
                                <m:num>
                                  <m:r>
                                    <a:rPr lang="de-DE" altLang="en-US" sz="2400" b="0" i="1" smtClean="0">
                                      <a:latin typeface="Cambria Math" panose="02040503050406030204" pitchFamily="18" charset="0"/>
                                      <a:sym typeface="Symbol" panose="05050102010706020507" pitchFamily="18" charset="2"/>
                                    </a:rPr>
                                    <m:t></m:t>
                                  </m:r>
                                </m:num>
                                <m:den>
                                  <m:r>
                                    <a:rPr lang="de-DE" altLang="en-US" sz="2400" b="0" i="1" smtClean="0">
                                      <a:latin typeface="Cambria Math" panose="02040503050406030204" pitchFamily="18" charset="0"/>
                                    </a:rPr>
                                    <m:t>12</m:t>
                                  </m:r>
                                </m:den>
                              </m:f>
                            </m:e>
                            <m:e>
                              <m:r>
                                <a:rPr lang="de-DE" altLang="en-US" sz="2400" b="0" i="1" smtClean="0">
                                  <a:latin typeface="Cambria Math" panose="02040503050406030204" pitchFamily="18" charset="0"/>
                                </a:rPr>
                                <m:t>−</m:t>
                              </m:r>
                              <m:r>
                                <a:rPr lang="de-DE" altLang="en-US" sz="2400" b="0" i="1" smtClean="0">
                                  <a:latin typeface="Cambria Math" panose="02040503050406030204" pitchFamily="18" charset="0"/>
                                </a:rPr>
                                <m:t>𝑠𝑖𝑛</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e>
                          </m:mr>
                          <m:mr>
                            <m:e>
                              <m:r>
                                <a:rPr lang="de-DE" altLang="en-US" sz="2400" b="0" i="1" smtClean="0">
                                  <a:latin typeface="Cambria Math" panose="02040503050406030204" pitchFamily="18" charset="0"/>
                                </a:rPr>
                                <m:t>𝑠𝑖𝑛</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e>
                            <m:e>
                              <m:r>
                                <a:rPr lang="de-DE" altLang="en-US" sz="2400" b="0" i="1" smtClean="0">
                                  <a:latin typeface="Cambria Math" panose="02040503050406030204" pitchFamily="18" charset="0"/>
                                </a:rPr>
                                <m:t>𝑐𝑜𝑠</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e>
                          </m:mr>
                        </m:m>
                      </m:e>
                    </m:d>
                  </m:oMath>
                </a14:m>
                <a:endParaRPr lang="en-US" altLang="en-US" sz="2400" dirty="0"/>
              </a:p>
              <a:p>
                <a:pPr algn="just">
                  <a:lnSpc>
                    <a:spcPct val="130000"/>
                  </a:lnSpc>
                  <a:spcAft>
                    <a:spcPts val="600"/>
                  </a:spcAft>
                </a:pPr>
                <a14:m>
                  <m:oMath xmlns:m="http://schemas.openxmlformats.org/officeDocument/2006/math">
                    <m:sSup>
                      <m:sSupPr>
                        <m:ctrlPr>
                          <a:rPr lang="en-US" altLang="en-US" sz="2400" i="1" smtClean="0">
                            <a:latin typeface="Cambria Math" panose="02040503050406030204" pitchFamily="18" charset="0"/>
                          </a:rPr>
                        </m:ctrlPr>
                      </m:sSupPr>
                      <m:e>
                        <m:r>
                          <a:rPr lang="de-DE" altLang="en-US" sz="2400" b="0" i="1" smtClean="0">
                            <a:latin typeface="Cambria Math" panose="02040503050406030204" pitchFamily="18" charset="0"/>
                          </a:rPr>
                          <m:t>𝑔</m:t>
                        </m:r>
                      </m:e>
                      <m:sup>
                        <m:r>
                          <a:rPr lang="de-DE" altLang="en-US" sz="2400" b="0" i="1" smtClean="0">
                            <a:latin typeface="Cambria Math" panose="02040503050406030204" pitchFamily="18" charset="0"/>
                          </a:rPr>
                          <m:t>𝑘</m:t>
                        </m:r>
                      </m:sup>
                    </m:sSup>
                    <m:d>
                      <m:dPr>
                        <m:ctrlPr>
                          <a:rPr lang="en-US" altLang="en-US" sz="2400" i="1" smtClean="0">
                            <a:latin typeface="Cambria Math" panose="02040503050406030204" pitchFamily="18" charset="0"/>
                          </a:rPr>
                        </m:ctrlPr>
                      </m:dPr>
                      <m:e>
                        <m:m>
                          <m:mPr>
                            <m:mcs>
                              <m:mc>
                                <m:mcPr>
                                  <m:count m:val="1"/>
                                  <m:mcJc m:val="center"/>
                                </m:mcPr>
                              </m:mc>
                            </m:mcs>
                            <m:ctrlPr>
                              <a:rPr lang="en-US" altLang="en-US" sz="2400" i="1" smtClean="0">
                                <a:latin typeface="Cambria Math" panose="02040503050406030204" pitchFamily="18" charset="0"/>
                              </a:rPr>
                            </m:ctrlPr>
                          </m:mPr>
                          <m:mr>
                            <m:e>
                              <m:r>
                                <m:rPr>
                                  <m:brk m:alnAt="7"/>
                                </m:rPr>
                                <a:rPr lang="de-DE" altLang="en-US" sz="2400" b="0" i="1" smtClean="0">
                                  <a:latin typeface="Cambria Math" panose="02040503050406030204" pitchFamily="18" charset="0"/>
                                </a:rPr>
                                <m:t>1</m:t>
                              </m:r>
                            </m:e>
                          </m:mr>
                          <m:mr>
                            <m:e>
                              <m:r>
                                <a:rPr lang="de-DE" altLang="en-US" sz="2400" b="0" i="1" smtClean="0">
                                  <a:latin typeface="Cambria Math" panose="02040503050406030204" pitchFamily="18" charset="0"/>
                                </a:rPr>
                                <m:t>0</m:t>
                              </m:r>
                            </m:e>
                          </m:mr>
                        </m:m>
                      </m:e>
                    </m:d>
                    <m:r>
                      <a:rPr lang="de-DE" altLang="en-US" sz="2400" b="0" i="0" smtClean="0">
                        <a:latin typeface="Cambria Math" panose="02040503050406030204" pitchFamily="18" charset="0"/>
                      </a:rPr>
                      <m:t>= </m:t>
                    </m:r>
                    <m:d>
                      <m:dPr>
                        <m:ctrlPr>
                          <a:rPr lang="de-DE" altLang="en-US" sz="2400" b="0" i="1" smtClean="0">
                            <a:latin typeface="Cambria Math" panose="02040503050406030204" pitchFamily="18" charset="0"/>
                          </a:rPr>
                        </m:ctrlPr>
                      </m:dPr>
                      <m:e>
                        <m:m>
                          <m:mPr>
                            <m:mcs>
                              <m:mc>
                                <m:mcPr>
                                  <m:count m:val="1"/>
                                  <m:mcJc m:val="center"/>
                                </m:mcPr>
                              </m:mc>
                            </m:mcs>
                            <m:ctrlPr>
                              <a:rPr lang="de-DE" altLang="en-US" sz="2400" b="0" i="1" smtClean="0">
                                <a:latin typeface="Cambria Math" panose="02040503050406030204" pitchFamily="18" charset="0"/>
                              </a:rPr>
                            </m:ctrlPr>
                          </m:mPr>
                          <m:mr>
                            <m:e>
                              <m:r>
                                <m:rPr>
                                  <m:brk m:alnAt="7"/>
                                </m:rPr>
                                <a:rPr lang="de-DE" altLang="en-US" sz="2400" b="0" i="1" smtClean="0">
                                  <a:latin typeface="Cambria Math" panose="02040503050406030204" pitchFamily="18" charset="0"/>
                                </a:rPr>
                                <m:t>𝑐</m:t>
                              </m:r>
                              <m:r>
                                <a:rPr lang="de-DE" altLang="en-US" sz="2400" b="0" i="1" smtClean="0">
                                  <a:latin typeface="Cambria Math" panose="02040503050406030204" pitchFamily="18" charset="0"/>
                                </a:rPr>
                                <m:t>𝑜𝑠</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r>
                                <a:rPr lang="de-DE" altLang="en-US" sz="2400" b="0" i="1" smtClean="0">
                                  <a:latin typeface="Cambria Math" panose="02040503050406030204" pitchFamily="18" charset="0"/>
                                </a:rPr>
                                <m:t>𝑘</m:t>
                              </m:r>
                            </m:e>
                          </m:mr>
                          <m:mr>
                            <m:e>
                              <m:r>
                                <a:rPr lang="de-DE" altLang="en-US" sz="2400" b="0" i="1" smtClean="0">
                                  <a:latin typeface="Cambria Math" panose="02040503050406030204" pitchFamily="18" charset="0"/>
                                </a:rPr>
                                <m:t>𝑠𝑖𝑛</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r>
                                <a:rPr lang="de-DE" altLang="en-US" sz="2400" i="1">
                                  <a:latin typeface="Cambria Math" panose="02040503050406030204" pitchFamily="18" charset="0"/>
                                </a:rPr>
                                <m:t>𝑘</m:t>
                              </m:r>
                            </m:e>
                          </m:mr>
                        </m:m>
                      </m:e>
                    </m:d>
                  </m:oMath>
                </a14:m>
                <a:endParaRPr lang="en-US" altLang="en-US" sz="2400" dirty="0"/>
              </a:p>
              <a:p>
                <a:pPr algn="just">
                  <a:lnSpc>
                    <a:spcPct val="130000"/>
                  </a:lnSpc>
                  <a:spcAft>
                    <a:spcPts val="600"/>
                  </a:spcAft>
                </a:pPr>
                <a:endParaRPr lang="en-US" altLang="en-US" sz="800" dirty="0"/>
              </a:p>
              <a:p>
                <a:pPr>
                  <a:lnSpc>
                    <a:spcPct val="130000"/>
                  </a:lnSpc>
                  <a:spcAft>
                    <a:spcPts val="600"/>
                  </a:spcAft>
                </a:pPr>
                <a:r>
                  <a:rPr lang="en-US" altLang="en-US" sz="2400" dirty="0"/>
                  <a:t>Absolute Profiles: </a:t>
                </a:r>
                <a:br>
                  <a:rPr lang="de-DE" altLang="en-US" sz="2400" b="0" i="1" dirty="0">
                    <a:latin typeface="Cambria Math" panose="02040503050406030204" pitchFamily="18" charset="0"/>
                  </a:rPr>
                </a:br>
                <a14:m>
                  <m:oMath xmlns:m="http://schemas.openxmlformats.org/officeDocument/2006/math">
                    <m:r>
                      <a:rPr lang="de-DE" altLang="en-US" sz="2400" b="0" i="1" smtClean="0">
                        <a:latin typeface="Cambria Math" panose="02040503050406030204" pitchFamily="18" charset="0"/>
                      </a:rPr>
                      <m:t>𝑝𝑟𝑜𝑏</m:t>
                    </m:r>
                    <m:r>
                      <a:rPr lang="de-DE" altLang="en-US" sz="2400" b="0" i="1" smtClean="0">
                        <a:latin typeface="Cambria Math" panose="02040503050406030204" pitchFamily="18" charset="0"/>
                      </a:rPr>
                      <m:t>[</m:t>
                    </m:r>
                    <m:sSup>
                      <m:sSupPr>
                        <m:ctrlPr>
                          <a:rPr lang="en-US" altLang="en-US" sz="2400" i="1">
                            <a:latin typeface="Cambria Math" panose="02040503050406030204" pitchFamily="18" charset="0"/>
                          </a:rPr>
                        </m:ctrlPr>
                      </m:sSupPr>
                      <m:e>
                        <m:r>
                          <a:rPr lang="de-DE" altLang="en-US" sz="2400" i="1">
                            <a:latin typeface="Cambria Math" panose="02040503050406030204" pitchFamily="18" charset="0"/>
                          </a:rPr>
                          <m:t>𝑔</m:t>
                        </m:r>
                      </m:e>
                      <m:sup>
                        <m:r>
                          <a:rPr lang="de-DE" altLang="en-US" sz="2400" i="1">
                            <a:latin typeface="Cambria Math" panose="02040503050406030204" pitchFamily="18" charset="0"/>
                          </a:rPr>
                          <m:t>𝑘</m:t>
                        </m:r>
                      </m:sup>
                    </m:sSup>
                    <m:d>
                      <m:dPr>
                        <m:ctrlPr>
                          <a:rPr lang="en-US" altLang="en-US" sz="2400" i="1">
                            <a:latin typeface="Cambria Math" panose="02040503050406030204" pitchFamily="18" charset="0"/>
                          </a:rPr>
                        </m:ctrlPr>
                      </m:dPr>
                      <m:e>
                        <m:m>
                          <m:mPr>
                            <m:mcs>
                              <m:mc>
                                <m:mcPr>
                                  <m:count m:val="1"/>
                                  <m:mcJc m:val="center"/>
                                </m:mcPr>
                              </m:mc>
                            </m:mcs>
                            <m:ctrlPr>
                              <a:rPr lang="en-US" altLang="en-US" sz="2400" i="1">
                                <a:latin typeface="Cambria Math" panose="02040503050406030204" pitchFamily="18" charset="0"/>
                              </a:rPr>
                            </m:ctrlPr>
                          </m:mPr>
                          <m:mr>
                            <m:e>
                              <m:r>
                                <m:rPr>
                                  <m:brk m:alnAt="7"/>
                                </m:rPr>
                                <a:rPr lang="de-DE" altLang="en-US" sz="2400" i="1">
                                  <a:latin typeface="Cambria Math" panose="02040503050406030204" pitchFamily="18" charset="0"/>
                                </a:rPr>
                                <m:t>1</m:t>
                              </m:r>
                            </m:e>
                          </m:mr>
                          <m:mr>
                            <m:e>
                              <m:r>
                                <a:rPr lang="de-DE" altLang="en-US" sz="2400" i="1">
                                  <a:latin typeface="Cambria Math" panose="02040503050406030204" pitchFamily="18" charset="0"/>
                                </a:rPr>
                                <m:t>0</m:t>
                              </m:r>
                            </m:e>
                          </m:mr>
                        </m:m>
                      </m:e>
                    </m:d>
                    <m:r>
                      <a:rPr lang="de-DE" altLang="en-US" sz="2400">
                        <a:latin typeface="Cambria Math" panose="02040503050406030204" pitchFamily="18" charset="0"/>
                      </a:rPr>
                      <m:t>/</m:t>
                    </m:r>
                    <m:d>
                      <m:dPr>
                        <m:ctrlPr>
                          <a:rPr lang="en-US" altLang="en-US" sz="2400" i="1">
                            <a:latin typeface="Cambria Math" panose="02040503050406030204" pitchFamily="18" charset="0"/>
                          </a:rPr>
                        </m:ctrlPr>
                      </m:dPr>
                      <m:e>
                        <m:m>
                          <m:mPr>
                            <m:mcs>
                              <m:mc>
                                <m:mcPr>
                                  <m:count m:val="1"/>
                                  <m:mcJc m:val="center"/>
                                </m:mcPr>
                              </m:mc>
                            </m:mcs>
                            <m:ctrlPr>
                              <a:rPr lang="en-US" altLang="en-US" sz="2400" i="1">
                                <a:latin typeface="Cambria Math" panose="02040503050406030204" pitchFamily="18" charset="0"/>
                              </a:rPr>
                            </m:ctrlPr>
                          </m:mPr>
                          <m:mr>
                            <m:e>
                              <m:r>
                                <m:rPr>
                                  <m:brk m:alnAt="7"/>
                                </m:rPr>
                                <a:rPr lang="de-DE" altLang="en-US" sz="2400" i="1">
                                  <a:latin typeface="Cambria Math" panose="02040503050406030204" pitchFamily="18" charset="0"/>
                                </a:rPr>
                                <m:t>1</m:t>
                              </m:r>
                            </m:e>
                          </m:mr>
                          <m:mr>
                            <m:e>
                              <m:r>
                                <a:rPr lang="de-DE" altLang="en-US" sz="2400" i="1">
                                  <a:latin typeface="Cambria Math" panose="02040503050406030204" pitchFamily="18" charset="0"/>
                                </a:rPr>
                                <m:t>0</m:t>
                              </m:r>
                            </m:e>
                          </m:mr>
                        </m:m>
                      </m:e>
                    </m:d>
                    <m:r>
                      <a:rPr lang="de-DE" altLang="en-US" sz="2400" b="0" i="1" smtClean="0">
                        <a:latin typeface="Cambria Math" panose="02040503050406030204" pitchFamily="18" charset="0"/>
                      </a:rPr>
                      <m:t>]</m:t>
                    </m:r>
                  </m:oMath>
                </a14:m>
                <a:r>
                  <a:rPr lang="en-US" altLang="en-US" sz="2400" dirty="0"/>
                  <a:t> = </a:t>
                </a:r>
                <a14:m>
                  <m:oMath xmlns:m="http://schemas.openxmlformats.org/officeDocument/2006/math">
                    <m:sSup>
                      <m:sSupPr>
                        <m:ctrlPr>
                          <a:rPr lang="de-DE" altLang="en-US" sz="2400" i="1" smtClean="0">
                            <a:latin typeface="Cambria Math" panose="02040503050406030204" pitchFamily="18" charset="0"/>
                          </a:rPr>
                        </m:ctrlPr>
                      </m:sSupPr>
                      <m:e>
                        <m:r>
                          <m:rPr>
                            <m:brk m:alnAt="7"/>
                          </m:rPr>
                          <a:rPr lang="de-DE" altLang="en-US" sz="2400" i="1">
                            <a:latin typeface="Cambria Math" panose="02040503050406030204" pitchFamily="18" charset="0"/>
                          </a:rPr>
                          <m:t>𝑐</m:t>
                        </m:r>
                        <m:r>
                          <a:rPr lang="de-DE" altLang="en-US" sz="2400" i="1">
                            <a:latin typeface="Cambria Math" panose="02040503050406030204" pitchFamily="18" charset="0"/>
                          </a:rPr>
                          <m:t>𝑜𝑠</m:t>
                        </m:r>
                      </m:e>
                      <m:sup>
                        <m:r>
                          <a:rPr lang="de-DE" altLang="en-US" sz="2400" b="0" i="1" smtClean="0">
                            <a:latin typeface="Cambria Math" panose="02040503050406030204" pitchFamily="18" charset="0"/>
                          </a:rPr>
                          <m:t>2</m:t>
                        </m:r>
                      </m:sup>
                    </m:sSup>
                    <m:r>
                      <a:rPr lang="de-DE" altLang="en-US" sz="2400" b="0" i="1" smtClean="0">
                        <a:latin typeface="Cambria Math" panose="02040503050406030204" pitchFamily="18" charset="0"/>
                      </a:rPr>
                      <m:t>(</m:t>
                    </m:r>
                    <m:f>
                      <m:fPr>
                        <m:ctrlPr>
                          <a:rPr lang="de-DE" altLang="en-US" sz="2400" i="1" smtClean="0">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i="1">
                            <a:latin typeface="Cambria Math" panose="02040503050406030204" pitchFamily="18" charset="0"/>
                          </a:rPr>
                          <m:t>12</m:t>
                        </m:r>
                      </m:den>
                    </m:f>
                    <m:r>
                      <a:rPr lang="de-DE" altLang="en-US" sz="2400" i="1">
                        <a:latin typeface="Cambria Math" panose="02040503050406030204" pitchFamily="18" charset="0"/>
                      </a:rPr>
                      <m:t>𝑘</m:t>
                    </m:r>
                  </m:oMath>
                </a14:m>
                <a:r>
                  <a:rPr lang="en-US" altLang="en-US" sz="2400" dirty="0"/>
                  <a:t>) = </a:t>
                </a:r>
                <a14:m>
                  <m:oMath xmlns:m="http://schemas.openxmlformats.org/officeDocument/2006/math">
                    <m:f>
                      <m:fPr>
                        <m:ctrlPr>
                          <a:rPr lang="en-US" altLang="en-US" sz="2400" i="1" smtClean="0">
                            <a:latin typeface="Cambria Math" panose="02040503050406030204" pitchFamily="18" charset="0"/>
                          </a:rPr>
                        </m:ctrlPr>
                      </m:fPr>
                      <m:num>
                        <m:r>
                          <a:rPr lang="de-DE" altLang="en-US" sz="2400" b="0" i="1" smtClean="0">
                            <a:latin typeface="Cambria Math" panose="02040503050406030204" pitchFamily="18" charset="0"/>
                          </a:rPr>
                          <m:t>1</m:t>
                        </m:r>
                      </m:num>
                      <m:den>
                        <m:r>
                          <a:rPr lang="de-DE" altLang="en-US" sz="2400" b="0" i="1" smtClean="0">
                            <a:latin typeface="Cambria Math" panose="02040503050406030204" pitchFamily="18" charset="0"/>
                          </a:rPr>
                          <m:t>2</m:t>
                        </m:r>
                      </m:den>
                    </m:f>
                    <m:r>
                      <a:rPr lang="de-DE" altLang="en-US" sz="2400" b="0" i="0" smtClean="0">
                        <a:latin typeface="Cambria Math" panose="02040503050406030204" pitchFamily="18" charset="0"/>
                      </a:rPr>
                      <m:t>(1+</m:t>
                    </m:r>
                    <m:r>
                      <m:rPr>
                        <m:brk m:alnAt="7"/>
                      </m:rPr>
                      <a:rPr lang="de-DE" altLang="en-US" sz="2400" i="1">
                        <a:latin typeface="Cambria Math" panose="02040503050406030204" pitchFamily="18" charset="0"/>
                      </a:rPr>
                      <m:t>𝑐</m:t>
                    </m:r>
                    <m:r>
                      <a:rPr lang="de-DE" altLang="en-US" sz="2400" i="1">
                        <a:latin typeface="Cambria Math" panose="02040503050406030204" pitchFamily="18" charset="0"/>
                      </a:rPr>
                      <m:t>𝑜𝑠</m:t>
                    </m:r>
                    <m:f>
                      <m:fPr>
                        <m:ctrlPr>
                          <a:rPr lang="de-DE" altLang="en-US" sz="2400" i="1">
                            <a:latin typeface="Cambria Math" panose="02040503050406030204" pitchFamily="18" charset="0"/>
                          </a:rPr>
                        </m:ctrlPr>
                      </m:fPr>
                      <m:num>
                        <m:r>
                          <a:rPr lang="de-DE" altLang="en-US" sz="2400" i="1">
                            <a:latin typeface="Cambria Math" panose="02040503050406030204" pitchFamily="18" charset="0"/>
                            <a:sym typeface="Symbol" panose="05050102010706020507" pitchFamily="18" charset="2"/>
                          </a:rPr>
                          <m:t></m:t>
                        </m:r>
                      </m:num>
                      <m:den>
                        <m:r>
                          <a:rPr lang="de-DE" altLang="en-US" sz="2400" b="0" i="1" smtClean="0">
                            <a:latin typeface="Cambria Math" panose="02040503050406030204" pitchFamily="18" charset="0"/>
                            <a:sym typeface="Symbol" panose="05050102010706020507" pitchFamily="18" charset="2"/>
                          </a:rPr>
                          <m:t>6</m:t>
                        </m:r>
                      </m:den>
                    </m:f>
                    <m:r>
                      <a:rPr lang="de-DE" altLang="en-US" sz="2400" i="1">
                        <a:latin typeface="Cambria Math" panose="02040503050406030204" pitchFamily="18" charset="0"/>
                      </a:rPr>
                      <m:t>𝑘</m:t>
                    </m:r>
                  </m:oMath>
                </a14:m>
                <a:r>
                  <a:rPr lang="en-US" altLang="en-US" sz="2400" dirty="0"/>
                  <a:t>) </a:t>
                </a:r>
              </a:p>
              <a:p>
                <a:endParaRPr lang="en-US" altLang="en-US" dirty="0"/>
              </a:p>
            </p:txBody>
          </p:sp>
        </mc:Choice>
        <mc:Fallback xmlns="">
          <p:sp>
            <p:nvSpPr>
              <p:cNvPr id="92163" name="Rectangle 3"/>
              <p:cNvSpPr>
                <a:spLocks noGrp="1" noRot="1" noChangeAspect="1" noMove="1" noResize="1" noEditPoints="1" noAdjustHandles="1" noChangeArrowheads="1" noChangeShapeType="1" noTextEdit="1"/>
              </p:cNvSpPr>
              <p:nvPr>
                <p:ph type="body" sz="half" idx="1"/>
              </p:nvPr>
            </p:nvSpPr>
            <p:spPr>
              <a:xfrm>
                <a:off x="282868" y="1030322"/>
                <a:ext cx="8169275" cy="5574638"/>
              </a:xfrm>
              <a:blipFill>
                <a:blip r:embed="rId3"/>
                <a:stretch>
                  <a:fillRect l="-1119"/>
                </a:stretch>
              </a:blipFill>
            </p:spPr>
            <p:txBody>
              <a:bodyPr/>
              <a:lstStyle/>
              <a:p>
                <a:r>
                  <a:rPr lang="es-ES">
                    <a:noFill/>
                  </a:rPr>
                  <a:t> </a:t>
                </a:r>
              </a:p>
            </p:txBody>
          </p:sp>
        </mc:Fallback>
      </mc:AlternateContent>
      <p:grpSp>
        <p:nvGrpSpPr>
          <p:cNvPr id="6" name="Gruppieren 5"/>
          <p:cNvGrpSpPr/>
          <p:nvPr/>
        </p:nvGrpSpPr>
        <p:grpSpPr>
          <a:xfrm>
            <a:off x="5657215" y="1556425"/>
            <a:ext cx="1791970" cy="1945533"/>
            <a:chOff x="5175114" y="1550318"/>
            <a:chExt cx="2890696" cy="3138415"/>
          </a:xfrm>
        </p:grpSpPr>
        <p:pic>
          <p:nvPicPr>
            <p:cNvPr id="9" name="Grafi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114" y="1914200"/>
              <a:ext cx="2890696" cy="272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mit Pfeil 8"/>
            <p:cNvCxnSpPr>
              <a:cxnSpLocks noChangeShapeType="1"/>
            </p:cNvCxnSpPr>
            <p:nvPr/>
          </p:nvCxnSpPr>
          <p:spPr bwMode="auto">
            <a:xfrm flipH="1" flipV="1">
              <a:off x="6553200" y="1550318"/>
              <a:ext cx="0" cy="3138415"/>
            </a:xfrm>
            <a:prstGeom prst="straightConnector1">
              <a:avLst/>
            </a:prstGeom>
            <a:noFill/>
            <a:ln w="101600" algn="ctr">
              <a:solidFill>
                <a:srgbClr val="C00000">
                  <a:alpha val="50195"/>
                </a:srgbClr>
              </a:solidFill>
              <a:round/>
              <a:headEnd type="none" w="lg" len="med"/>
              <a:tailEnd type="triangle" w="med" len="med"/>
            </a:ln>
            <a:extLst>
              <a:ext uri="{909E8E84-426E-40DD-AFC4-6F175D3DCCD1}">
                <a14:hiddenFill xmlns:a14="http://schemas.microsoft.com/office/drawing/2010/main">
                  <a:noFill/>
                </a14:hiddenFill>
              </a:ext>
            </a:extLst>
          </p:spPr>
        </p:cxnSp>
      </p:grpSp>
      <p:grpSp>
        <p:nvGrpSpPr>
          <p:cNvPr id="14" name="Gruppieren 13"/>
          <p:cNvGrpSpPr/>
          <p:nvPr/>
        </p:nvGrpSpPr>
        <p:grpSpPr>
          <a:xfrm>
            <a:off x="5202095" y="3363458"/>
            <a:ext cx="2811212" cy="1801558"/>
            <a:chOff x="5202095" y="3363458"/>
            <a:chExt cx="2811212" cy="1801558"/>
          </a:xfrm>
        </p:grpSpPr>
        <p:cxnSp>
          <p:nvCxnSpPr>
            <p:cNvPr id="12" name="Gerade Verbindung mit Pfeil 11"/>
            <p:cNvCxnSpPr/>
            <p:nvPr/>
          </p:nvCxnSpPr>
          <p:spPr bwMode="auto">
            <a:xfrm flipV="1">
              <a:off x="5202095" y="3817641"/>
              <a:ext cx="1700150" cy="1347375"/>
            </a:xfrm>
            <a:prstGeom prst="straightConnector1">
              <a:avLst/>
            </a:prstGeom>
            <a:solidFill>
              <a:schemeClr val="accent1"/>
            </a:solidFill>
            <a:ln w="53975" cap="flat" cmpd="sng" algn="ctr">
              <a:solidFill>
                <a:schemeClr val="accent2"/>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0" name="Textfeld 9"/>
                <p:cNvSpPr txBox="1"/>
                <p:nvPr/>
              </p:nvSpPr>
              <p:spPr>
                <a:xfrm>
                  <a:off x="6730197" y="3363458"/>
                  <a:ext cx="1283110" cy="70814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buNone/>
                  </a:pPr>
                  <a14:m>
                    <m:oMathPara xmlns:m="http://schemas.openxmlformats.org/officeDocument/2006/math">
                      <m:oMathParaPr>
                        <m:jc m:val="centerGroup"/>
                      </m:oMathParaPr>
                      <m:oMath xmlns:m="http://schemas.openxmlformats.org/officeDocument/2006/math">
                        <m:sSup>
                          <m:sSupPr>
                            <m:ctrlPr>
                              <a:rPr lang="en-US" altLang="en-US" i="1" smtClean="0">
                                <a:solidFill>
                                  <a:srgbClr val="000099"/>
                                </a:solidFill>
                                <a:latin typeface="Cambria Math" panose="02040503050406030204" pitchFamily="18" charset="0"/>
                              </a:rPr>
                            </m:ctrlPr>
                          </m:sSupPr>
                          <m:e>
                            <m:r>
                              <a:rPr lang="de-DE" altLang="en-US" i="1">
                                <a:solidFill>
                                  <a:srgbClr val="000099"/>
                                </a:solidFill>
                                <a:latin typeface="Cambria Math" panose="02040503050406030204" pitchFamily="18" charset="0"/>
                              </a:rPr>
                              <m:t>𝑔</m:t>
                            </m:r>
                          </m:e>
                          <m:sup>
                            <m:r>
                              <a:rPr lang="de-DE" altLang="en-US" i="1">
                                <a:solidFill>
                                  <a:srgbClr val="000099"/>
                                </a:solidFill>
                                <a:latin typeface="Cambria Math" panose="02040503050406030204" pitchFamily="18" charset="0"/>
                              </a:rPr>
                              <m:t>𝑘</m:t>
                            </m:r>
                          </m:sup>
                        </m:sSup>
                        <m:d>
                          <m:dPr>
                            <m:ctrlPr>
                              <a:rPr lang="en-US" altLang="en-US" i="1">
                                <a:solidFill>
                                  <a:srgbClr val="000099"/>
                                </a:solidFill>
                                <a:latin typeface="Cambria Math" panose="02040503050406030204" pitchFamily="18" charset="0"/>
                              </a:rPr>
                            </m:ctrlPr>
                          </m:dPr>
                          <m:e>
                            <m:m>
                              <m:mPr>
                                <m:mcs>
                                  <m:mc>
                                    <m:mcPr>
                                      <m:count m:val="1"/>
                                      <m:mcJc m:val="center"/>
                                    </m:mcPr>
                                  </m:mc>
                                </m:mcs>
                                <m:ctrlPr>
                                  <a:rPr lang="en-US" altLang="en-US" i="1">
                                    <a:solidFill>
                                      <a:srgbClr val="000099"/>
                                    </a:solidFill>
                                    <a:latin typeface="Cambria Math" panose="02040503050406030204" pitchFamily="18" charset="0"/>
                                  </a:rPr>
                                </m:ctrlPr>
                              </m:mPr>
                              <m:mr>
                                <m:e>
                                  <m:r>
                                    <m:rPr>
                                      <m:brk m:alnAt="7"/>
                                    </m:rPr>
                                    <a:rPr lang="de-DE" altLang="en-US" i="1">
                                      <a:solidFill>
                                        <a:srgbClr val="000099"/>
                                      </a:solidFill>
                                      <a:latin typeface="Cambria Math" panose="02040503050406030204" pitchFamily="18" charset="0"/>
                                    </a:rPr>
                                    <m:t>1</m:t>
                                  </m:r>
                                </m:e>
                              </m:mr>
                              <m:mr>
                                <m:e>
                                  <m:r>
                                    <a:rPr lang="de-DE" altLang="en-US" i="1">
                                      <a:solidFill>
                                        <a:srgbClr val="000099"/>
                                      </a:solidFill>
                                      <a:latin typeface="Cambria Math" panose="02040503050406030204" pitchFamily="18" charset="0"/>
                                    </a:rPr>
                                    <m:t>0</m:t>
                                  </m:r>
                                </m:e>
                              </m:mr>
                            </m:m>
                          </m:e>
                        </m:d>
                      </m:oMath>
                    </m:oMathPara>
                  </a14:m>
                  <a:endParaRPr lang="en-GB" b="1" dirty="0"/>
                </a:p>
              </p:txBody>
            </p:sp>
          </mc:Choice>
          <mc:Fallback xmlns="">
            <p:sp>
              <p:nvSpPr>
                <p:cNvPr id="10" name="Textfeld 9"/>
                <p:cNvSpPr txBox="1">
                  <a:spLocks noRot="1" noChangeAspect="1" noMove="1" noResize="1" noEditPoints="1" noAdjustHandles="1" noChangeArrowheads="1" noChangeShapeType="1" noTextEdit="1"/>
                </p:cNvSpPr>
                <p:nvPr/>
              </p:nvSpPr>
              <p:spPr>
                <a:xfrm>
                  <a:off x="6730197" y="3363458"/>
                  <a:ext cx="1283110" cy="708143"/>
                </a:xfrm>
                <a:prstGeom prst="rect">
                  <a:avLst/>
                </a:prstGeom>
                <a:blipFill rotWithShape="0">
                  <a:blip r:embed="rId5"/>
                  <a:stretch>
                    <a:fillRect/>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GB">
                      <a:noFill/>
                    </a:rPr>
                    <a:t> </a:t>
                  </a:r>
                </a:p>
              </p:txBody>
            </p:sp>
          </mc:Fallback>
        </mc:AlternateContent>
      </p:grpSp>
      <p:grpSp>
        <p:nvGrpSpPr>
          <p:cNvPr id="11" name="Gruppieren 10"/>
          <p:cNvGrpSpPr/>
          <p:nvPr/>
        </p:nvGrpSpPr>
        <p:grpSpPr>
          <a:xfrm>
            <a:off x="5202095" y="4763815"/>
            <a:ext cx="3250048" cy="708143"/>
            <a:chOff x="5202095" y="4763815"/>
            <a:chExt cx="3250048" cy="708143"/>
          </a:xfrm>
        </p:grpSpPr>
        <p:cxnSp>
          <p:nvCxnSpPr>
            <p:cNvPr id="3" name="Gerade Verbindung mit Pfeil 2"/>
            <p:cNvCxnSpPr/>
            <p:nvPr/>
          </p:nvCxnSpPr>
          <p:spPr bwMode="auto">
            <a:xfrm flipV="1">
              <a:off x="5202095" y="5136204"/>
              <a:ext cx="2247090" cy="19455"/>
            </a:xfrm>
            <a:prstGeom prst="straightConnector1">
              <a:avLst/>
            </a:prstGeom>
            <a:solidFill>
              <a:schemeClr val="accent1"/>
            </a:solidFill>
            <a:ln w="53975" cap="flat" cmpd="sng" algn="ctr">
              <a:solidFill>
                <a:srgbClr val="C00000">
                  <a:alpha val="69000"/>
                </a:srgbClr>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7" name="Textfeld 16"/>
                <p:cNvSpPr txBox="1"/>
                <p:nvPr/>
              </p:nvSpPr>
              <p:spPr>
                <a:xfrm>
                  <a:off x="7169033" y="4763815"/>
                  <a:ext cx="1283110" cy="708143"/>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d>
                          <m:dPr>
                            <m:ctrlPr>
                              <a:rPr lang="en-US" altLang="en-US" i="1" smtClean="0">
                                <a:solidFill>
                                  <a:srgbClr val="FF0000"/>
                                </a:solidFill>
                                <a:latin typeface="Cambria Math" panose="02040503050406030204" pitchFamily="18" charset="0"/>
                              </a:rPr>
                            </m:ctrlPr>
                          </m:dPr>
                          <m:e>
                            <m:m>
                              <m:mPr>
                                <m:mcs>
                                  <m:mc>
                                    <m:mcPr>
                                      <m:count m:val="1"/>
                                      <m:mcJc m:val="center"/>
                                    </m:mcPr>
                                  </m:mc>
                                </m:mcs>
                                <m:ctrlPr>
                                  <a:rPr lang="en-US" altLang="en-US" i="1">
                                    <a:solidFill>
                                      <a:srgbClr val="FF0000"/>
                                    </a:solidFill>
                                    <a:latin typeface="Cambria Math" panose="02040503050406030204" pitchFamily="18" charset="0"/>
                                  </a:rPr>
                                </m:ctrlPr>
                              </m:mPr>
                              <m:mr>
                                <m:e>
                                  <m:r>
                                    <m:rPr>
                                      <m:brk m:alnAt="7"/>
                                    </m:rPr>
                                    <a:rPr lang="de-DE" altLang="en-US" i="1">
                                      <a:solidFill>
                                        <a:srgbClr val="FF0000"/>
                                      </a:solidFill>
                                      <a:latin typeface="Cambria Math" panose="02040503050406030204" pitchFamily="18" charset="0"/>
                                    </a:rPr>
                                    <m:t>1</m:t>
                                  </m:r>
                                </m:e>
                              </m:mr>
                              <m:mr>
                                <m:e>
                                  <m:r>
                                    <a:rPr lang="de-DE" altLang="en-US" i="1">
                                      <a:solidFill>
                                        <a:srgbClr val="FF0000"/>
                                      </a:solidFill>
                                      <a:latin typeface="Cambria Math" panose="02040503050406030204" pitchFamily="18" charset="0"/>
                                    </a:rPr>
                                    <m:t>0</m:t>
                                  </m:r>
                                </m:e>
                              </m:mr>
                            </m:m>
                          </m:e>
                        </m:d>
                      </m:oMath>
                    </m:oMathPara>
                  </a14:m>
                  <a:endParaRPr lang="en-GB" b="1" dirty="0"/>
                </a:p>
              </p:txBody>
            </p:sp>
          </mc:Choice>
          <mc:Fallback xmlns="">
            <p:sp>
              <p:nvSpPr>
                <p:cNvPr id="17" name="Textfeld 16"/>
                <p:cNvSpPr txBox="1">
                  <a:spLocks noRot="1" noChangeAspect="1" noMove="1" noResize="1" noEditPoints="1" noAdjustHandles="1" noChangeArrowheads="1" noChangeShapeType="1" noTextEdit="1"/>
                </p:cNvSpPr>
                <p:nvPr/>
              </p:nvSpPr>
              <p:spPr>
                <a:xfrm>
                  <a:off x="7169033" y="4763815"/>
                  <a:ext cx="1283110" cy="708143"/>
                </a:xfrm>
                <a:prstGeom prst="rect">
                  <a:avLst/>
                </a:prstGeom>
                <a:blipFill rotWithShape="0">
                  <a:blip r:embed="rId6"/>
                  <a:stretch>
                    <a:fillRect/>
                  </a:stretch>
                </a:blipFill>
              </p:spPr>
              <p:txBody>
                <a:bodyPr/>
                <a:lstStyle/>
                <a:p>
                  <a:r>
                    <a:rPr lang="en-GB">
                      <a:noFill/>
                    </a:rPr>
                    <a:t> </a:t>
                  </a:r>
                </a:p>
              </p:txBody>
            </p:sp>
          </mc:Fallback>
        </mc:AlternateContent>
      </p:grpSp>
      <p:cxnSp>
        <p:nvCxnSpPr>
          <p:cNvPr id="16" name="Gerader Verbinder 15"/>
          <p:cNvCxnSpPr/>
          <p:nvPr/>
        </p:nvCxnSpPr>
        <p:spPr bwMode="auto">
          <a:xfrm>
            <a:off x="6902245" y="3988864"/>
            <a:ext cx="0" cy="1093415"/>
          </a:xfrm>
          <a:prstGeom prst="line">
            <a:avLst/>
          </a:prstGeom>
          <a:solidFill>
            <a:schemeClr val="accent1"/>
          </a:solidFill>
          <a:ln w="22225" cap="flat" cmpd="sng" algn="ctr">
            <a:solidFill>
              <a:schemeClr val="accent2"/>
            </a:solidFill>
            <a:prstDash val="sysDash"/>
            <a:round/>
            <a:headEnd type="none" w="med" len="med"/>
            <a:tailEnd type="none" w="lg" len="lg"/>
          </a:ln>
          <a:effectLst/>
        </p:spPr>
      </p:cxnSp>
      <p:grpSp>
        <p:nvGrpSpPr>
          <p:cNvPr id="21" name="Gruppieren 20"/>
          <p:cNvGrpSpPr/>
          <p:nvPr/>
        </p:nvGrpSpPr>
        <p:grpSpPr>
          <a:xfrm>
            <a:off x="5316045" y="5173749"/>
            <a:ext cx="2986877" cy="656481"/>
            <a:chOff x="5316045" y="5173749"/>
            <a:chExt cx="2986877" cy="656481"/>
          </a:xfrm>
        </p:grpSpPr>
        <p:sp>
          <p:nvSpPr>
            <p:cNvPr id="19" name="Geschweifte Klammer links 18"/>
            <p:cNvSpPr/>
            <p:nvPr/>
          </p:nvSpPr>
          <p:spPr bwMode="auto">
            <a:xfrm rot="16200000">
              <a:off x="6020782" y="4469012"/>
              <a:ext cx="176727" cy="1586201"/>
            </a:xfrm>
            <a:prstGeom prst="leftBrace">
              <a:avLst>
                <a:gd name="adj1" fmla="val 43110"/>
                <a:gd name="adj2" fmla="val 56433"/>
              </a:avLst>
            </a:prstGeom>
            <a:noFill/>
            <a:ln w="38100" cap="flat" cmpd="sng" algn="ctr">
              <a:solidFill>
                <a:srgbClr val="000099"/>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20" name="Textfeld 19"/>
                <p:cNvSpPr txBox="1"/>
                <p:nvPr/>
              </p:nvSpPr>
              <p:spPr>
                <a:xfrm>
                  <a:off x="5657215" y="5368565"/>
                  <a:ext cx="2645707" cy="46166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p>
                          <m:sSupPr>
                            <m:ctrlPr>
                              <a:rPr lang="de-DE" i="1" smtClean="0">
                                <a:solidFill>
                                  <a:srgbClr val="000099"/>
                                </a:solidFill>
                                <a:latin typeface="Cambria Math" panose="02040503050406030204" pitchFamily="18" charset="0"/>
                              </a:rPr>
                            </m:ctrlPr>
                          </m:sSupPr>
                          <m:e>
                            <m:r>
                              <a:rPr lang="de-DE" b="0" i="1" smtClean="0">
                                <a:solidFill>
                                  <a:srgbClr val="000099"/>
                                </a:solidFill>
                                <a:latin typeface="Cambria Math" panose="02040503050406030204" pitchFamily="18" charset="0"/>
                              </a:rPr>
                              <m:t>𝑙</m:t>
                            </m:r>
                          </m:e>
                          <m:sup>
                            <m:r>
                              <a:rPr lang="de-DE" b="0" i="1" smtClean="0">
                                <a:solidFill>
                                  <a:srgbClr val="000099"/>
                                </a:solidFill>
                                <a:latin typeface="Cambria Math" panose="02040503050406030204" pitchFamily="18" charset="0"/>
                              </a:rPr>
                              <m:t>2</m:t>
                            </m:r>
                          </m:sup>
                        </m:sSup>
                        <m:r>
                          <a:rPr lang="de-DE" b="0" i="1" smtClean="0">
                            <a:solidFill>
                              <a:srgbClr val="000099"/>
                            </a:solidFill>
                            <a:latin typeface="Cambria Math" panose="02040503050406030204" pitchFamily="18" charset="0"/>
                          </a:rPr>
                          <m:t>= </m:t>
                        </m:r>
                        <m:r>
                          <a:rPr lang="de-DE" b="0" i="1" smtClean="0">
                            <a:solidFill>
                              <a:srgbClr val="000099"/>
                            </a:solidFill>
                            <a:latin typeface="Cambria Math" panose="02040503050406030204" pitchFamily="18" charset="0"/>
                          </a:rPr>
                          <m:t>𝑝𝑟𝑜𝑏</m:t>
                        </m:r>
                      </m:oMath>
                    </m:oMathPara>
                  </a14:m>
                  <a:endParaRPr lang="en-GB" i="1" dirty="0"/>
                </a:p>
              </p:txBody>
            </p:sp>
          </mc:Choice>
          <mc:Fallback xmlns="">
            <p:sp>
              <p:nvSpPr>
                <p:cNvPr id="20" name="Textfeld 19"/>
                <p:cNvSpPr txBox="1">
                  <a:spLocks noRot="1" noChangeAspect="1" noMove="1" noResize="1" noEditPoints="1" noAdjustHandles="1" noChangeArrowheads="1" noChangeShapeType="1" noTextEdit="1"/>
                </p:cNvSpPr>
                <p:nvPr/>
              </p:nvSpPr>
              <p:spPr>
                <a:xfrm>
                  <a:off x="5657215" y="5368565"/>
                  <a:ext cx="2645707" cy="461665"/>
                </a:xfrm>
                <a:prstGeom prst="rect">
                  <a:avLst/>
                </a:prstGeom>
                <a:blipFill rotWithShape="0">
                  <a:blip r:embed="rId7"/>
                  <a:stretch>
                    <a:fillRect b="-21333"/>
                  </a:stretch>
                </a:blipFill>
              </p:spPr>
              <p:txBody>
                <a:bodyPr/>
                <a:lstStyle/>
                <a:p>
                  <a:r>
                    <a:rPr lang="en-GB">
                      <a:noFill/>
                    </a:rPr>
                    <a:t> </a:t>
                  </a:r>
                </a:p>
              </p:txBody>
            </p:sp>
          </mc:Fallback>
        </mc:AlternateContent>
      </p:grpSp>
    </p:spTree>
    <p:extLst>
      <p:ext uri="{BB962C8B-B14F-4D97-AF65-F5344CB8AC3E}">
        <p14:creationId xmlns:p14="http://schemas.microsoft.com/office/powerpoint/2010/main" val="11120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nummernplatzhalter 2"/>
          <p:cNvSpPr>
            <a:spLocks noGrp="1"/>
          </p:cNvSpPr>
          <p:nvPr>
            <p:ph type="sldNum" sz="quarter" idx="11"/>
          </p:nvPr>
        </p:nvSpPr>
        <p:spPr>
          <a:xfrm>
            <a:off x="5191125" y="59594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Char char="•"/>
              <a:defRPr sz="2400">
                <a:solidFill>
                  <a:schemeClr val="tx1"/>
                </a:solidFill>
                <a:latin typeface="Tahoma" panose="020B0604030504040204" pitchFamily="34" charset="0"/>
              </a:defRPr>
            </a:lvl1pPr>
            <a:lvl2pPr marL="742950" indent="-285750" algn="ctr">
              <a:buChar char="•"/>
              <a:defRPr sz="2400">
                <a:solidFill>
                  <a:schemeClr val="tx1"/>
                </a:solidFill>
                <a:latin typeface="Tahoma" panose="020B0604030504040204" pitchFamily="34" charset="0"/>
              </a:defRPr>
            </a:lvl2pPr>
            <a:lvl3pPr marL="1143000" indent="-228600" algn="ctr">
              <a:buChar char="•"/>
              <a:defRPr sz="2400">
                <a:solidFill>
                  <a:schemeClr val="tx1"/>
                </a:solidFill>
                <a:latin typeface="Tahoma" panose="020B0604030504040204" pitchFamily="34" charset="0"/>
              </a:defRPr>
            </a:lvl3pPr>
            <a:lvl4pPr marL="1600200" indent="-228600" algn="ctr">
              <a:buChar char="•"/>
              <a:defRPr sz="2400">
                <a:solidFill>
                  <a:schemeClr val="tx1"/>
                </a:solidFill>
                <a:latin typeface="Tahoma" panose="020B0604030504040204" pitchFamily="34" charset="0"/>
              </a:defRPr>
            </a:lvl4pPr>
            <a:lvl5pPr marL="2057400" indent="-228600" algn="ctr">
              <a:buChar char="•"/>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4A3F7C0B-AC6C-437C-B8E1-80FD0C67A7FD}" type="slidenum">
              <a:rPr lang="en-US" altLang="en-US" sz="1400" smtClean="0"/>
              <a:pPr algn="r">
                <a:buFontTx/>
                <a:buNone/>
              </a:pPr>
              <a:t>46</a:t>
            </a:fld>
            <a:endParaRPr lang="en-US" altLang="en-US" sz="1400"/>
          </a:p>
        </p:txBody>
      </p:sp>
      <p:sp>
        <p:nvSpPr>
          <p:cNvPr id="103"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sym typeface="Symbol" pitchFamily="18" charset="2"/>
              </a:rPr>
              <a:t>Major/minor keys</a:t>
            </a:r>
          </a:p>
        </p:txBody>
      </p:sp>
      <p:pic>
        <p:nvPicPr>
          <p:cNvPr id="104" name="Grafik 103"/>
          <p:cNvPicPr/>
          <p:nvPr/>
        </p:nvPicPr>
        <p:blipFill>
          <a:blip r:embed="rId2"/>
          <a:stretch>
            <a:fillRect/>
          </a:stretch>
        </p:blipFill>
        <p:spPr>
          <a:xfrm>
            <a:off x="7191375" y="3269207"/>
            <a:ext cx="666750" cy="658092"/>
          </a:xfrm>
          <a:prstGeom prst="rect">
            <a:avLst/>
          </a:prstGeom>
          <a:effectLst>
            <a:glow rad="406400">
              <a:srgbClr val="C00000"/>
            </a:glow>
            <a:softEdge rad="0"/>
          </a:effectLst>
        </p:spPr>
      </p:pic>
      <p:graphicFrame>
        <p:nvGraphicFramePr>
          <p:cNvPr id="105" name="Tabelle 104"/>
          <p:cNvGraphicFramePr>
            <a:graphicFrameLocks noGrp="1"/>
          </p:cNvGraphicFramePr>
          <p:nvPr/>
        </p:nvGraphicFramePr>
        <p:xfrm>
          <a:off x="427038" y="5721350"/>
          <a:ext cx="4808537" cy="371475"/>
        </p:xfrm>
        <a:graphic>
          <a:graphicData uri="http://schemas.openxmlformats.org/drawingml/2006/table">
            <a:tbl>
              <a:tblPr/>
              <a:tblGrid>
                <a:gridCol w="282575">
                  <a:extLst>
                    <a:ext uri="{9D8B030D-6E8A-4147-A177-3AD203B41FA5}">
                      <a16:colId xmlns:a16="http://schemas.microsoft.com/office/drawing/2014/main" val="20000"/>
                    </a:ext>
                  </a:extLst>
                </a:gridCol>
                <a:gridCol w="414337">
                  <a:extLst>
                    <a:ext uri="{9D8B030D-6E8A-4147-A177-3AD203B41FA5}">
                      <a16:colId xmlns:a16="http://schemas.microsoft.com/office/drawing/2014/main" val="20001"/>
                    </a:ext>
                  </a:extLst>
                </a:gridCol>
                <a:gridCol w="388938">
                  <a:extLst>
                    <a:ext uri="{9D8B030D-6E8A-4147-A177-3AD203B41FA5}">
                      <a16:colId xmlns:a16="http://schemas.microsoft.com/office/drawing/2014/main" val="20002"/>
                    </a:ext>
                  </a:extLst>
                </a:gridCol>
                <a:gridCol w="376237">
                  <a:extLst>
                    <a:ext uri="{9D8B030D-6E8A-4147-A177-3AD203B41FA5}">
                      <a16:colId xmlns:a16="http://schemas.microsoft.com/office/drawing/2014/main" val="20003"/>
                    </a:ext>
                  </a:extLst>
                </a:gridCol>
                <a:gridCol w="412750">
                  <a:extLst>
                    <a:ext uri="{9D8B030D-6E8A-4147-A177-3AD203B41FA5}">
                      <a16:colId xmlns:a16="http://schemas.microsoft.com/office/drawing/2014/main" val="20004"/>
                    </a:ext>
                  </a:extLst>
                </a:gridCol>
                <a:gridCol w="412750">
                  <a:extLst>
                    <a:ext uri="{9D8B030D-6E8A-4147-A177-3AD203B41FA5}">
                      <a16:colId xmlns:a16="http://schemas.microsoft.com/office/drawing/2014/main" val="20005"/>
                    </a:ext>
                  </a:extLst>
                </a:gridCol>
                <a:gridCol w="420688">
                  <a:extLst>
                    <a:ext uri="{9D8B030D-6E8A-4147-A177-3AD203B41FA5}">
                      <a16:colId xmlns:a16="http://schemas.microsoft.com/office/drawing/2014/main" val="20006"/>
                    </a:ext>
                  </a:extLst>
                </a:gridCol>
                <a:gridCol w="442912">
                  <a:extLst>
                    <a:ext uri="{9D8B030D-6E8A-4147-A177-3AD203B41FA5}">
                      <a16:colId xmlns:a16="http://schemas.microsoft.com/office/drawing/2014/main" val="20007"/>
                    </a:ext>
                  </a:extLst>
                </a:gridCol>
                <a:gridCol w="422275">
                  <a:extLst>
                    <a:ext uri="{9D8B030D-6E8A-4147-A177-3AD203B41FA5}">
                      <a16:colId xmlns:a16="http://schemas.microsoft.com/office/drawing/2014/main" val="20008"/>
                    </a:ext>
                  </a:extLst>
                </a:gridCol>
                <a:gridCol w="420688">
                  <a:extLst>
                    <a:ext uri="{9D8B030D-6E8A-4147-A177-3AD203B41FA5}">
                      <a16:colId xmlns:a16="http://schemas.microsoft.com/office/drawing/2014/main" val="20009"/>
                    </a:ext>
                  </a:extLst>
                </a:gridCol>
                <a:gridCol w="358775">
                  <a:extLst>
                    <a:ext uri="{9D8B030D-6E8A-4147-A177-3AD203B41FA5}">
                      <a16:colId xmlns:a16="http://schemas.microsoft.com/office/drawing/2014/main" val="20010"/>
                    </a:ext>
                  </a:extLst>
                </a:gridCol>
                <a:gridCol w="455612">
                  <a:extLst>
                    <a:ext uri="{9D8B030D-6E8A-4147-A177-3AD203B41FA5}">
                      <a16:colId xmlns:a16="http://schemas.microsoft.com/office/drawing/2014/main" val="20011"/>
                    </a:ext>
                  </a:extLst>
                </a:gridCol>
              </a:tblGrid>
              <a:tr h="371475">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C</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G</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F</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C</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A</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E</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F</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pic>
        <p:nvPicPr>
          <p:cNvPr id="5" name="Grafik 4"/>
          <p:cNvPicPr>
            <a:picLocks noChangeAspect="1"/>
          </p:cNvPicPr>
          <p:nvPr/>
        </p:nvPicPr>
        <p:blipFill>
          <a:blip r:embed="rId3"/>
          <a:stretch>
            <a:fillRect/>
          </a:stretch>
        </p:blipFill>
        <p:spPr>
          <a:xfrm>
            <a:off x="7231423" y="4867570"/>
            <a:ext cx="692727" cy="580159"/>
          </a:xfrm>
          <a:prstGeom prst="rect">
            <a:avLst/>
          </a:prstGeom>
          <a:effectLst>
            <a:glow rad="406400">
              <a:schemeClr val="accent2">
                <a:lumMod val="75000"/>
                <a:alpha val="78000"/>
              </a:schemeClr>
            </a:glow>
          </a:effectLst>
        </p:spPr>
      </p:pic>
      <p:pic>
        <p:nvPicPr>
          <p:cNvPr id="200" name="Grafik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30388"/>
            <a:ext cx="50673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noChangeAspect="1"/>
          </p:cNvGrpSpPr>
          <p:nvPr/>
        </p:nvGrpSpPr>
        <p:grpSpPr bwMode="auto">
          <a:xfrm>
            <a:off x="200025" y="-2203450"/>
            <a:ext cx="5014913" cy="6667500"/>
            <a:chOff x="-15" y="736"/>
            <a:chExt cx="3159" cy="4200"/>
          </a:xfrm>
        </p:grpSpPr>
        <p:sp>
          <p:nvSpPr>
            <p:cNvPr id="87171" name="Freeform 6"/>
            <p:cNvSpPr>
              <a:spLocks/>
            </p:cNvSpPr>
            <p:nvPr/>
          </p:nvSpPr>
          <p:spPr bwMode="auto">
            <a:xfrm>
              <a:off x="163" y="3648"/>
              <a:ext cx="2805" cy="1288"/>
            </a:xfrm>
            <a:custGeom>
              <a:avLst/>
              <a:gdLst>
                <a:gd name="T0" fmla="*/ 0 w 2805"/>
                <a:gd name="T1" fmla="*/ 173 h 1288"/>
                <a:gd name="T2" fmla="*/ 255 w 2805"/>
                <a:gd name="T3" fmla="*/ 0 h 1288"/>
                <a:gd name="T4" fmla="*/ 510 w 2805"/>
                <a:gd name="T5" fmla="*/ 0 h 1288"/>
                <a:gd name="T6" fmla="*/ 765 w 2805"/>
                <a:gd name="T7" fmla="*/ 173 h 1288"/>
                <a:gd name="T8" fmla="*/ 1020 w 2805"/>
                <a:gd name="T9" fmla="*/ 471 h 1288"/>
                <a:gd name="T10" fmla="*/ 1275 w 2805"/>
                <a:gd name="T11" fmla="*/ 817 h 1288"/>
                <a:gd name="T12" fmla="*/ 1530 w 2805"/>
                <a:gd name="T13" fmla="*/ 1115 h 1288"/>
                <a:gd name="T14" fmla="*/ 1785 w 2805"/>
                <a:gd name="T15" fmla="*/ 1288 h 1288"/>
                <a:gd name="T16" fmla="*/ 2040 w 2805"/>
                <a:gd name="T17" fmla="*/ 1288 h 1288"/>
                <a:gd name="T18" fmla="*/ 2295 w 2805"/>
                <a:gd name="T19" fmla="*/ 1115 h 1288"/>
                <a:gd name="T20" fmla="*/ 2550 w 2805"/>
                <a:gd name="T21" fmla="*/ 817 h 1288"/>
                <a:gd name="T22" fmla="*/ 2805 w 2805"/>
                <a:gd name="T23" fmla="*/ 471 h 1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05" h="1288">
                  <a:moveTo>
                    <a:pt x="0" y="173"/>
                  </a:moveTo>
                  <a:lnTo>
                    <a:pt x="255" y="0"/>
                  </a:lnTo>
                  <a:lnTo>
                    <a:pt x="510" y="0"/>
                  </a:lnTo>
                  <a:lnTo>
                    <a:pt x="765" y="173"/>
                  </a:lnTo>
                  <a:lnTo>
                    <a:pt x="1020" y="471"/>
                  </a:lnTo>
                  <a:lnTo>
                    <a:pt x="1275" y="817"/>
                  </a:lnTo>
                  <a:lnTo>
                    <a:pt x="1530" y="1115"/>
                  </a:lnTo>
                  <a:lnTo>
                    <a:pt x="1785" y="1288"/>
                  </a:lnTo>
                  <a:lnTo>
                    <a:pt x="2040" y="1288"/>
                  </a:lnTo>
                  <a:lnTo>
                    <a:pt x="2295" y="1115"/>
                  </a:lnTo>
                  <a:lnTo>
                    <a:pt x="2550" y="817"/>
                  </a:lnTo>
                  <a:lnTo>
                    <a:pt x="2805" y="471"/>
                  </a:lnTo>
                </a:path>
              </a:pathLst>
            </a:custGeom>
            <a:noFill/>
            <a:ln w="30163" cap="sq">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172" name="Rectangle 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3" name="Rectangle 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4" name="Rectangle 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5" name="Rectangle 1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6" name="Rectangle 1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7" name="Rectangle 1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8" name="Rectangle 1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79" name="Rectangle 1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0" name="Rectangle 1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1" name="Rectangle 1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2" name="Rectangle 1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3" name="Rectangle 1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4" name="Rectangle 1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5" name="Rectangle 2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6" name="Rectangle 2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7" name="Rectangle 2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8" name="Rectangle 2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89" name="Rectangle 2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0" name="Rectangle 2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1" name="Rectangle 2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2" name="Rectangle 2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3" name="Rectangle 2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4" name="Rectangle 2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5" name="Rectangle 3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96" name="Rectangle 3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97" name="Rectangle 3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98" name="Rectangle 3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99" name="Rectangle 3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0" name="Rectangle 3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1" name="Rectangle 3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2" name="Rectangle 3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3" name="Rectangle 3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4" name="Rectangle 3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5" name="Rectangle 4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6" name="Rectangle 4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7" name="Rectangle 4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208" name="Line 43"/>
            <p:cNvSpPr>
              <a:spLocks noChangeShapeType="1"/>
            </p:cNvSpPr>
            <p:nvPr/>
          </p:nvSpPr>
          <p:spPr bwMode="auto">
            <a:xfrm flipV="1">
              <a:off x="8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09" name="Rectangle 4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a:t>
              </a:r>
              <a:endParaRPr lang="en-US" altLang="en-US" sz="1800">
                <a:latin typeface="Arial" panose="020B0604020202020204" pitchFamily="34" charset="0"/>
              </a:endParaRPr>
            </a:p>
          </p:txBody>
        </p:sp>
        <p:sp>
          <p:nvSpPr>
            <p:cNvPr id="87210" name="Line 45"/>
            <p:cNvSpPr>
              <a:spLocks noChangeShapeType="1"/>
            </p:cNvSpPr>
            <p:nvPr/>
          </p:nvSpPr>
          <p:spPr bwMode="auto">
            <a:xfrm flipV="1">
              <a:off x="212"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1" name="Line 46"/>
            <p:cNvSpPr>
              <a:spLocks noChangeShapeType="1"/>
            </p:cNvSpPr>
            <p:nvPr/>
          </p:nvSpPr>
          <p:spPr bwMode="auto">
            <a:xfrm flipV="1">
              <a:off x="33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2" name="Line 47"/>
            <p:cNvSpPr>
              <a:spLocks noChangeShapeType="1"/>
            </p:cNvSpPr>
            <p:nvPr/>
          </p:nvSpPr>
          <p:spPr bwMode="auto">
            <a:xfrm flipV="1">
              <a:off x="467"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3" name="Line 48"/>
            <p:cNvSpPr>
              <a:spLocks noChangeShapeType="1"/>
            </p:cNvSpPr>
            <p:nvPr/>
          </p:nvSpPr>
          <p:spPr bwMode="auto">
            <a:xfrm flipV="1">
              <a:off x="59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4" name="Rectangle 49"/>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2</a:t>
              </a:r>
              <a:endParaRPr lang="en-US" altLang="en-US" sz="1800">
                <a:latin typeface="Arial" panose="020B0604020202020204" pitchFamily="34" charset="0"/>
              </a:endParaRPr>
            </a:p>
          </p:txBody>
        </p:sp>
        <p:sp>
          <p:nvSpPr>
            <p:cNvPr id="87215" name="Line 50"/>
            <p:cNvSpPr>
              <a:spLocks noChangeShapeType="1"/>
            </p:cNvSpPr>
            <p:nvPr/>
          </p:nvSpPr>
          <p:spPr bwMode="auto">
            <a:xfrm flipV="1">
              <a:off x="722"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6" name="Line 51"/>
            <p:cNvSpPr>
              <a:spLocks noChangeShapeType="1"/>
            </p:cNvSpPr>
            <p:nvPr/>
          </p:nvSpPr>
          <p:spPr bwMode="auto">
            <a:xfrm flipV="1">
              <a:off x="84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7" name="Line 52"/>
            <p:cNvSpPr>
              <a:spLocks noChangeShapeType="1"/>
            </p:cNvSpPr>
            <p:nvPr/>
          </p:nvSpPr>
          <p:spPr bwMode="auto">
            <a:xfrm flipV="1">
              <a:off x="977"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8" name="Line 53"/>
            <p:cNvSpPr>
              <a:spLocks noChangeShapeType="1"/>
            </p:cNvSpPr>
            <p:nvPr/>
          </p:nvSpPr>
          <p:spPr bwMode="auto">
            <a:xfrm flipV="1">
              <a:off x="110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19" name="Rectangle 5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4</a:t>
              </a:r>
              <a:endParaRPr lang="en-US" altLang="en-US" sz="1800">
                <a:latin typeface="Arial" panose="020B0604020202020204" pitchFamily="34" charset="0"/>
              </a:endParaRPr>
            </a:p>
          </p:txBody>
        </p:sp>
        <p:sp>
          <p:nvSpPr>
            <p:cNvPr id="87220" name="Line 55"/>
            <p:cNvSpPr>
              <a:spLocks noChangeShapeType="1"/>
            </p:cNvSpPr>
            <p:nvPr/>
          </p:nvSpPr>
          <p:spPr bwMode="auto">
            <a:xfrm flipV="1">
              <a:off x="1232"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1" name="Line 56"/>
            <p:cNvSpPr>
              <a:spLocks noChangeShapeType="1"/>
            </p:cNvSpPr>
            <p:nvPr/>
          </p:nvSpPr>
          <p:spPr bwMode="auto">
            <a:xfrm flipV="1">
              <a:off x="135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2" name="Line 57"/>
            <p:cNvSpPr>
              <a:spLocks noChangeShapeType="1"/>
            </p:cNvSpPr>
            <p:nvPr/>
          </p:nvSpPr>
          <p:spPr bwMode="auto">
            <a:xfrm flipV="1">
              <a:off x="1487"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3" name="Line 58"/>
            <p:cNvSpPr>
              <a:spLocks noChangeShapeType="1"/>
            </p:cNvSpPr>
            <p:nvPr/>
          </p:nvSpPr>
          <p:spPr bwMode="auto">
            <a:xfrm flipV="1">
              <a:off x="161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4" name="Rectangle 59"/>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6</a:t>
              </a:r>
              <a:endParaRPr lang="en-US" altLang="en-US" sz="1800">
                <a:latin typeface="Arial" panose="020B0604020202020204" pitchFamily="34" charset="0"/>
              </a:endParaRPr>
            </a:p>
          </p:txBody>
        </p:sp>
        <p:sp>
          <p:nvSpPr>
            <p:cNvPr id="87225" name="Line 60"/>
            <p:cNvSpPr>
              <a:spLocks noChangeShapeType="1"/>
            </p:cNvSpPr>
            <p:nvPr/>
          </p:nvSpPr>
          <p:spPr bwMode="auto">
            <a:xfrm flipV="1">
              <a:off x="1741"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6" name="Line 61"/>
            <p:cNvSpPr>
              <a:spLocks noChangeShapeType="1"/>
            </p:cNvSpPr>
            <p:nvPr/>
          </p:nvSpPr>
          <p:spPr bwMode="auto">
            <a:xfrm flipV="1">
              <a:off x="186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7" name="Line 62"/>
            <p:cNvSpPr>
              <a:spLocks noChangeShapeType="1"/>
            </p:cNvSpPr>
            <p:nvPr/>
          </p:nvSpPr>
          <p:spPr bwMode="auto">
            <a:xfrm flipV="1">
              <a:off x="1996"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8" name="Line 63"/>
            <p:cNvSpPr>
              <a:spLocks noChangeShapeType="1"/>
            </p:cNvSpPr>
            <p:nvPr/>
          </p:nvSpPr>
          <p:spPr bwMode="auto">
            <a:xfrm flipV="1">
              <a:off x="212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29" name="Rectangle 6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8</a:t>
              </a:r>
              <a:endParaRPr lang="en-US" altLang="en-US" sz="1800">
                <a:latin typeface="Arial" panose="020B0604020202020204" pitchFamily="34" charset="0"/>
              </a:endParaRPr>
            </a:p>
          </p:txBody>
        </p:sp>
        <p:sp>
          <p:nvSpPr>
            <p:cNvPr id="87230" name="Line 65"/>
            <p:cNvSpPr>
              <a:spLocks noChangeShapeType="1"/>
            </p:cNvSpPr>
            <p:nvPr/>
          </p:nvSpPr>
          <p:spPr bwMode="auto">
            <a:xfrm flipV="1">
              <a:off x="2251"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1" name="Line 66"/>
            <p:cNvSpPr>
              <a:spLocks noChangeShapeType="1"/>
            </p:cNvSpPr>
            <p:nvPr/>
          </p:nvSpPr>
          <p:spPr bwMode="auto">
            <a:xfrm flipV="1">
              <a:off x="237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2" name="Line 67"/>
            <p:cNvSpPr>
              <a:spLocks noChangeShapeType="1"/>
            </p:cNvSpPr>
            <p:nvPr/>
          </p:nvSpPr>
          <p:spPr bwMode="auto">
            <a:xfrm flipV="1">
              <a:off x="2506"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3" name="Line 68"/>
            <p:cNvSpPr>
              <a:spLocks noChangeShapeType="1"/>
            </p:cNvSpPr>
            <p:nvPr/>
          </p:nvSpPr>
          <p:spPr bwMode="auto">
            <a:xfrm flipV="1">
              <a:off x="263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4" name="Rectangle 69"/>
            <p:cNvSpPr>
              <a:spLocks noChangeArrowheads="1"/>
            </p:cNvSpPr>
            <p:nvPr/>
          </p:nvSpPr>
          <p:spPr bwMode="auto">
            <a:xfrm>
              <a:off x="-15" y="73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10</a:t>
              </a:r>
              <a:endParaRPr lang="en-US" altLang="en-US" sz="1800">
                <a:latin typeface="Arial" panose="020B0604020202020204" pitchFamily="34" charset="0"/>
              </a:endParaRPr>
            </a:p>
          </p:txBody>
        </p:sp>
        <p:sp>
          <p:nvSpPr>
            <p:cNvPr id="87235" name="Line 70"/>
            <p:cNvSpPr>
              <a:spLocks noChangeShapeType="1"/>
            </p:cNvSpPr>
            <p:nvPr/>
          </p:nvSpPr>
          <p:spPr bwMode="auto">
            <a:xfrm flipV="1">
              <a:off x="2761"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6" name="Line 71"/>
            <p:cNvSpPr>
              <a:spLocks noChangeShapeType="1"/>
            </p:cNvSpPr>
            <p:nvPr/>
          </p:nvSpPr>
          <p:spPr bwMode="auto">
            <a:xfrm flipV="1">
              <a:off x="2889"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7" name="Line 72"/>
            <p:cNvSpPr>
              <a:spLocks noChangeShapeType="1"/>
            </p:cNvSpPr>
            <p:nvPr/>
          </p:nvSpPr>
          <p:spPr bwMode="auto">
            <a:xfrm flipV="1">
              <a:off x="3016" y="2725"/>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8" name="Line 73"/>
            <p:cNvSpPr>
              <a:spLocks noChangeShapeType="1"/>
            </p:cNvSpPr>
            <p:nvPr/>
          </p:nvSpPr>
          <p:spPr bwMode="auto">
            <a:xfrm flipV="1">
              <a:off x="3144" y="2721"/>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39" name="Rectangle 74"/>
            <p:cNvSpPr>
              <a:spLocks noChangeArrowheads="1"/>
            </p:cNvSpPr>
            <p:nvPr/>
          </p:nvSpPr>
          <p:spPr bwMode="auto">
            <a:xfrm>
              <a:off x="-15" y="73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12</a:t>
              </a:r>
              <a:endParaRPr lang="en-US" altLang="en-US" sz="1800">
                <a:latin typeface="Arial" panose="020B0604020202020204" pitchFamily="34" charset="0"/>
              </a:endParaRPr>
            </a:p>
          </p:txBody>
        </p:sp>
        <p:sp>
          <p:nvSpPr>
            <p:cNvPr id="87240" name="Line 76"/>
            <p:cNvSpPr>
              <a:spLocks noChangeShapeType="1"/>
            </p:cNvSpPr>
            <p:nvPr/>
          </p:nvSpPr>
          <p:spPr bwMode="auto">
            <a:xfrm>
              <a:off x="263" y="2730"/>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1" name="Line 77"/>
            <p:cNvSpPr>
              <a:spLocks noChangeShapeType="1"/>
            </p:cNvSpPr>
            <p:nvPr/>
          </p:nvSpPr>
          <p:spPr bwMode="auto">
            <a:xfrm>
              <a:off x="263" y="2627"/>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2" name="Line 78"/>
            <p:cNvSpPr>
              <a:spLocks noChangeShapeType="1"/>
            </p:cNvSpPr>
            <p:nvPr/>
          </p:nvSpPr>
          <p:spPr bwMode="auto">
            <a:xfrm>
              <a:off x="263" y="2523"/>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3" name="Line 79"/>
            <p:cNvSpPr>
              <a:spLocks noChangeShapeType="1"/>
            </p:cNvSpPr>
            <p:nvPr/>
          </p:nvSpPr>
          <p:spPr bwMode="auto">
            <a:xfrm>
              <a:off x="263" y="2420"/>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4" name="Line 80"/>
            <p:cNvSpPr>
              <a:spLocks noChangeShapeType="1"/>
            </p:cNvSpPr>
            <p:nvPr/>
          </p:nvSpPr>
          <p:spPr bwMode="auto">
            <a:xfrm>
              <a:off x="263" y="2316"/>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5" name="Rectangle 81"/>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0.2</a:t>
              </a:r>
              <a:endParaRPr lang="en-US" altLang="en-US" sz="1800">
                <a:latin typeface="Arial" panose="020B0604020202020204" pitchFamily="34" charset="0"/>
              </a:endParaRPr>
            </a:p>
          </p:txBody>
        </p:sp>
        <p:sp>
          <p:nvSpPr>
            <p:cNvPr id="87246" name="Line 82"/>
            <p:cNvSpPr>
              <a:spLocks noChangeShapeType="1"/>
            </p:cNvSpPr>
            <p:nvPr/>
          </p:nvSpPr>
          <p:spPr bwMode="auto">
            <a:xfrm>
              <a:off x="263" y="2213"/>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7" name="Line 83"/>
            <p:cNvSpPr>
              <a:spLocks noChangeShapeType="1"/>
            </p:cNvSpPr>
            <p:nvPr/>
          </p:nvSpPr>
          <p:spPr bwMode="auto">
            <a:xfrm>
              <a:off x="263" y="2109"/>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8" name="Line 84"/>
            <p:cNvSpPr>
              <a:spLocks noChangeShapeType="1"/>
            </p:cNvSpPr>
            <p:nvPr/>
          </p:nvSpPr>
          <p:spPr bwMode="auto">
            <a:xfrm>
              <a:off x="263" y="2006"/>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49" name="Line 85"/>
            <p:cNvSpPr>
              <a:spLocks noChangeShapeType="1"/>
            </p:cNvSpPr>
            <p:nvPr/>
          </p:nvSpPr>
          <p:spPr bwMode="auto">
            <a:xfrm>
              <a:off x="263" y="1902"/>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0" name="Rectangle 86"/>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0.4</a:t>
              </a:r>
              <a:endParaRPr lang="en-US" altLang="en-US" sz="1800">
                <a:latin typeface="Arial" panose="020B0604020202020204" pitchFamily="34" charset="0"/>
              </a:endParaRPr>
            </a:p>
          </p:txBody>
        </p:sp>
        <p:sp>
          <p:nvSpPr>
            <p:cNvPr id="87251" name="Line 87"/>
            <p:cNvSpPr>
              <a:spLocks noChangeShapeType="1"/>
            </p:cNvSpPr>
            <p:nvPr/>
          </p:nvSpPr>
          <p:spPr bwMode="auto">
            <a:xfrm>
              <a:off x="263" y="1799"/>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2" name="Line 88"/>
            <p:cNvSpPr>
              <a:spLocks noChangeShapeType="1"/>
            </p:cNvSpPr>
            <p:nvPr/>
          </p:nvSpPr>
          <p:spPr bwMode="auto">
            <a:xfrm>
              <a:off x="263" y="1695"/>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3" name="Line 89"/>
            <p:cNvSpPr>
              <a:spLocks noChangeShapeType="1"/>
            </p:cNvSpPr>
            <p:nvPr/>
          </p:nvSpPr>
          <p:spPr bwMode="auto">
            <a:xfrm>
              <a:off x="263" y="1591"/>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4" name="Line 90"/>
            <p:cNvSpPr>
              <a:spLocks noChangeShapeType="1"/>
            </p:cNvSpPr>
            <p:nvPr/>
          </p:nvSpPr>
          <p:spPr bwMode="auto">
            <a:xfrm>
              <a:off x="263" y="1488"/>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5" name="Rectangle 91"/>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0.6</a:t>
              </a:r>
              <a:endParaRPr lang="en-US" altLang="en-US" sz="1800">
                <a:latin typeface="Arial" panose="020B0604020202020204" pitchFamily="34" charset="0"/>
              </a:endParaRPr>
            </a:p>
          </p:txBody>
        </p:sp>
        <p:sp>
          <p:nvSpPr>
            <p:cNvPr id="87256" name="Line 92"/>
            <p:cNvSpPr>
              <a:spLocks noChangeShapeType="1"/>
            </p:cNvSpPr>
            <p:nvPr/>
          </p:nvSpPr>
          <p:spPr bwMode="auto">
            <a:xfrm>
              <a:off x="263" y="1384"/>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7" name="Line 93"/>
            <p:cNvSpPr>
              <a:spLocks noChangeShapeType="1"/>
            </p:cNvSpPr>
            <p:nvPr/>
          </p:nvSpPr>
          <p:spPr bwMode="auto">
            <a:xfrm>
              <a:off x="263" y="1281"/>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8" name="Line 94"/>
            <p:cNvSpPr>
              <a:spLocks noChangeShapeType="1"/>
            </p:cNvSpPr>
            <p:nvPr/>
          </p:nvSpPr>
          <p:spPr bwMode="auto">
            <a:xfrm>
              <a:off x="263" y="1177"/>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59" name="Line 95"/>
            <p:cNvSpPr>
              <a:spLocks noChangeShapeType="1"/>
            </p:cNvSpPr>
            <p:nvPr/>
          </p:nvSpPr>
          <p:spPr bwMode="auto">
            <a:xfrm>
              <a:off x="263" y="1074"/>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60" name="Rectangle 96"/>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0.8</a:t>
              </a:r>
              <a:endParaRPr lang="en-US" altLang="en-US" sz="1800">
                <a:latin typeface="Arial" panose="020B0604020202020204" pitchFamily="34" charset="0"/>
              </a:endParaRPr>
            </a:p>
          </p:txBody>
        </p:sp>
        <p:sp>
          <p:nvSpPr>
            <p:cNvPr id="87261" name="Line 97"/>
            <p:cNvSpPr>
              <a:spLocks noChangeShapeType="1"/>
            </p:cNvSpPr>
            <p:nvPr/>
          </p:nvSpPr>
          <p:spPr bwMode="auto">
            <a:xfrm>
              <a:off x="263" y="970"/>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262" name="Line 98"/>
            <p:cNvSpPr>
              <a:spLocks noChangeShapeType="1"/>
            </p:cNvSpPr>
            <p:nvPr/>
          </p:nvSpPr>
          <p:spPr bwMode="auto">
            <a:xfrm>
              <a:off x="263" y="867"/>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01" name="Group 4"/>
          <p:cNvGrpSpPr>
            <a:grpSpLocks noChangeAspect="1"/>
          </p:cNvGrpSpPr>
          <p:nvPr/>
        </p:nvGrpSpPr>
        <p:grpSpPr bwMode="auto">
          <a:xfrm>
            <a:off x="-53975" y="2419350"/>
            <a:ext cx="5121275" cy="3281363"/>
            <a:chOff x="1276" y="445"/>
            <a:chExt cx="3226" cy="2067"/>
          </a:xfrm>
        </p:grpSpPr>
        <p:sp>
          <p:nvSpPr>
            <p:cNvPr id="87079" name="AutoShape 3"/>
            <p:cNvSpPr>
              <a:spLocks noChangeAspect="1" noChangeArrowheads="1" noTextEdit="1"/>
            </p:cNvSpPr>
            <p:nvPr/>
          </p:nvSpPr>
          <p:spPr bwMode="auto">
            <a:xfrm>
              <a:off x="1310" y="505"/>
              <a:ext cx="3192" cy="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7080" name="Freeform 6"/>
            <p:cNvSpPr>
              <a:spLocks/>
            </p:cNvSpPr>
            <p:nvPr/>
          </p:nvSpPr>
          <p:spPr bwMode="auto">
            <a:xfrm>
              <a:off x="1630" y="758"/>
              <a:ext cx="2805" cy="1289"/>
            </a:xfrm>
            <a:custGeom>
              <a:avLst/>
              <a:gdLst>
                <a:gd name="T0" fmla="*/ 0 w 2805"/>
                <a:gd name="T1" fmla="*/ 0 h 1289"/>
                <a:gd name="T2" fmla="*/ 255 w 2805"/>
                <a:gd name="T3" fmla="*/ 173 h 1289"/>
                <a:gd name="T4" fmla="*/ 510 w 2805"/>
                <a:gd name="T5" fmla="*/ 472 h 1289"/>
                <a:gd name="T6" fmla="*/ 765 w 2805"/>
                <a:gd name="T7" fmla="*/ 817 h 1289"/>
                <a:gd name="T8" fmla="*/ 1020 w 2805"/>
                <a:gd name="T9" fmla="*/ 1116 h 1289"/>
                <a:gd name="T10" fmla="*/ 1275 w 2805"/>
                <a:gd name="T11" fmla="*/ 1289 h 1289"/>
                <a:gd name="T12" fmla="*/ 1530 w 2805"/>
                <a:gd name="T13" fmla="*/ 1289 h 1289"/>
                <a:gd name="T14" fmla="*/ 1785 w 2805"/>
                <a:gd name="T15" fmla="*/ 1116 h 1289"/>
                <a:gd name="T16" fmla="*/ 2040 w 2805"/>
                <a:gd name="T17" fmla="*/ 817 h 1289"/>
                <a:gd name="T18" fmla="*/ 2295 w 2805"/>
                <a:gd name="T19" fmla="*/ 472 h 1289"/>
                <a:gd name="T20" fmla="*/ 2550 w 2805"/>
                <a:gd name="T21" fmla="*/ 173 h 1289"/>
                <a:gd name="T22" fmla="*/ 2805 w 2805"/>
                <a:gd name="T23" fmla="*/ 0 h 1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05" h="1289">
                  <a:moveTo>
                    <a:pt x="0" y="0"/>
                  </a:moveTo>
                  <a:lnTo>
                    <a:pt x="255" y="173"/>
                  </a:lnTo>
                  <a:lnTo>
                    <a:pt x="510" y="472"/>
                  </a:lnTo>
                  <a:lnTo>
                    <a:pt x="765" y="817"/>
                  </a:lnTo>
                  <a:lnTo>
                    <a:pt x="1020" y="1116"/>
                  </a:lnTo>
                  <a:lnTo>
                    <a:pt x="1275" y="1289"/>
                  </a:lnTo>
                  <a:lnTo>
                    <a:pt x="1530" y="1289"/>
                  </a:lnTo>
                  <a:lnTo>
                    <a:pt x="1785" y="1116"/>
                  </a:lnTo>
                  <a:lnTo>
                    <a:pt x="2040" y="817"/>
                  </a:lnTo>
                  <a:lnTo>
                    <a:pt x="2295" y="472"/>
                  </a:lnTo>
                  <a:lnTo>
                    <a:pt x="2550" y="173"/>
                  </a:lnTo>
                  <a:lnTo>
                    <a:pt x="2805" y="0"/>
                  </a:lnTo>
                </a:path>
              </a:pathLst>
            </a:custGeom>
            <a:noFill/>
            <a:ln w="30163" cap="sq">
              <a:solidFill>
                <a:srgbClr val="0000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1" name="Rectangle 1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2" name="Rectangle 1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3" name="Rectangle 1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4" name="Rectangle 1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5" name="Rectangle 1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6" name="Rectangle 1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7" name="Rectangle 1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8" name="Rectangle 1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89" name="Rectangle 1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0" name="Rectangle 1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1" name="Rectangle 2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2" name="Rectangle 2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3" name="Rectangle 2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4" name="Rectangle 2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5" name="Rectangle 2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6" name="Rectangle 2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7" name="Rectangle 2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8" name="Rectangle 2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099" name="Rectangle 2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00" name="Rectangle 2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01" name="Rectangle 3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FFFFFF"/>
                  </a:solidFill>
                  <a:latin typeface="Mathematica3" panose="00000400000000000000" pitchFamily="2" charset="2"/>
                </a:rPr>
                <a:t>?</a:t>
              </a:r>
              <a:endParaRPr lang="en-US" altLang="en-US" sz="1800">
                <a:latin typeface="Arial" panose="020B0604020202020204" pitchFamily="34" charset="0"/>
              </a:endParaRPr>
            </a:p>
          </p:txBody>
        </p:sp>
        <p:sp>
          <p:nvSpPr>
            <p:cNvPr id="87102" name="Rectangle 3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3" name="Rectangle 3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4" name="Rectangle 3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5" name="Rectangle 3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6" name="Rectangle 3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7" name="Rectangle 3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8" name="Rectangle 3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09" name="Rectangle 3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10" name="Rectangle 3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11" name="Rectangle 4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12" name="Rectangle 4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13" name="Rectangle 4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700">
                  <a:solidFill>
                    <a:srgbClr val="998C3D"/>
                  </a:solidFill>
                  <a:latin typeface="Mathematica3" panose="00000400000000000000" pitchFamily="2" charset="2"/>
                </a:rPr>
                <a:t>?</a:t>
              </a:r>
              <a:endParaRPr lang="en-US" altLang="en-US" sz="1800">
                <a:latin typeface="Arial" panose="020B0604020202020204" pitchFamily="34" charset="0"/>
              </a:endParaRPr>
            </a:p>
          </p:txBody>
        </p:sp>
        <p:sp>
          <p:nvSpPr>
            <p:cNvPr id="87114" name="Line 43"/>
            <p:cNvSpPr>
              <a:spLocks noChangeShapeType="1"/>
            </p:cNvSpPr>
            <p:nvPr/>
          </p:nvSpPr>
          <p:spPr bwMode="auto">
            <a:xfrm flipV="1">
              <a:off x="137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15" name="Rectangle 4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a:t>
              </a:r>
              <a:endParaRPr lang="en-US" altLang="en-US" sz="1800">
                <a:latin typeface="Arial" panose="020B0604020202020204" pitchFamily="34" charset="0"/>
              </a:endParaRPr>
            </a:p>
          </p:txBody>
        </p:sp>
        <p:sp>
          <p:nvSpPr>
            <p:cNvPr id="87116" name="Line 45"/>
            <p:cNvSpPr>
              <a:spLocks noChangeShapeType="1"/>
            </p:cNvSpPr>
            <p:nvPr/>
          </p:nvSpPr>
          <p:spPr bwMode="auto">
            <a:xfrm flipV="1">
              <a:off x="1503"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17" name="Line 46"/>
            <p:cNvSpPr>
              <a:spLocks noChangeShapeType="1"/>
            </p:cNvSpPr>
            <p:nvPr/>
          </p:nvSpPr>
          <p:spPr bwMode="auto">
            <a:xfrm flipV="1">
              <a:off x="163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18" name="Line 47"/>
            <p:cNvSpPr>
              <a:spLocks noChangeShapeType="1"/>
            </p:cNvSpPr>
            <p:nvPr/>
          </p:nvSpPr>
          <p:spPr bwMode="auto">
            <a:xfrm flipV="1">
              <a:off x="1758"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19" name="Line 48"/>
            <p:cNvSpPr>
              <a:spLocks noChangeShapeType="1"/>
            </p:cNvSpPr>
            <p:nvPr/>
          </p:nvSpPr>
          <p:spPr bwMode="auto">
            <a:xfrm flipV="1">
              <a:off x="188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0" name="Rectangle 49"/>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2</a:t>
              </a:r>
              <a:endParaRPr lang="en-US" altLang="en-US" sz="1800">
                <a:latin typeface="Arial" panose="020B0604020202020204" pitchFamily="34" charset="0"/>
              </a:endParaRPr>
            </a:p>
          </p:txBody>
        </p:sp>
        <p:sp>
          <p:nvSpPr>
            <p:cNvPr id="87121" name="Line 50"/>
            <p:cNvSpPr>
              <a:spLocks noChangeShapeType="1"/>
            </p:cNvSpPr>
            <p:nvPr/>
          </p:nvSpPr>
          <p:spPr bwMode="auto">
            <a:xfrm flipV="1">
              <a:off x="2013"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2" name="Line 51"/>
            <p:cNvSpPr>
              <a:spLocks noChangeShapeType="1"/>
            </p:cNvSpPr>
            <p:nvPr/>
          </p:nvSpPr>
          <p:spPr bwMode="auto">
            <a:xfrm flipV="1">
              <a:off x="214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3" name="Line 52"/>
            <p:cNvSpPr>
              <a:spLocks noChangeShapeType="1"/>
            </p:cNvSpPr>
            <p:nvPr/>
          </p:nvSpPr>
          <p:spPr bwMode="auto">
            <a:xfrm flipV="1">
              <a:off x="2268"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4" name="Line 53"/>
            <p:cNvSpPr>
              <a:spLocks noChangeShapeType="1"/>
            </p:cNvSpPr>
            <p:nvPr/>
          </p:nvSpPr>
          <p:spPr bwMode="auto">
            <a:xfrm flipV="1">
              <a:off x="239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5" name="Rectangle 5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4</a:t>
              </a:r>
              <a:endParaRPr lang="en-US" altLang="en-US" sz="1800">
                <a:latin typeface="Arial" panose="020B0604020202020204" pitchFamily="34" charset="0"/>
              </a:endParaRPr>
            </a:p>
          </p:txBody>
        </p:sp>
        <p:sp>
          <p:nvSpPr>
            <p:cNvPr id="87126" name="Line 55"/>
            <p:cNvSpPr>
              <a:spLocks noChangeShapeType="1"/>
            </p:cNvSpPr>
            <p:nvPr/>
          </p:nvSpPr>
          <p:spPr bwMode="auto">
            <a:xfrm flipV="1">
              <a:off x="2523"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7" name="Line 56"/>
            <p:cNvSpPr>
              <a:spLocks noChangeShapeType="1"/>
            </p:cNvSpPr>
            <p:nvPr/>
          </p:nvSpPr>
          <p:spPr bwMode="auto">
            <a:xfrm flipV="1">
              <a:off x="265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8" name="Line 57"/>
            <p:cNvSpPr>
              <a:spLocks noChangeShapeType="1"/>
            </p:cNvSpPr>
            <p:nvPr/>
          </p:nvSpPr>
          <p:spPr bwMode="auto">
            <a:xfrm flipV="1">
              <a:off x="2778"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29" name="Line 58"/>
            <p:cNvSpPr>
              <a:spLocks noChangeShapeType="1"/>
            </p:cNvSpPr>
            <p:nvPr/>
          </p:nvSpPr>
          <p:spPr bwMode="auto">
            <a:xfrm flipV="1">
              <a:off x="290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0" name="Rectangle 59"/>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6</a:t>
              </a:r>
              <a:endParaRPr lang="en-US" altLang="en-US" sz="1800">
                <a:latin typeface="Arial" panose="020B0604020202020204" pitchFamily="34" charset="0"/>
              </a:endParaRPr>
            </a:p>
          </p:txBody>
        </p:sp>
        <p:sp>
          <p:nvSpPr>
            <p:cNvPr id="87131" name="Line 60"/>
            <p:cNvSpPr>
              <a:spLocks noChangeShapeType="1"/>
            </p:cNvSpPr>
            <p:nvPr/>
          </p:nvSpPr>
          <p:spPr bwMode="auto">
            <a:xfrm flipV="1">
              <a:off x="3032"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2" name="Line 61"/>
            <p:cNvSpPr>
              <a:spLocks noChangeShapeType="1"/>
            </p:cNvSpPr>
            <p:nvPr/>
          </p:nvSpPr>
          <p:spPr bwMode="auto">
            <a:xfrm flipV="1">
              <a:off x="316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3" name="Line 62"/>
            <p:cNvSpPr>
              <a:spLocks noChangeShapeType="1"/>
            </p:cNvSpPr>
            <p:nvPr/>
          </p:nvSpPr>
          <p:spPr bwMode="auto">
            <a:xfrm flipV="1">
              <a:off x="3287"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4" name="Line 63"/>
            <p:cNvSpPr>
              <a:spLocks noChangeShapeType="1"/>
            </p:cNvSpPr>
            <p:nvPr/>
          </p:nvSpPr>
          <p:spPr bwMode="auto">
            <a:xfrm flipV="1">
              <a:off x="341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5" name="Rectangle 6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8</a:t>
              </a:r>
              <a:endParaRPr lang="en-US" altLang="en-US" sz="1800">
                <a:latin typeface="Arial" panose="020B0604020202020204" pitchFamily="34" charset="0"/>
              </a:endParaRPr>
            </a:p>
          </p:txBody>
        </p:sp>
        <p:sp>
          <p:nvSpPr>
            <p:cNvPr id="87136" name="Line 65"/>
            <p:cNvSpPr>
              <a:spLocks noChangeShapeType="1"/>
            </p:cNvSpPr>
            <p:nvPr/>
          </p:nvSpPr>
          <p:spPr bwMode="auto">
            <a:xfrm flipV="1">
              <a:off x="3542"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7" name="Line 66"/>
            <p:cNvSpPr>
              <a:spLocks noChangeShapeType="1"/>
            </p:cNvSpPr>
            <p:nvPr/>
          </p:nvSpPr>
          <p:spPr bwMode="auto">
            <a:xfrm flipV="1">
              <a:off x="367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8" name="Line 67"/>
            <p:cNvSpPr>
              <a:spLocks noChangeShapeType="1"/>
            </p:cNvSpPr>
            <p:nvPr/>
          </p:nvSpPr>
          <p:spPr bwMode="auto">
            <a:xfrm flipV="1">
              <a:off x="3797"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39" name="Line 68"/>
            <p:cNvSpPr>
              <a:spLocks noChangeShapeType="1"/>
            </p:cNvSpPr>
            <p:nvPr/>
          </p:nvSpPr>
          <p:spPr bwMode="auto">
            <a:xfrm flipV="1">
              <a:off x="392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0" name="Rectangle 69"/>
            <p:cNvSpPr>
              <a:spLocks noChangeArrowheads="1"/>
            </p:cNvSpPr>
            <p:nvPr/>
          </p:nvSpPr>
          <p:spPr bwMode="auto">
            <a:xfrm>
              <a:off x="1276" y="445"/>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10</a:t>
              </a:r>
              <a:endParaRPr lang="en-US" altLang="en-US" sz="1800">
                <a:latin typeface="Arial" panose="020B0604020202020204" pitchFamily="34" charset="0"/>
              </a:endParaRPr>
            </a:p>
          </p:txBody>
        </p:sp>
        <p:sp>
          <p:nvSpPr>
            <p:cNvPr id="87141" name="Line 70"/>
            <p:cNvSpPr>
              <a:spLocks noChangeShapeType="1"/>
            </p:cNvSpPr>
            <p:nvPr/>
          </p:nvSpPr>
          <p:spPr bwMode="auto">
            <a:xfrm flipV="1">
              <a:off x="4052"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2" name="Line 71"/>
            <p:cNvSpPr>
              <a:spLocks noChangeShapeType="1"/>
            </p:cNvSpPr>
            <p:nvPr/>
          </p:nvSpPr>
          <p:spPr bwMode="auto">
            <a:xfrm flipV="1">
              <a:off x="4180"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3" name="Line 72"/>
            <p:cNvSpPr>
              <a:spLocks noChangeShapeType="1"/>
            </p:cNvSpPr>
            <p:nvPr/>
          </p:nvSpPr>
          <p:spPr bwMode="auto">
            <a:xfrm flipV="1">
              <a:off x="4307" y="2433"/>
              <a:ext cx="0" cy="5"/>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4" name="Line 73"/>
            <p:cNvSpPr>
              <a:spLocks noChangeShapeType="1"/>
            </p:cNvSpPr>
            <p:nvPr/>
          </p:nvSpPr>
          <p:spPr bwMode="auto">
            <a:xfrm flipV="1">
              <a:off x="4435" y="2429"/>
              <a:ext cx="0" cy="9"/>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5" name="Rectangle 74"/>
            <p:cNvSpPr>
              <a:spLocks noChangeArrowheads="1"/>
            </p:cNvSpPr>
            <p:nvPr/>
          </p:nvSpPr>
          <p:spPr bwMode="auto">
            <a:xfrm>
              <a:off x="1276" y="445"/>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12</a:t>
              </a:r>
              <a:endParaRPr lang="en-US" altLang="en-US" sz="1800">
                <a:latin typeface="Arial" panose="020B0604020202020204" pitchFamily="34" charset="0"/>
              </a:endParaRPr>
            </a:p>
          </p:txBody>
        </p:sp>
        <p:sp>
          <p:nvSpPr>
            <p:cNvPr id="87146" name="Line 75"/>
            <p:cNvSpPr>
              <a:spLocks noChangeShapeType="1"/>
            </p:cNvSpPr>
            <p:nvPr/>
          </p:nvSpPr>
          <p:spPr bwMode="auto">
            <a:xfrm>
              <a:off x="1314" y="2438"/>
              <a:ext cx="3182"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7" name="Line 76"/>
            <p:cNvSpPr>
              <a:spLocks noChangeShapeType="1"/>
            </p:cNvSpPr>
            <p:nvPr/>
          </p:nvSpPr>
          <p:spPr bwMode="auto">
            <a:xfrm>
              <a:off x="1554" y="2438"/>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8" name="Line 77"/>
            <p:cNvSpPr>
              <a:spLocks noChangeShapeType="1"/>
            </p:cNvSpPr>
            <p:nvPr/>
          </p:nvSpPr>
          <p:spPr bwMode="auto">
            <a:xfrm>
              <a:off x="1554" y="2335"/>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49" name="Line 78"/>
            <p:cNvSpPr>
              <a:spLocks noChangeShapeType="1"/>
            </p:cNvSpPr>
            <p:nvPr/>
          </p:nvSpPr>
          <p:spPr bwMode="auto">
            <a:xfrm>
              <a:off x="1554" y="2231"/>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0" name="Line 79"/>
            <p:cNvSpPr>
              <a:spLocks noChangeShapeType="1"/>
            </p:cNvSpPr>
            <p:nvPr/>
          </p:nvSpPr>
          <p:spPr bwMode="auto">
            <a:xfrm>
              <a:off x="1554" y="2128"/>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1" name="Line 80"/>
            <p:cNvSpPr>
              <a:spLocks noChangeShapeType="1"/>
            </p:cNvSpPr>
            <p:nvPr/>
          </p:nvSpPr>
          <p:spPr bwMode="auto">
            <a:xfrm>
              <a:off x="1554" y="2024"/>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2" name="Rectangle 81"/>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0.2</a:t>
              </a:r>
              <a:endParaRPr lang="en-US" altLang="en-US" sz="1800">
                <a:latin typeface="Arial" panose="020B0604020202020204" pitchFamily="34" charset="0"/>
              </a:endParaRPr>
            </a:p>
          </p:txBody>
        </p:sp>
        <p:sp>
          <p:nvSpPr>
            <p:cNvPr id="87153" name="Line 82"/>
            <p:cNvSpPr>
              <a:spLocks noChangeShapeType="1"/>
            </p:cNvSpPr>
            <p:nvPr/>
          </p:nvSpPr>
          <p:spPr bwMode="auto">
            <a:xfrm>
              <a:off x="1554" y="1920"/>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4" name="Line 83"/>
            <p:cNvSpPr>
              <a:spLocks noChangeShapeType="1"/>
            </p:cNvSpPr>
            <p:nvPr/>
          </p:nvSpPr>
          <p:spPr bwMode="auto">
            <a:xfrm>
              <a:off x="1554" y="1817"/>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5" name="Line 84"/>
            <p:cNvSpPr>
              <a:spLocks noChangeShapeType="1"/>
            </p:cNvSpPr>
            <p:nvPr/>
          </p:nvSpPr>
          <p:spPr bwMode="auto">
            <a:xfrm>
              <a:off x="1554" y="1713"/>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6" name="Line 85"/>
            <p:cNvSpPr>
              <a:spLocks noChangeShapeType="1"/>
            </p:cNvSpPr>
            <p:nvPr/>
          </p:nvSpPr>
          <p:spPr bwMode="auto">
            <a:xfrm>
              <a:off x="1554" y="1610"/>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7" name="Rectangle 86"/>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0.4</a:t>
              </a:r>
              <a:endParaRPr lang="en-US" altLang="en-US" sz="1800">
                <a:latin typeface="Arial" panose="020B0604020202020204" pitchFamily="34" charset="0"/>
              </a:endParaRPr>
            </a:p>
          </p:txBody>
        </p:sp>
        <p:sp>
          <p:nvSpPr>
            <p:cNvPr id="87158" name="Line 87"/>
            <p:cNvSpPr>
              <a:spLocks noChangeShapeType="1"/>
            </p:cNvSpPr>
            <p:nvPr/>
          </p:nvSpPr>
          <p:spPr bwMode="auto">
            <a:xfrm>
              <a:off x="1554" y="1506"/>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59" name="Line 88"/>
            <p:cNvSpPr>
              <a:spLocks noChangeShapeType="1"/>
            </p:cNvSpPr>
            <p:nvPr/>
          </p:nvSpPr>
          <p:spPr bwMode="auto">
            <a:xfrm>
              <a:off x="1554" y="1403"/>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0" name="Line 89"/>
            <p:cNvSpPr>
              <a:spLocks noChangeShapeType="1"/>
            </p:cNvSpPr>
            <p:nvPr/>
          </p:nvSpPr>
          <p:spPr bwMode="auto">
            <a:xfrm>
              <a:off x="1554" y="1299"/>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1" name="Line 90"/>
            <p:cNvSpPr>
              <a:spLocks noChangeShapeType="1"/>
            </p:cNvSpPr>
            <p:nvPr/>
          </p:nvSpPr>
          <p:spPr bwMode="auto">
            <a:xfrm>
              <a:off x="1554" y="1195"/>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2" name="Rectangle 91"/>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0.6</a:t>
              </a:r>
              <a:endParaRPr lang="en-US" altLang="en-US" sz="1800">
                <a:latin typeface="Arial" panose="020B0604020202020204" pitchFamily="34" charset="0"/>
              </a:endParaRPr>
            </a:p>
          </p:txBody>
        </p:sp>
        <p:sp>
          <p:nvSpPr>
            <p:cNvPr id="87163" name="Line 92"/>
            <p:cNvSpPr>
              <a:spLocks noChangeShapeType="1"/>
            </p:cNvSpPr>
            <p:nvPr/>
          </p:nvSpPr>
          <p:spPr bwMode="auto">
            <a:xfrm>
              <a:off x="1554" y="1092"/>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4" name="Line 93"/>
            <p:cNvSpPr>
              <a:spLocks noChangeShapeType="1"/>
            </p:cNvSpPr>
            <p:nvPr/>
          </p:nvSpPr>
          <p:spPr bwMode="auto">
            <a:xfrm>
              <a:off x="1554" y="988"/>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5" name="Line 94"/>
            <p:cNvSpPr>
              <a:spLocks noChangeShapeType="1"/>
            </p:cNvSpPr>
            <p:nvPr/>
          </p:nvSpPr>
          <p:spPr bwMode="auto">
            <a:xfrm>
              <a:off x="1554" y="885"/>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6" name="Line 95"/>
            <p:cNvSpPr>
              <a:spLocks noChangeShapeType="1"/>
            </p:cNvSpPr>
            <p:nvPr/>
          </p:nvSpPr>
          <p:spPr bwMode="auto">
            <a:xfrm>
              <a:off x="1554" y="781"/>
              <a:ext cx="1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7" name="Rectangle 96"/>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600">
                  <a:solidFill>
                    <a:srgbClr val="000000"/>
                  </a:solidFill>
                  <a:latin typeface="Times New Roman" panose="02020603050405020304" pitchFamily="18" charset="0"/>
                </a:rPr>
                <a:t>0.8</a:t>
              </a:r>
              <a:endParaRPr lang="en-US" altLang="en-US" sz="1800">
                <a:latin typeface="Arial" panose="020B0604020202020204" pitchFamily="34" charset="0"/>
              </a:endParaRPr>
            </a:p>
          </p:txBody>
        </p:sp>
        <p:sp>
          <p:nvSpPr>
            <p:cNvPr id="87168" name="Line 97"/>
            <p:cNvSpPr>
              <a:spLocks noChangeShapeType="1"/>
            </p:cNvSpPr>
            <p:nvPr/>
          </p:nvSpPr>
          <p:spPr bwMode="auto">
            <a:xfrm>
              <a:off x="1554" y="677"/>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69" name="Line 98"/>
            <p:cNvSpPr>
              <a:spLocks noChangeShapeType="1"/>
            </p:cNvSpPr>
            <p:nvPr/>
          </p:nvSpPr>
          <p:spPr bwMode="auto">
            <a:xfrm>
              <a:off x="1554" y="574"/>
              <a:ext cx="6"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7170" name="Line 99"/>
            <p:cNvSpPr>
              <a:spLocks noChangeShapeType="1"/>
            </p:cNvSpPr>
            <p:nvPr/>
          </p:nvSpPr>
          <p:spPr bwMode="auto">
            <a:xfrm flipV="1">
              <a:off x="1554" y="509"/>
              <a:ext cx="0" cy="196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pic>
        <p:nvPicPr>
          <p:cNvPr id="295" name="Grafik 294"/>
          <p:cNvPicPr>
            <a:picLocks noChangeAspect="1"/>
          </p:cNvPicPr>
          <p:nvPr/>
        </p:nvPicPr>
        <p:blipFill>
          <a:blip r:embed="rId5"/>
          <a:stretch>
            <a:fillRect/>
          </a:stretch>
        </p:blipFill>
        <p:spPr>
          <a:xfrm>
            <a:off x="7162800" y="2124168"/>
            <a:ext cx="695325" cy="638175"/>
          </a:xfrm>
          <a:prstGeom prst="rect">
            <a:avLst/>
          </a:prstGeom>
          <a:effectLst>
            <a:glow rad="419100">
              <a:srgbClr val="CC9900"/>
            </a:glow>
          </a:effectLst>
        </p:spPr>
      </p:pic>
      <p:sp>
        <p:nvSpPr>
          <p:cNvPr id="87078" name="Fußzeilenplatzhalter 1"/>
          <p:cNvSpPr txBox="1">
            <a:spLocks/>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indent="-285750">
              <a:spcBef>
                <a:spcPct val="20000"/>
              </a:spcBef>
              <a:buChar char="–"/>
              <a:defRPr sz="2400">
                <a:solidFill>
                  <a:schemeClr val="tx1"/>
                </a:solidFill>
                <a:latin typeface="Tahoma" panose="020B0604030504040204" pitchFamily="34" charset="0"/>
              </a:defRPr>
            </a:lvl2pPr>
            <a:lvl3pPr indent="-228600">
              <a:spcBef>
                <a:spcPct val="20000"/>
              </a:spcBef>
              <a:buChar char="•"/>
              <a:defRPr sz="2400">
                <a:solidFill>
                  <a:schemeClr val="tx1"/>
                </a:solidFill>
                <a:latin typeface="Tahoma" panose="020B0604030504040204" pitchFamily="34" charset="0"/>
              </a:defRPr>
            </a:lvl3pPr>
            <a:lvl4pPr indent="-228600">
              <a:spcBef>
                <a:spcPct val="20000"/>
              </a:spcBef>
              <a:buChar char="–"/>
              <a:defRPr sz="2000">
                <a:solidFill>
                  <a:schemeClr val="tx1"/>
                </a:solidFill>
                <a:latin typeface="Tahoma" panose="020B0604030504040204" pitchFamily="34" charset="0"/>
              </a:defRPr>
            </a:lvl4pPr>
            <a:lvl5pPr indent="-228600">
              <a:spcBef>
                <a:spcPct val="20000"/>
              </a:spcBef>
              <a:buChar char="»"/>
              <a:defRPr sz="2000">
                <a:solidFill>
                  <a:schemeClr val="tx1"/>
                </a:solidFill>
                <a:latin typeface="Tahoma" panose="020B0604030504040204" pitchFamily="34" charset="0"/>
              </a:defRPr>
            </a:lvl5pPr>
            <a:lvl6pPr indent="-228600" eaLnBrk="0" fontAlgn="base" hangingPunct="0">
              <a:spcBef>
                <a:spcPct val="20000"/>
              </a:spcBef>
              <a:spcAft>
                <a:spcPct val="0"/>
              </a:spcAft>
              <a:buChar char="»"/>
              <a:defRPr sz="2000">
                <a:solidFill>
                  <a:schemeClr val="tx1"/>
                </a:solidFill>
                <a:latin typeface="Tahoma" panose="020B0604030504040204" pitchFamily="34" charset="0"/>
              </a:defRPr>
            </a:lvl6pPr>
            <a:lvl7pPr indent="-228600" eaLnBrk="0" fontAlgn="base" hangingPunct="0">
              <a:spcBef>
                <a:spcPct val="20000"/>
              </a:spcBef>
              <a:spcAft>
                <a:spcPct val="0"/>
              </a:spcAft>
              <a:buChar char="»"/>
              <a:defRPr sz="2000">
                <a:solidFill>
                  <a:schemeClr val="tx1"/>
                </a:solidFill>
                <a:latin typeface="Tahoma" panose="020B0604030504040204" pitchFamily="34" charset="0"/>
              </a:defRPr>
            </a:lvl7pPr>
            <a:lvl8pPr indent="-228600" eaLnBrk="0" fontAlgn="base" hangingPunct="0">
              <a:spcBef>
                <a:spcPct val="20000"/>
              </a:spcBef>
              <a:spcAft>
                <a:spcPct val="0"/>
              </a:spcAft>
              <a:buChar char="»"/>
              <a:defRPr sz="2000">
                <a:solidFill>
                  <a:schemeClr val="tx1"/>
                </a:solidFill>
                <a:latin typeface="Tahoma" panose="020B0604030504040204" pitchFamily="34" charset="0"/>
              </a:defRPr>
            </a:lvl8pPr>
            <a:lvl9pPr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de-DE" altLang="en-US" sz="1400"/>
              <a:t>Reinhard Blutner</a:t>
            </a:r>
          </a:p>
        </p:txBody>
      </p:sp>
    </p:spTree>
    <p:extLst>
      <p:ext uri="{BB962C8B-B14F-4D97-AF65-F5344CB8AC3E}">
        <p14:creationId xmlns:p14="http://schemas.microsoft.com/office/powerpoint/2010/main" val="2470459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a:t>Reinhard Blutner</a:t>
            </a:r>
          </a:p>
        </p:txBody>
      </p:sp>
      <p:sp>
        <p:nvSpPr>
          <p:cNvPr id="89091" name="Foliennummernplatzhalter 2"/>
          <p:cNvSpPr>
            <a:spLocks noGrp="1"/>
          </p:cNvSpPr>
          <p:nvPr>
            <p:ph type="sldNum" sz="quarter" idx="11"/>
          </p:nvPr>
        </p:nvSpPr>
        <p:spPr>
          <a:xfrm>
            <a:off x="6553200" y="6286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CC78A192-D6EF-4F9D-9321-83CC84EC5CF7}" type="slidenum">
              <a:rPr lang="en-US" altLang="en-US" sz="1400" smtClean="0"/>
              <a:pPr>
                <a:spcBef>
                  <a:spcPct val="0"/>
                </a:spcBef>
                <a:buFontTx/>
                <a:buNone/>
              </a:pPr>
              <a:t>47</a:t>
            </a:fld>
            <a:endParaRPr lang="en-US" altLang="en-US" sz="1400"/>
          </a:p>
        </p:txBody>
      </p:sp>
      <p:sp>
        <p:nvSpPr>
          <p:cNvPr id="103" name="Rectangle 2"/>
          <p:cNvSpPr txBox="1">
            <a:spLocks noChangeArrowheads="1"/>
          </p:cNvSpPr>
          <p:nvPr/>
        </p:nvSpPr>
        <p:spPr bwMode="auto">
          <a:xfrm>
            <a:off x="-317500" y="412750"/>
            <a:ext cx="96805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4000" kern="0" dirty="0">
                <a:sym typeface="Symbol" pitchFamily="18" charset="2"/>
              </a:rPr>
              <a:t>Orthogonal Pitches</a:t>
            </a:r>
          </a:p>
        </p:txBody>
      </p:sp>
      <p:graphicFrame>
        <p:nvGraphicFramePr>
          <p:cNvPr id="105" name="Tabelle 104"/>
          <p:cNvGraphicFramePr>
            <a:graphicFrameLocks noGrp="1"/>
          </p:cNvGraphicFramePr>
          <p:nvPr/>
        </p:nvGraphicFramePr>
        <p:xfrm>
          <a:off x="971550" y="6007100"/>
          <a:ext cx="4806950" cy="371475"/>
        </p:xfrm>
        <a:graphic>
          <a:graphicData uri="http://schemas.openxmlformats.org/drawingml/2006/table">
            <a:tbl>
              <a:tblPr/>
              <a:tblGrid>
                <a:gridCol w="282575">
                  <a:extLst>
                    <a:ext uri="{9D8B030D-6E8A-4147-A177-3AD203B41FA5}">
                      <a16:colId xmlns:a16="http://schemas.microsoft.com/office/drawing/2014/main" val="20000"/>
                    </a:ext>
                  </a:extLst>
                </a:gridCol>
                <a:gridCol w="412750">
                  <a:extLst>
                    <a:ext uri="{9D8B030D-6E8A-4147-A177-3AD203B41FA5}">
                      <a16:colId xmlns:a16="http://schemas.microsoft.com/office/drawing/2014/main" val="20001"/>
                    </a:ext>
                  </a:extLst>
                </a:gridCol>
                <a:gridCol w="390525">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412750">
                  <a:extLst>
                    <a:ext uri="{9D8B030D-6E8A-4147-A177-3AD203B41FA5}">
                      <a16:colId xmlns:a16="http://schemas.microsoft.com/office/drawing/2014/main" val="20004"/>
                    </a:ext>
                  </a:extLst>
                </a:gridCol>
                <a:gridCol w="414338">
                  <a:extLst>
                    <a:ext uri="{9D8B030D-6E8A-4147-A177-3AD203B41FA5}">
                      <a16:colId xmlns:a16="http://schemas.microsoft.com/office/drawing/2014/main" val="20005"/>
                    </a:ext>
                  </a:extLst>
                </a:gridCol>
                <a:gridCol w="420687">
                  <a:extLst>
                    <a:ext uri="{9D8B030D-6E8A-4147-A177-3AD203B41FA5}">
                      <a16:colId xmlns:a16="http://schemas.microsoft.com/office/drawing/2014/main" val="20006"/>
                    </a:ext>
                  </a:extLst>
                </a:gridCol>
                <a:gridCol w="442913">
                  <a:extLst>
                    <a:ext uri="{9D8B030D-6E8A-4147-A177-3AD203B41FA5}">
                      <a16:colId xmlns:a16="http://schemas.microsoft.com/office/drawing/2014/main" val="20007"/>
                    </a:ext>
                  </a:extLst>
                </a:gridCol>
                <a:gridCol w="420687">
                  <a:extLst>
                    <a:ext uri="{9D8B030D-6E8A-4147-A177-3AD203B41FA5}">
                      <a16:colId xmlns:a16="http://schemas.microsoft.com/office/drawing/2014/main" val="20008"/>
                    </a:ext>
                  </a:extLst>
                </a:gridCol>
                <a:gridCol w="420688">
                  <a:extLst>
                    <a:ext uri="{9D8B030D-6E8A-4147-A177-3AD203B41FA5}">
                      <a16:colId xmlns:a16="http://schemas.microsoft.com/office/drawing/2014/main" val="20009"/>
                    </a:ext>
                  </a:extLst>
                </a:gridCol>
                <a:gridCol w="360362">
                  <a:extLst>
                    <a:ext uri="{9D8B030D-6E8A-4147-A177-3AD203B41FA5}">
                      <a16:colId xmlns:a16="http://schemas.microsoft.com/office/drawing/2014/main" val="20010"/>
                    </a:ext>
                  </a:extLst>
                </a:gridCol>
                <a:gridCol w="454025">
                  <a:extLst>
                    <a:ext uri="{9D8B030D-6E8A-4147-A177-3AD203B41FA5}">
                      <a16:colId xmlns:a16="http://schemas.microsoft.com/office/drawing/2014/main" val="20011"/>
                    </a:ext>
                  </a:extLst>
                </a:gridCol>
              </a:tblGrid>
              <a:tr h="371475">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C</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G</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F</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C</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A</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E</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a:t>
                      </a:r>
                      <a:r>
                        <a:rPr kumimoji="0" lang="en-US" altLang="en-US" sz="1800" b="0" i="0" u="none" strike="noStrike" cap="none" normalizeH="0" baseline="0">
                          <a:ln>
                            <a:noFill/>
                          </a:ln>
                          <a:solidFill>
                            <a:schemeClr val="tx1"/>
                          </a:solidFill>
                          <a:effectLst/>
                          <a:latin typeface="Lucida Sans Unicode" panose="020B0602030504020204" pitchFamily="34" charset="0"/>
                          <a:ea typeface="Lucida Sans Unicode" panose="020B0602030504020204" pitchFamily="34" charset="0"/>
                          <a:cs typeface="Lucida Sans Unicode" panose="020B060203050402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Tahoma" panose="020B0604030504040204" pitchFamily="34" charset="0"/>
                        </a:defRPr>
                      </a:lvl1pPr>
                      <a:lvl2pPr marL="742950" indent="-285750">
                        <a:spcBef>
                          <a:spcPct val="20000"/>
                        </a:spcBef>
                        <a:defRPr sz="2000">
                          <a:solidFill>
                            <a:schemeClr val="tx1"/>
                          </a:solidFill>
                          <a:latin typeface="Tahoma" panose="020B0604030504040204" pitchFamily="34" charset="0"/>
                        </a:defRPr>
                      </a:lvl2pPr>
                      <a:lvl3pPr marL="1143000" indent="-228600">
                        <a:spcBef>
                          <a:spcPct val="20000"/>
                        </a:spcBef>
                        <a:defRPr sz="2000">
                          <a:solidFill>
                            <a:schemeClr val="tx1"/>
                          </a:solidFill>
                          <a:latin typeface="Tahoma" panose="020B0604030504040204" pitchFamily="34" charset="0"/>
                        </a:defRPr>
                      </a:lvl3pPr>
                      <a:lvl4pPr marL="1600200" indent="-228600">
                        <a:spcBef>
                          <a:spcPct val="20000"/>
                        </a:spcBef>
                        <a:defRPr>
                          <a:solidFill>
                            <a:schemeClr val="tx1"/>
                          </a:solidFill>
                          <a:latin typeface="Tahoma" panose="020B0604030504040204" pitchFamily="34" charset="0"/>
                        </a:defRPr>
                      </a:lvl4pPr>
                      <a:lvl5pPr marL="2057400" indent="-22860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rPr>
                        <a:t>F</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pic>
        <p:nvPicPr>
          <p:cNvPr id="99" name="Grafik 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751138"/>
            <a:ext cx="50673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3"/>
          <a:stretch>
            <a:fillRect/>
          </a:stretch>
        </p:blipFill>
        <p:spPr>
          <a:xfrm>
            <a:off x="2503786" y="2479126"/>
            <a:ext cx="5438775" cy="762000"/>
          </a:xfrm>
          <a:prstGeom prst="rect">
            <a:avLst/>
          </a:prstGeom>
          <a:effectLst>
            <a:glow rad="431800">
              <a:srgbClr val="CC9900"/>
            </a:glow>
            <a:outerShdw sx="1000" sy="1000" algn="ctr" rotWithShape="0">
              <a:srgbClr val="000000"/>
            </a:outerShdw>
          </a:effectLst>
        </p:spPr>
      </p:pic>
      <p:pic>
        <p:nvPicPr>
          <p:cNvPr id="10" name="Grafik 9"/>
          <p:cNvPicPr>
            <a:picLocks noChangeAspect="1"/>
          </p:cNvPicPr>
          <p:nvPr/>
        </p:nvPicPr>
        <p:blipFill>
          <a:blip r:embed="rId4"/>
          <a:stretch>
            <a:fillRect/>
          </a:stretch>
        </p:blipFill>
        <p:spPr>
          <a:xfrm>
            <a:off x="7829550" y="3831203"/>
            <a:ext cx="857251" cy="752475"/>
          </a:xfrm>
          <a:prstGeom prst="rect">
            <a:avLst/>
          </a:prstGeom>
          <a:effectLst>
            <a:glow rad="431800">
              <a:srgbClr val="CC9900"/>
            </a:glow>
          </a:effectLst>
        </p:spPr>
      </p:pic>
      <p:pic>
        <p:nvPicPr>
          <p:cNvPr id="11" name="Grafik 10"/>
          <p:cNvPicPr>
            <a:picLocks noChangeAspect="1"/>
          </p:cNvPicPr>
          <p:nvPr/>
        </p:nvPicPr>
        <p:blipFill>
          <a:blip r:embed="rId5"/>
          <a:stretch>
            <a:fillRect/>
          </a:stretch>
        </p:blipFill>
        <p:spPr>
          <a:xfrm>
            <a:off x="7829550" y="5095478"/>
            <a:ext cx="866775" cy="714375"/>
          </a:xfrm>
          <a:prstGeom prst="rect">
            <a:avLst/>
          </a:prstGeom>
          <a:effectLst>
            <a:glow rad="431800">
              <a:srgbClr val="CC9900"/>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73025" y="1166813"/>
            <a:ext cx="8828088" cy="53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500">
                <a:solidFill>
                  <a:schemeClr val="bg2"/>
                </a:solidFill>
                <a:latin typeface="Georgia" pitchFamily="18" charset="0"/>
                <a:ea typeface="MS PGothic" pitchFamily="34" charset="-128"/>
              </a:defRPr>
            </a:lvl1pPr>
            <a:lvl2pPr marL="914400" indent="-45720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just">
              <a:spcBef>
                <a:spcPts val="600"/>
              </a:spcBef>
              <a:spcAft>
                <a:spcPts val="600"/>
              </a:spcAft>
              <a:buFontTx/>
              <a:buChar char="•"/>
              <a:defRPr/>
            </a:pPr>
            <a:r>
              <a:rPr lang="en-US" sz="2200" dirty="0">
                <a:solidFill>
                  <a:schemeClr val="tx1"/>
                </a:solidFill>
                <a:latin typeface="Tahoma" pitchFamily="34" charset="0"/>
                <a:ea typeface="Tahoma" pitchFamily="34" charset="0"/>
                <a:cs typeface="Tahoma" pitchFamily="34" charset="0"/>
              </a:rPr>
              <a:t>The main difference between language and music is that in language, different voices follow each other, while in music they can act in parallel.</a:t>
            </a:r>
          </a:p>
          <a:p>
            <a:pPr algn="just">
              <a:spcBef>
                <a:spcPts val="600"/>
              </a:spcBef>
              <a:spcAft>
                <a:spcPts val="600"/>
              </a:spcAft>
              <a:buFontTx/>
              <a:buChar char="•"/>
              <a:defRPr/>
            </a:pPr>
            <a:r>
              <a:rPr lang="en-US" sz="2200" dirty="0">
                <a:solidFill>
                  <a:schemeClr val="tx1"/>
                </a:solidFill>
                <a:latin typeface="Tahoma" pitchFamily="34" charset="0"/>
                <a:ea typeface="Tahoma" pitchFamily="34" charset="0"/>
                <a:cs typeface="Tahoma" pitchFamily="34" charset="0"/>
              </a:rPr>
              <a:t>Cognitive models of music should integrate structural factors (based on symmetries) with factors of uncertainty (quantum probabilities).</a:t>
            </a:r>
          </a:p>
          <a:p>
            <a:pPr algn="just">
              <a:spcBef>
                <a:spcPts val="600"/>
              </a:spcBef>
              <a:spcAft>
                <a:spcPts val="600"/>
              </a:spcAft>
              <a:buFontTx/>
              <a:buChar char="•"/>
              <a:defRPr/>
            </a:pPr>
            <a:r>
              <a:rPr lang="en-US" sz="2200" dirty="0">
                <a:solidFill>
                  <a:schemeClr val="tx1"/>
                </a:solidFill>
                <a:latin typeface="Tahoma" pitchFamily="34" charset="0"/>
                <a:ea typeface="Tahoma" pitchFamily="34" charset="0"/>
                <a:cs typeface="Tahoma" pitchFamily="34" charset="0"/>
              </a:rPr>
              <a:t>The assignment of affective meaning in absolute tonal music is based on the integration of two main factors: musical uncertainty (</a:t>
            </a:r>
            <a:r>
              <a:rPr lang="en-US" sz="2200" dirty="0">
                <a:solidFill>
                  <a:srgbClr val="FF0000"/>
                </a:solidFill>
                <a:latin typeface="Tahoma" pitchFamily="34" charset="0"/>
                <a:ea typeface="Tahoma" pitchFamily="34" charset="0"/>
                <a:cs typeface="Tahoma" pitchFamily="34" charset="0"/>
              </a:rPr>
              <a:t>arousal</a:t>
            </a:r>
            <a:r>
              <a:rPr lang="en-US" sz="2200" dirty="0">
                <a:solidFill>
                  <a:schemeClr val="tx1"/>
                </a:solidFill>
                <a:latin typeface="Tahoma" pitchFamily="34" charset="0"/>
                <a:ea typeface="Tahoma" pitchFamily="34" charset="0"/>
                <a:cs typeface="Tahoma" pitchFamily="34" charset="0"/>
              </a:rPr>
              <a:t>) and the consonance/dissonance dichotomy (</a:t>
            </a:r>
            <a:r>
              <a:rPr lang="en-US" sz="2200" dirty="0">
                <a:solidFill>
                  <a:srgbClr val="00B050"/>
                </a:solidFill>
                <a:latin typeface="Tahoma" pitchFamily="34" charset="0"/>
                <a:ea typeface="Tahoma" pitchFamily="34" charset="0"/>
                <a:cs typeface="Tahoma" pitchFamily="34" charset="0"/>
              </a:rPr>
              <a:t>pleasure</a:t>
            </a:r>
            <a:r>
              <a:rPr lang="en-US" sz="2200" dirty="0">
                <a:solidFill>
                  <a:schemeClr val="tx1"/>
                </a:solidFill>
                <a:latin typeface="Tahoma" pitchFamily="34" charset="0"/>
                <a:ea typeface="Tahoma" pitchFamily="34" charset="0"/>
                <a:cs typeface="Tahoma" pitchFamily="34" charset="0"/>
              </a:rPr>
              <a:t>).</a:t>
            </a:r>
          </a:p>
          <a:p>
            <a:pPr algn="just">
              <a:spcBef>
                <a:spcPts val="600"/>
              </a:spcBef>
              <a:spcAft>
                <a:spcPts val="0"/>
              </a:spcAft>
              <a:buFontTx/>
              <a:buChar char="•"/>
              <a:defRPr/>
            </a:pPr>
            <a:r>
              <a:rPr lang="en-US" sz="2200" dirty="0">
                <a:solidFill>
                  <a:schemeClr val="tx1"/>
                </a:solidFill>
                <a:latin typeface="Tahoma" pitchFamily="34" charset="0"/>
                <a:ea typeface="Tahoma" pitchFamily="34" charset="0"/>
                <a:cs typeface="Tahoma" pitchFamily="34" charset="0"/>
              </a:rPr>
              <a:t>Tonal attraction profiles and the consonance/dissonance distinction are not enough for a real understanding how the affective meaning of music is constructed. Tonal grouping, event hierarchies, rhythm, timbre, and micro-variations in timing and loudness are other important factors.</a:t>
            </a:r>
          </a:p>
          <a:p>
            <a:pPr algn="just">
              <a:spcBef>
                <a:spcPts val="300"/>
              </a:spcBef>
              <a:spcAft>
                <a:spcPts val="600"/>
              </a:spcAft>
              <a:buFontTx/>
              <a:buChar char="•"/>
              <a:defRPr/>
            </a:pPr>
            <a:endParaRPr lang="en-US" sz="2400" dirty="0">
              <a:solidFill>
                <a:schemeClr val="tx1"/>
              </a:solidFill>
              <a:latin typeface="Tahoma" pitchFamily="34" charset="0"/>
              <a:ea typeface="Tahoma" pitchFamily="34" charset="0"/>
              <a:cs typeface="Tahoma" pitchFamily="34" charset="0"/>
            </a:endParaRPr>
          </a:p>
          <a:p>
            <a:pPr algn="just">
              <a:spcAft>
                <a:spcPts val="600"/>
              </a:spcAft>
              <a:buFontTx/>
              <a:buChar char="•"/>
              <a:defRPr/>
            </a:pPr>
            <a:endParaRPr lang="en-US" sz="2400" dirty="0">
              <a:solidFill>
                <a:schemeClr val="tx1"/>
              </a:solidFill>
              <a:latin typeface="+mn-lt"/>
            </a:endParaRPr>
          </a:p>
        </p:txBody>
      </p:sp>
      <p:sp>
        <p:nvSpPr>
          <p:cNvPr id="92163" name="Rectangle 2"/>
          <p:cNvSpPr txBox="1">
            <a:spLocks noChangeArrowheads="1"/>
          </p:cNvSpPr>
          <p:nvPr/>
        </p:nvSpPr>
        <p:spPr bwMode="auto">
          <a:xfrm>
            <a:off x="73025" y="23813"/>
            <a:ext cx="8828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nl-NL" altLang="en-US" sz="4400" dirty="0">
                <a:solidFill>
                  <a:srgbClr val="000099"/>
                </a:solidFill>
                <a:cs typeface="Tahoma" panose="020B0604030504040204" pitchFamily="34" charset="0"/>
              </a:rPr>
              <a:t>Conclusions</a:t>
            </a:r>
            <a:endParaRPr lang="en-GB" altLang="en-US" sz="4400" dirty="0">
              <a:solidFill>
                <a:srgbClr val="000099"/>
              </a:solidFill>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95DDB9D8-6CD6-4C77-A06F-90F6212AC1DC}" type="slidenum">
              <a:rPr lang="en-US" altLang="en-US" sz="1400"/>
              <a:pPr algn="r">
                <a:spcBef>
                  <a:spcPct val="0"/>
                </a:spcBef>
                <a:buFontTx/>
                <a:buNone/>
              </a:pPr>
              <a:t>5</a:t>
            </a:fld>
            <a:endParaRPr lang="en-US" altLang="en-US" sz="1400"/>
          </a:p>
        </p:txBody>
      </p:sp>
      <p:sp>
        <p:nvSpPr>
          <p:cNvPr id="30723" name="Rectangle 2"/>
          <p:cNvSpPr>
            <a:spLocks noGrp="1" noChangeArrowheads="1"/>
          </p:cNvSpPr>
          <p:nvPr>
            <p:ph type="title" idx="4294967295"/>
          </p:nvPr>
        </p:nvSpPr>
        <p:spPr>
          <a:xfrm>
            <a:off x="349250" y="176213"/>
            <a:ext cx="7993063" cy="1304925"/>
          </a:xfrm>
        </p:spPr>
        <p:txBody>
          <a:bodyPr/>
          <a:lstStyle/>
          <a:p>
            <a:pPr eaLnBrk="1" hangingPunct="1"/>
            <a:r>
              <a:rPr lang="de-DE" altLang="en-US" dirty="0" err="1"/>
              <a:t>Expectation</a:t>
            </a:r>
            <a:r>
              <a:rPr lang="de-DE" altLang="en-US" dirty="0"/>
              <a:t> </a:t>
            </a:r>
            <a:r>
              <a:rPr lang="de-DE" altLang="en-US" dirty="0" err="1"/>
              <a:t>Based</a:t>
            </a:r>
            <a:r>
              <a:rPr lang="de-DE" altLang="en-US" dirty="0"/>
              <a:t> </a:t>
            </a:r>
            <a:r>
              <a:rPr lang="de-DE" altLang="en-US" dirty="0" err="1"/>
              <a:t>Theories</a:t>
            </a:r>
            <a:endParaRPr lang="de-DE" altLang="en-US" dirty="0"/>
          </a:p>
        </p:txBody>
      </p:sp>
      <p:sp>
        <p:nvSpPr>
          <p:cNvPr id="3072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43" y="1322961"/>
            <a:ext cx="3159440" cy="473916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251" y="1481138"/>
            <a:ext cx="3396321" cy="4136545"/>
          </a:xfrm>
          <a:prstGeom prst="rect">
            <a:avLst/>
          </a:prstGeom>
        </p:spPr>
      </p:pic>
    </p:spTree>
    <p:extLst>
      <p:ext uri="{BB962C8B-B14F-4D97-AF65-F5344CB8AC3E}">
        <p14:creationId xmlns:p14="http://schemas.microsoft.com/office/powerpoint/2010/main" val="37034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80433-DCC7-63D8-CD01-3B21992563B2}"/>
            </a:ext>
          </a:extLst>
        </p:cNvPr>
        <p:cNvGrpSpPr/>
        <p:nvPr/>
      </p:nvGrpSpPr>
      <p:grpSpPr>
        <a:xfrm>
          <a:off x="0" y="0"/>
          <a:ext cx="0" cy="0"/>
          <a:chOff x="0" y="0"/>
          <a:chExt cx="0" cy="0"/>
        </a:xfrm>
      </p:grpSpPr>
      <p:sp>
        <p:nvSpPr>
          <p:cNvPr id="53250" name="Fußzeilenplatzhalter 1">
            <a:extLst>
              <a:ext uri="{FF2B5EF4-FFF2-40B4-BE49-F238E27FC236}">
                <a16:creationId xmlns:a16="http://schemas.microsoft.com/office/drawing/2014/main" id="{BC6A738C-23D0-4268-4B59-A0609D223F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a:t>Reinhard Blutner</a:t>
            </a:r>
          </a:p>
        </p:txBody>
      </p:sp>
      <p:sp>
        <p:nvSpPr>
          <p:cNvPr id="53251" name="Foliennummernplatzhalter 2">
            <a:extLst>
              <a:ext uri="{FF2B5EF4-FFF2-40B4-BE49-F238E27FC236}">
                <a16:creationId xmlns:a16="http://schemas.microsoft.com/office/drawing/2014/main" id="{AECF21C4-D9D6-210F-9399-6891DB0CD0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6</a:t>
            </a:fld>
            <a:endParaRPr lang="en-US" altLang="en-US" sz="1400" dirty="0"/>
          </a:p>
        </p:txBody>
      </p:sp>
      <p:sp>
        <p:nvSpPr>
          <p:cNvPr id="5" name="Rechthoek 6">
            <a:extLst>
              <a:ext uri="{FF2B5EF4-FFF2-40B4-BE49-F238E27FC236}">
                <a16:creationId xmlns:a16="http://schemas.microsoft.com/office/drawing/2014/main" id="{3B8F6BBF-C174-7A09-FF92-B7521048BA59}"/>
              </a:ext>
            </a:extLst>
          </p:cNvPr>
          <p:cNvSpPr>
            <a:spLocks noChangeArrowheads="1"/>
          </p:cNvSpPr>
          <p:nvPr/>
        </p:nvSpPr>
        <p:spPr bwMode="auto">
          <a:xfrm>
            <a:off x="576057" y="2028990"/>
            <a:ext cx="822102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Good descriptive models </a:t>
            </a:r>
            <a:r>
              <a:rPr lang="en-US" dirty="0">
                <a:sym typeface="Symbol" panose="05050102010706020507" pitchFamily="18" charset="2"/>
              </a:rPr>
              <a:t>are mostly not very explanatory (they use many ad hoc stipulations)</a:t>
            </a:r>
          </a:p>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Good explanatory systems </a:t>
            </a:r>
            <a:r>
              <a:rPr lang="en-US" dirty="0">
                <a:sym typeface="Symbol" panose="05050102010706020507" pitchFamily="18" charset="2"/>
              </a:rPr>
              <a:t>are normally based on many simplifications and often fail to give correct descriptions </a:t>
            </a:r>
          </a:p>
        </p:txBody>
      </p:sp>
      <p:sp>
        <p:nvSpPr>
          <p:cNvPr id="7" name="Rectangle 2">
            <a:extLst>
              <a:ext uri="{FF2B5EF4-FFF2-40B4-BE49-F238E27FC236}">
                <a16:creationId xmlns:a16="http://schemas.microsoft.com/office/drawing/2014/main" id="{BD79FB9F-1C30-45ED-7A4C-9EA94E0E6E01}"/>
              </a:ext>
            </a:extLst>
          </p:cNvPr>
          <p:cNvSpPr txBox="1">
            <a:spLocks noChangeArrowheads="1"/>
          </p:cNvSpPr>
          <p:nvPr/>
        </p:nvSpPr>
        <p:spPr bwMode="auto">
          <a:xfrm>
            <a:off x="465779" y="347855"/>
            <a:ext cx="8038315" cy="154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a:t>Complementarity Between Description and Explanation</a:t>
            </a:r>
          </a:p>
        </p:txBody>
      </p:sp>
      <p:grpSp>
        <p:nvGrpSpPr>
          <p:cNvPr id="12" name="Gruppieren 11">
            <a:extLst>
              <a:ext uri="{FF2B5EF4-FFF2-40B4-BE49-F238E27FC236}">
                <a16:creationId xmlns:a16="http://schemas.microsoft.com/office/drawing/2014/main" id="{25942B24-ACF5-3D04-038F-C8FFC26A18A0}"/>
              </a:ext>
            </a:extLst>
          </p:cNvPr>
          <p:cNvGrpSpPr/>
          <p:nvPr/>
        </p:nvGrpSpPr>
        <p:grpSpPr>
          <a:xfrm>
            <a:off x="2079625" y="4072607"/>
            <a:ext cx="4873783" cy="908158"/>
            <a:chOff x="2079625" y="3856946"/>
            <a:chExt cx="4873783" cy="908158"/>
          </a:xfrm>
        </p:grpSpPr>
        <p:grpSp>
          <p:nvGrpSpPr>
            <p:cNvPr id="10" name="Gruppieren 9">
              <a:extLst>
                <a:ext uri="{FF2B5EF4-FFF2-40B4-BE49-F238E27FC236}">
                  <a16:creationId xmlns:a16="http://schemas.microsoft.com/office/drawing/2014/main" id="{1D60D4B2-980E-CFEC-EAF9-F94779794038}"/>
                </a:ext>
              </a:extLst>
            </p:cNvPr>
            <p:cNvGrpSpPr/>
            <p:nvPr/>
          </p:nvGrpSpPr>
          <p:grpSpPr>
            <a:xfrm>
              <a:off x="2079625" y="4303439"/>
              <a:ext cx="4873783" cy="461665"/>
              <a:chOff x="2912197" y="5459018"/>
              <a:chExt cx="4873783" cy="461665"/>
            </a:xfrm>
          </p:grpSpPr>
          <p:sp>
            <p:nvSpPr>
              <p:cNvPr id="8" name="Rechteck 7">
                <a:extLst>
                  <a:ext uri="{FF2B5EF4-FFF2-40B4-BE49-F238E27FC236}">
                    <a16:creationId xmlns:a16="http://schemas.microsoft.com/office/drawing/2014/main" id="{97AB13A6-4AAC-3824-DE62-2D364A33A7F4}"/>
                  </a:ext>
                </a:extLst>
              </p:cNvPr>
              <p:cNvSpPr/>
              <p:nvPr/>
            </p:nvSpPr>
            <p:spPr bwMode="auto">
              <a:xfrm>
                <a:off x="2912197" y="5459018"/>
                <a:ext cx="1846813" cy="461665"/>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err="1">
                    <a:ln>
                      <a:noFill/>
                    </a:ln>
                    <a:solidFill>
                      <a:schemeClr val="tx1"/>
                    </a:solidFill>
                    <a:effectLst/>
                    <a:latin typeface="Tahoma" pitchFamily="34" charset="0"/>
                  </a:rPr>
                  <a:t>explanation</a:t>
                </a:r>
                <a:endParaRPr kumimoji="0" lang="es-ES" sz="2400" b="0" i="0" u="none" strike="noStrike" cap="none" normalizeH="0" baseline="0" dirty="0">
                  <a:ln>
                    <a:noFill/>
                  </a:ln>
                  <a:solidFill>
                    <a:schemeClr val="tx1"/>
                  </a:solidFill>
                  <a:effectLst/>
                  <a:latin typeface="Tahoma" pitchFamily="34" charset="0"/>
                </a:endParaRPr>
              </a:p>
            </p:txBody>
          </p:sp>
          <p:sp>
            <p:nvSpPr>
              <p:cNvPr id="9" name="Rechteck 8">
                <a:extLst>
                  <a:ext uri="{FF2B5EF4-FFF2-40B4-BE49-F238E27FC236}">
                    <a16:creationId xmlns:a16="http://schemas.microsoft.com/office/drawing/2014/main" id="{70D57055-32E3-C978-A2C9-D8B1C3824041}"/>
                  </a:ext>
                </a:extLst>
              </p:cNvPr>
              <p:cNvSpPr/>
              <p:nvPr/>
            </p:nvSpPr>
            <p:spPr bwMode="auto">
              <a:xfrm>
                <a:off x="4759010" y="5459018"/>
                <a:ext cx="3026970" cy="461665"/>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err="1">
                    <a:ln>
                      <a:noFill/>
                    </a:ln>
                    <a:solidFill>
                      <a:schemeClr val="tx1"/>
                    </a:solidFill>
                    <a:effectLst/>
                    <a:latin typeface="Tahoma" pitchFamily="34" charset="0"/>
                  </a:rPr>
                  <a:t>description</a:t>
                </a:r>
                <a:endParaRPr kumimoji="0" lang="es-ES" sz="2400" b="0" i="0" u="none" strike="noStrike" cap="none" normalizeH="0" baseline="0" dirty="0">
                  <a:ln>
                    <a:noFill/>
                  </a:ln>
                  <a:solidFill>
                    <a:schemeClr val="tx1"/>
                  </a:solidFill>
                  <a:effectLst/>
                  <a:latin typeface="Tahoma" pitchFamily="34" charset="0"/>
                </a:endParaRPr>
              </a:p>
            </p:txBody>
          </p:sp>
        </p:grpSp>
        <p:sp>
          <p:nvSpPr>
            <p:cNvPr id="11" name="Rechthoek 6">
              <a:extLst>
                <a:ext uri="{FF2B5EF4-FFF2-40B4-BE49-F238E27FC236}">
                  <a16:creationId xmlns:a16="http://schemas.microsoft.com/office/drawing/2014/main" id="{4F460CF4-5CB5-30F2-E403-04475CE0BF19}"/>
                </a:ext>
              </a:extLst>
            </p:cNvPr>
            <p:cNvSpPr>
              <a:spLocks noChangeArrowheads="1"/>
            </p:cNvSpPr>
            <p:nvPr/>
          </p:nvSpPr>
          <p:spPr bwMode="auto">
            <a:xfrm>
              <a:off x="2738327" y="3856946"/>
              <a:ext cx="333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Generative theories</a:t>
              </a:r>
            </a:p>
          </p:txBody>
        </p:sp>
      </p:grpSp>
      <p:grpSp>
        <p:nvGrpSpPr>
          <p:cNvPr id="14" name="Gruppieren 13">
            <a:extLst>
              <a:ext uri="{FF2B5EF4-FFF2-40B4-BE49-F238E27FC236}">
                <a16:creationId xmlns:a16="http://schemas.microsoft.com/office/drawing/2014/main" id="{0EE3FF7C-7286-6D3B-C3AA-67001AC0C165}"/>
              </a:ext>
            </a:extLst>
          </p:cNvPr>
          <p:cNvGrpSpPr/>
          <p:nvPr/>
        </p:nvGrpSpPr>
        <p:grpSpPr>
          <a:xfrm>
            <a:off x="2079625" y="5243351"/>
            <a:ext cx="4894454" cy="908158"/>
            <a:chOff x="2079625" y="4976799"/>
            <a:chExt cx="4707802" cy="908158"/>
          </a:xfrm>
        </p:grpSpPr>
        <p:grpSp>
          <p:nvGrpSpPr>
            <p:cNvPr id="4" name="Gruppieren 3">
              <a:extLst>
                <a:ext uri="{FF2B5EF4-FFF2-40B4-BE49-F238E27FC236}">
                  <a16:creationId xmlns:a16="http://schemas.microsoft.com/office/drawing/2014/main" id="{541D88F6-95F9-D944-2EB4-5AD25716300D}"/>
                </a:ext>
              </a:extLst>
            </p:cNvPr>
            <p:cNvGrpSpPr/>
            <p:nvPr/>
          </p:nvGrpSpPr>
          <p:grpSpPr>
            <a:xfrm>
              <a:off x="2079625" y="5423292"/>
              <a:ext cx="4707802" cy="461665"/>
              <a:chOff x="1095469" y="4128380"/>
              <a:chExt cx="4707802" cy="461665"/>
            </a:xfrm>
          </p:grpSpPr>
          <p:sp>
            <p:nvSpPr>
              <p:cNvPr id="2" name="Rechteck 1">
                <a:extLst>
                  <a:ext uri="{FF2B5EF4-FFF2-40B4-BE49-F238E27FC236}">
                    <a16:creationId xmlns:a16="http://schemas.microsoft.com/office/drawing/2014/main" id="{E26849B0-F5CC-1C65-8C37-C5F0E0F52DF4}"/>
                  </a:ext>
                </a:extLst>
              </p:cNvPr>
              <p:cNvSpPr/>
              <p:nvPr/>
            </p:nvSpPr>
            <p:spPr bwMode="auto">
              <a:xfrm>
                <a:off x="1095469" y="4128380"/>
                <a:ext cx="2996697" cy="461665"/>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err="1">
                    <a:ln>
                      <a:noFill/>
                    </a:ln>
                    <a:solidFill>
                      <a:schemeClr val="tx1"/>
                    </a:solidFill>
                    <a:effectLst/>
                    <a:latin typeface="Tahoma" pitchFamily="34" charset="0"/>
                  </a:rPr>
                  <a:t>explanation</a:t>
                </a:r>
                <a:endParaRPr kumimoji="0" lang="es-ES" sz="2400" b="0" i="0" u="none" strike="noStrike" cap="none" normalizeH="0" baseline="0" dirty="0">
                  <a:ln>
                    <a:noFill/>
                  </a:ln>
                  <a:solidFill>
                    <a:schemeClr val="tx1"/>
                  </a:solidFill>
                  <a:effectLst/>
                  <a:latin typeface="Tahoma" pitchFamily="34" charset="0"/>
                </a:endParaRPr>
              </a:p>
            </p:txBody>
          </p:sp>
          <p:sp>
            <p:nvSpPr>
              <p:cNvPr id="3" name="Rechteck 2">
                <a:extLst>
                  <a:ext uri="{FF2B5EF4-FFF2-40B4-BE49-F238E27FC236}">
                    <a16:creationId xmlns:a16="http://schemas.microsoft.com/office/drawing/2014/main" id="{BCFE9C21-06DC-6D5E-2463-D0B56E2658FC}"/>
                  </a:ext>
                </a:extLst>
              </p:cNvPr>
              <p:cNvSpPr/>
              <p:nvPr/>
            </p:nvSpPr>
            <p:spPr bwMode="auto">
              <a:xfrm>
                <a:off x="4092166" y="4128380"/>
                <a:ext cx="1711105" cy="461665"/>
              </a:xfrm>
              <a:prstGeom prst="rect">
                <a:avLst/>
              </a:prstGeom>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err="1">
                    <a:ln>
                      <a:noFill/>
                    </a:ln>
                    <a:solidFill>
                      <a:schemeClr val="tx1"/>
                    </a:solidFill>
                    <a:effectLst/>
                    <a:latin typeface="Tahoma" pitchFamily="34" charset="0"/>
                  </a:rPr>
                  <a:t>description</a:t>
                </a:r>
                <a:endParaRPr kumimoji="0" lang="es-ES" sz="2400" b="0" i="0" u="none" strike="noStrike" cap="none" normalizeH="0" baseline="0" dirty="0">
                  <a:ln>
                    <a:noFill/>
                  </a:ln>
                  <a:solidFill>
                    <a:schemeClr val="tx1"/>
                  </a:solidFill>
                  <a:effectLst/>
                  <a:latin typeface="Tahoma" pitchFamily="34" charset="0"/>
                </a:endParaRPr>
              </a:p>
            </p:txBody>
          </p:sp>
        </p:grpSp>
        <p:sp>
          <p:nvSpPr>
            <p:cNvPr id="13" name="Rechthoek 6">
              <a:extLst>
                <a:ext uri="{FF2B5EF4-FFF2-40B4-BE49-F238E27FC236}">
                  <a16:creationId xmlns:a16="http://schemas.microsoft.com/office/drawing/2014/main" id="{1809EADD-8EEC-3161-5022-A2D20B82A8F8}"/>
                </a:ext>
              </a:extLst>
            </p:cNvPr>
            <p:cNvSpPr>
              <a:spLocks noChangeArrowheads="1"/>
            </p:cNvSpPr>
            <p:nvPr/>
          </p:nvSpPr>
          <p:spPr bwMode="auto">
            <a:xfrm>
              <a:off x="2206373" y="4976799"/>
              <a:ext cx="4454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Expectation based theories</a:t>
              </a:r>
            </a:p>
          </p:txBody>
        </p:sp>
      </p:grpSp>
    </p:spTree>
    <p:extLst>
      <p:ext uri="{BB962C8B-B14F-4D97-AF65-F5344CB8AC3E}">
        <p14:creationId xmlns:p14="http://schemas.microsoft.com/office/powerpoint/2010/main" val="16545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E0BD-CB99-2F11-8FC9-2ADC44F485A3}"/>
            </a:ext>
          </a:extLst>
        </p:cNvPr>
        <p:cNvGrpSpPr/>
        <p:nvPr/>
      </p:nvGrpSpPr>
      <p:grpSpPr>
        <a:xfrm>
          <a:off x="0" y="0"/>
          <a:ext cx="0" cy="0"/>
          <a:chOff x="0" y="0"/>
          <a:chExt cx="0" cy="0"/>
        </a:xfrm>
      </p:grpSpPr>
      <p:sp>
        <p:nvSpPr>
          <p:cNvPr id="30722" name="Rectangle 5">
            <a:extLst>
              <a:ext uri="{FF2B5EF4-FFF2-40B4-BE49-F238E27FC236}">
                <a16:creationId xmlns:a16="http://schemas.microsoft.com/office/drawing/2014/main" id="{D7339486-637A-992B-8C69-2D748CBDFAA1}"/>
              </a:ext>
            </a:extLst>
          </p:cNvPr>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95DDB9D8-6CD6-4C77-A06F-90F6212AC1DC}" type="slidenum">
              <a:rPr lang="en-US" altLang="en-US" sz="1400"/>
              <a:pPr algn="r">
                <a:spcBef>
                  <a:spcPct val="0"/>
                </a:spcBef>
                <a:buFontTx/>
                <a:buNone/>
              </a:pPr>
              <a:t>7</a:t>
            </a:fld>
            <a:endParaRPr lang="en-US" altLang="en-US" sz="1400"/>
          </a:p>
        </p:txBody>
      </p:sp>
      <p:sp>
        <p:nvSpPr>
          <p:cNvPr id="30723" name="Rectangle 2">
            <a:extLst>
              <a:ext uri="{FF2B5EF4-FFF2-40B4-BE49-F238E27FC236}">
                <a16:creationId xmlns:a16="http://schemas.microsoft.com/office/drawing/2014/main" id="{3BB4B59E-5920-FA1B-6238-523484080986}"/>
              </a:ext>
            </a:extLst>
          </p:cNvPr>
          <p:cNvSpPr>
            <a:spLocks noGrp="1" noChangeArrowheads="1"/>
          </p:cNvSpPr>
          <p:nvPr>
            <p:ph type="title" idx="4294967295"/>
          </p:nvPr>
        </p:nvSpPr>
        <p:spPr>
          <a:xfrm>
            <a:off x="349250" y="176213"/>
            <a:ext cx="7993063" cy="1304925"/>
          </a:xfrm>
        </p:spPr>
        <p:txBody>
          <a:bodyPr/>
          <a:lstStyle/>
          <a:p>
            <a:pPr eaLnBrk="1" hangingPunct="1"/>
            <a:r>
              <a:rPr lang="de-DE" altLang="en-US" dirty="0"/>
              <a:t>Paul Grice: </a:t>
            </a:r>
            <a:r>
              <a:rPr lang="de-DE" altLang="en-US" dirty="0" err="1"/>
              <a:t>Meaning</a:t>
            </a:r>
            <a:r>
              <a:rPr lang="de-DE" altLang="en-US" dirty="0"/>
              <a:t> (1954)</a:t>
            </a:r>
          </a:p>
        </p:txBody>
      </p:sp>
      <p:sp>
        <p:nvSpPr>
          <p:cNvPr id="30725" name="Rectangle 5">
            <a:extLst>
              <a:ext uri="{FF2B5EF4-FFF2-40B4-BE49-F238E27FC236}">
                <a16:creationId xmlns:a16="http://schemas.microsoft.com/office/drawing/2014/main" id="{7DEB780C-7060-E11D-025E-D53BE090D31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2" name="Rechthoek 6">
            <a:extLst>
              <a:ext uri="{FF2B5EF4-FFF2-40B4-BE49-F238E27FC236}">
                <a16:creationId xmlns:a16="http://schemas.microsoft.com/office/drawing/2014/main" id="{54CCE176-AC75-F430-54CE-AC7CEAF75107}"/>
              </a:ext>
            </a:extLst>
          </p:cNvPr>
          <p:cNvSpPr>
            <a:spLocks noChangeArrowheads="1"/>
          </p:cNvSpPr>
          <p:nvPr/>
        </p:nvSpPr>
        <p:spPr bwMode="auto">
          <a:xfrm>
            <a:off x="256886" y="1421170"/>
            <a:ext cx="618012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Grice </a:t>
            </a:r>
            <a:r>
              <a:rPr lang="en-US" dirty="0">
                <a:sym typeface="Symbol" panose="05050102010706020507" pitchFamily="18" charset="2"/>
              </a:rPr>
              <a:t>has</a:t>
            </a:r>
            <a:r>
              <a:rPr lang="en-US" dirty="0">
                <a:solidFill>
                  <a:srgbClr val="000099"/>
                </a:solidFill>
                <a:sym typeface="Symbol" panose="05050102010706020507" pitchFamily="18" charset="2"/>
              </a:rPr>
              <a:t> </a:t>
            </a:r>
            <a:r>
              <a:rPr lang="en-US" dirty="0">
                <a:sym typeface="Symbol" panose="05050102010706020507" pitchFamily="18" charset="2"/>
              </a:rPr>
              <a:t>stated that the term “meaning” has different meanings. Importantly,  he made the distinction between natural and nonnatural meaning</a:t>
            </a: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Natural Meaning </a:t>
            </a:r>
            <a:r>
              <a:rPr lang="en-US" dirty="0">
                <a:sym typeface="Symbol" panose="05050102010706020507" pitchFamily="18" charset="2"/>
              </a:rPr>
              <a:t>(also called con-notation). Example: </a:t>
            </a:r>
            <a:r>
              <a:rPr lang="en-US" dirty="0">
                <a:solidFill>
                  <a:srgbClr val="00B050"/>
                </a:solidFill>
              </a:rPr>
              <a:t>Smoke means fire. </a:t>
            </a:r>
            <a:r>
              <a:rPr lang="en-US" dirty="0"/>
              <a:t>The connection between Fire and smoke is based on a natural connection </a:t>
            </a:r>
            <a:br>
              <a:rPr lang="en-US" dirty="0"/>
            </a:br>
            <a:r>
              <a:rPr lang="en-US" dirty="0"/>
              <a:t>(fire causes smoke)</a:t>
            </a: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Nonnatural Meaning</a:t>
            </a:r>
            <a:r>
              <a:rPr lang="en-US" dirty="0">
                <a:sym typeface="Symbol" panose="05050102010706020507" pitchFamily="18" charset="2"/>
              </a:rPr>
              <a:t> </a:t>
            </a:r>
            <a:r>
              <a:rPr lang="en-US" dirty="0"/>
              <a:t>(also called referential meaning). Example:</a:t>
            </a:r>
            <a:r>
              <a:rPr lang="en-US" dirty="0">
                <a:sym typeface="Symbol" panose="05050102010706020507" pitchFamily="18" charset="2"/>
              </a:rPr>
              <a:t> </a:t>
            </a:r>
            <a:r>
              <a:rPr lang="en-US" dirty="0">
                <a:solidFill>
                  <a:srgbClr val="00B050"/>
                </a:solidFill>
              </a:rPr>
              <a:t>The German word “Hund” means dog.</a:t>
            </a:r>
            <a:br>
              <a:rPr lang="en-US" dirty="0">
                <a:solidFill>
                  <a:srgbClr val="00B050"/>
                </a:solidFill>
              </a:rPr>
            </a:br>
            <a:r>
              <a:rPr lang="en-US" dirty="0"/>
              <a:t>Based on a convention.</a:t>
            </a:r>
            <a:endParaRPr lang="en-US" dirty="0">
              <a:sym typeface="Symbol" panose="05050102010706020507" pitchFamily="18" charset="2"/>
            </a:endParaRPr>
          </a:p>
        </p:txBody>
      </p:sp>
      <p:pic>
        <p:nvPicPr>
          <p:cNvPr id="2050" name="Picture 2" descr="Paul Grice: Philosopher and Linguist : Chapman, S.: Amazon ...">
            <a:extLst>
              <a:ext uri="{FF2B5EF4-FFF2-40B4-BE49-F238E27FC236}">
                <a16:creationId xmlns:a16="http://schemas.microsoft.com/office/drawing/2014/main" id="{1B6AB893-E638-167B-F33E-39487FF3E538}"/>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5951347" y="1092613"/>
            <a:ext cx="3192653" cy="526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82E9-93B5-75D8-BE01-4488EC1628E1}"/>
            </a:ext>
          </a:extLst>
        </p:cNvPr>
        <p:cNvGrpSpPr/>
        <p:nvPr/>
      </p:nvGrpSpPr>
      <p:grpSpPr>
        <a:xfrm>
          <a:off x="0" y="0"/>
          <a:ext cx="0" cy="0"/>
          <a:chOff x="0" y="0"/>
          <a:chExt cx="0" cy="0"/>
        </a:xfrm>
      </p:grpSpPr>
      <p:sp>
        <p:nvSpPr>
          <p:cNvPr id="30722" name="Rectangle 5">
            <a:extLst>
              <a:ext uri="{FF2B5EF4-FFF2-40B4-BE49-F238E27FC236}">
                <a16:creationId xmlns:a16="http://schemas.microsoft.com/office/drawing/2014/main" id="{CC1B0C2A-B5F6-D9A2-F20F-6AC3739C4509}"/>
              </a:ext>
            </a:extLst>
          </p:cNvPr>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95DDB9D8-6CD6-4C77-A06F-90F6212AC1DC}" type="slidenum">
              <a:rPr lang="en-US" altLang="en-US" sz="1400"/>
              <a:pPr algn="r">
                <a:spcBef>
                  <a:spcPct val="0"/>
                </a:spcBef>
                <a:buFontTx/>
                <a:buNone/>
              </a:pPr>
              <a:t>8</a:t>
            </a:fld>
            <a:endParaRPr lang="en-US" altLang="en-US" sz="1400"/>
          </a:p>
        </p:txBody>
      </p:sp>
      <p:sp>
        <p:nvSpPr>
          <p:cNvPr id="30723" name="Rectangle 2">
            <a:extLst>
              <a:ext uri="{FF2B5EF4-FFF2-40B4-BE49-F238E27FC236}">
                <a16:creationId xmlns:a16="http://schemas.microsoft.com/office/drawing/2014/main" id="{54C29CAD-F6BB-6770-12D3-F9F87FDDCC94}"/>
              </a:ext>
            </a:extLst>
          </p:cNvPr>
          <p:cNvSpPr>
            <a:spLocks noGrp="1" noChangeArrowheads="1"/>
          </p:cNvSpPr>
          <p:nvPr>
            <p:ph type="title" idx="4294967295"/>
          </p:nvPr>
        </p:nvSpPr>
        <p:spPr>
          <a:xfrm>
            <a:off x="349250" y="176213"/>
            <a:ext cx="7993063" cy="1304925"/>
          </a:xfrm>
        </p:spPr>
        <p:txBody>
          <a:bodyPr/>
          <a:lstStyle/>
          <a:p>
            <a:pPr eaLnBrk="1" hangingPunct="1"/>
            <a:r>
              <a:rPr lang="de-DE" altLang="en-US" dirty="0"/>
              <a:t>Charles Sanders Pearce: What </a:t>
            </a:r>
            <a:r>
              <a:rPr lang="de-DE" altLang="en-US" dirty="0" err="1"/>
              <a:t>is</a:t>
            </a:r>
            <a:r>
              <a:rPr lang="de-DE" altLang="en-US" dirty="0"/>
              <a:t> a </a:t>
            </a:r>
            <a:r>
              <a:rPr lang="de-DE" altLang="en-US" dirty="0" err="1"/>
              <a:t>sign</a:t>
            </a:r>
            <a:r>
              <a:rPr lang="de-DE" altLang="en-US" dirty="0"/>
              <a:t>? (1894)</a:t>
            </a:r>
          </a:p>
        </p:txBody>
      </p:sp>
      <p:sp>
        <p:nvSpPr>
          <p:cNvPr id="30725" name="Rectangle 5">
            <a:extLst>
              <a:ext uri="{FF2B5EF4-FFF2-40B4-BE49-F238E27FC236}">
                <a16:creationId xmlns:a16="http://schemas.microsoft.com/office/drawing/2014/main" id="{0DDFDA94-1D92-85B6-B4B6-BBF3C474239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a:t>Reinhard Blutner</a:t>
            </a:r>
          </a:p>
        </p:txBody>
      </p:sp>
      <p:sp>
        <p:nvSpPr>
          <p:cNvPr id="2" name="Rechthoek 6">
            <a:extLst>
              <a:ext uri="{FF2B5EF4-FFF2-40B4-BE49-F238E27FC236}">
                <a16:creationId xmlns:a16="http://schemas.microsoft.com/office/drawing/2014/main" id="{4286D00E-1819-2B72-A698-7699C88BEB2A}"/>
              </a:ext>
            </a:extLst>
          </p:cNvPr>
          <p:cNvSpPr>
            <a:spLocks noChangeArrowheads="1"/>
          </p:cNvSpPr>
          <p:nvPr/>
        </p:nvSpPr>
        <p:spPr bwMode="auto">
          <a:xfrm>
            <a:off x="511390" y="1907102"/>
            <a:ext cx="4513192" cy="419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Indexical: </a:t>
            </a:r>
            <a:r>
              <a:rPr lang="en-US" dirty="0">
                <a:solidFill>
                  <a:srgbClr val="00B050"/>
                </a:solidFill>
                <a:sym typeface="Symbol" panose="05050102010706020507" pitchFamily="18" charset="2"/>
              </a:rPr>
              <a:t>Smoke indicates fire</a:t>
            </a:r>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iconic</a:t>
            </a:r>
            <a:r>
              <a:rPr lang="en-US" dirty="0">
                <a:sym typeface="Symbol" panose="05050102010706020507" pitchFamily="18" charset="2"/>
              </a:rPr>
              <a:t>: </a:t>
            </a:r>
            <a:r>
              <a:rPr lang="en-US" dirty="0">
                <a:solidFill>
                  <a:srgbClr val="00B050"/>
                </a:solidFill>
                <a:sym typeface="Symbol" panose="05050102010706020507" pitchFamily="18" charset="2"/>
              </a:rPr>
              <a:t>similarity</a:t>
            </a:r>
            <a:r>
              <a:rPr lang="en-US" dirty="0">
                <a:sym typeface="Symbol" panose="05050102010706020507" pitchFamily="18" charset="2"/>
              </a:rPr>
              <a:t> between icon and what is signifies</a:t>
            </a:r>
          </a:p>
          <a:p>
            <a:pPr marL="17100" eaLnBrk="1" hangingPunct="1">
              <a:spcAft>
                <a:spcPts val="600"/>
              </a:spcAft>
              <a:tabLst>
                <a:tab pos="534988" algn="l"/>
              </a:tabLst>
              <a:defRPr/>
            </a:pPr>
            <a:br>
              <a:rPr lang="en-US" dirty="0"/>
            </a:br>
            <a:br>
              <a:rPr lang="en-US" dirty="0"/>
            </a:br>
            <a:endParaRPr lang="en-US" sz="1100" dirty="0"/>
          </a:p>
          <a:p>
            <a:pPr marL="360000" indent="-342900" eaLnBrk="1" hangingPunct="1">
              <a:spcAft>
                <a:spcPts val="600"/>
              </a:spcAft>
              <a:buFont typeface="Tahoma" panose="020B0604030504040204" pitchFamily="34" charset="0"/>
              <a:buChar char="●"/>
              <a:tabLst>
                <a:tab pos="534988" algn="l"/>
              </a:tabLst>
              <a:defRPr/>
            </a:pPr>
            <a:r>
              <a:rPr lang="en-US" dirty="0">
                <a:solidFill>
                  <a:srgbClr val="000099"/>
                </a:solidFill>
                <a:sym typeface="Symbol" panose="05050102010706020507" pitchFamily="18" charset="2"/>
              </a:rPr>
              <a:t>Symbolic</a:t>
            </a:r>
            <a:r>
              <a:rPr lang="en-US" dirty="0">
                <a:sym typeface="Symbol" panose="05050102010706020507" pitchFamily="18" charset="2"/>
              </a:rPr>
              <a:t>: </a:t>
            </a:r>
            <a:r>
              <a:rPr lang="en-US" dirty="0">
                <a:solidFill>
                  <a:srgbClr val="00B050"/>
                </a:solidFill>
              </a:rPr>
              <a:t>The German word “Hund” is a symbol for the category of dogs</a:t>
            </a:r>
            <a:endParaRPr lang="en-US" dirty="0">
              <a:sym typeface="Symbol" panose="05050102010706020507" pitchFamily="18" charset="2"/>
            </a:endParaRPr>
          </a:p>
        </p:txBody>
      </p:sp>
      <p:pic>
        <p:nvPicPr>
          <p:cNvPr id="1026" name="Picture 2" descr="railway crossing road sign">
            <a:extLst>
              <a:ext uri="{FF2B5EF4-FFF2-40B4-BE49-F238E27FC236}">
                <a16:creationId xmlns:a16="http://schemas.microsoft.com/office/drawing/2014/main" id="{01C7C274-E4C7-3540-67B3-43E5A7353808}"/>
              </a:ext>
            </a:extLst>
          </p:cNvPr>
          <p:cNvPicPr>
            <a:picLocks noChangeAspect="1" noChangeArrowheads="1"/>
          </p:cNvPicPr>
          <p:nvPr/>
        </p:nvPicPr>
        <p:blipFill>
          <a:blip r:embed="rId3">
            <a:alphaModFix amt="43000"/>
            <a:extLst>
              <a:ext uri="{28A0092B-C50C-407E-A947-70E740481C1C}">
                <a14:useLocalDpi xmlns:a14="http://schemas.microsoft.com/office/drawing/2010/main" val="0"/>
              </a:ext>
            </a:extLst>
          </a:blip>
          <a:srcRect/>
          <a:stretch>
            <a:fillRect/>
          </a:stretch>
        </p:blipFill>
        <p:spPr bwMode="auto">
          <a:xfrm>
            <a:off x="3049913" y="3075708"/>
            <a:ext cx="1522087" cy="1522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0B020C-6AFE-006A-B8ED-CBB47D5FC029}"/>
              </a:ext>
            </a:extLst>
          </p:cNvPr>
          <p:cNvPicPr>
            <a:picLocks noChangeAspect="1" noChangeArrowheads="1"/>
          </p:cNvPicPr>
          <p:nvPr/>
        </p:nvPicPr>
        <p:blipFill>
          <a:blip r:embed="rId4">
            <a:alphaModFix amt="52000"/>
            <a:extLst>
              <a:ext uri="{28A0092B-C50C-407E-A947-70E740481C1C}">
                <a14:useLocalDpi xmlns:a14="http://schemas.microsoft.com/office/drawing/2010/main" val="0"/>
              </a:ext>
            </a:extLst>
          </a:blip>
          <a:srcRect/>
          <a:stretch>
            <a:fillRect/>
          </a:stretch>
        </p:blipFill>
        <p:spPr bwMode="auto">
          <a:xfrm>
            <a:off x="4572000" y="1605449"/>
            <a:ext cx="3791959" cy="508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DFD12-8DE4-B79E-FE8A-1EBEF4E1F627}"/>
            </a:ext>
          </a:extLst>
        </p:cNvPr>
        <p:cNvGrpSpPr/>
        <p:nvPr/>
      </p:nvGrpSpPr>
      <p:grpSpPr>
        <a:xfrm>
          <a:off x="0" y="0"/>
          <a:ext cx="0" cy="0"/>
          <a:chOff x="0" y="0"/>
          <a:chExt cx="0" cy="0"/>
        </a:xfrm>
      </p:grpSpPr>
      <p:sp>
        <p:nvSpPr>
          <p:cNvPr id="16386" name="Rectangle 5">
            <a:extLst>
              <a:ext uri="{FF2B5EF4-FFF2-40B4-BE49-F238E27FC236}">
                <a16:creationId xmlns:a16="http://schemas.microsoft.com/office/drawing/2014/main" id="{A091BFAD-5FF5-9768-C6A1-F5BED8F215D8}"/>
              </a:ext>
            </a:extLst>
          </p:cNvPr>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623EFB5C-16BC-4442-954F-1ECC1C948A76}" type="slidenum">
              <a:rPr lang="en-US" altLang="en-US" sz="1400">
                <a:latin typeface="Verdana" panose="020B0604030504040204" pitchFamily="34" charset="0"/>
              </a:rPr>
              <a:pPr algn="r">
                <a:spcBef>
                  <a:spcPct val="0"/>
                </a:spcBef>
                <a:buFontTx/>
                <a:buNone/>
              </a:pPr>
              <a:t>9</a:t>
            </a:fld>
            <a:endParaRPr lang="en-US" altLang="en-US" sz="1400" dirty="0">
              <a:latin typeface="Verdana" panose="020B0604030504040204" pitchFamily="34" charset="0"/>
            </a:endParaRPr>
          </a:p>
        </p:txBody>
      </p:sp>
      <p:sp>
        <p:nvSpPr>
          <p:cNvPr id="16387" name="Rectangle 2">
            <a:extLst>
              <a:ext uri="{FF2B5EF4-FFF2-40B4-BE49-F238E27FC236}">
                <a16:creationId xmlns:a16="http://schemas.microsoft.com/office/drawing/2014/main" id="{E419F5FB-14DA-CD8F-7ED8-8276F7CAAB67}"/>
              </a:ext>
            </a:extLst>
          </p:cNvPr>
          <p:cNvSpPr>
            <a:spLocks noGrp="1" noChangeArrowheads="1"/>
          </p:cNvSpPr>
          <p:nvPr>
            <p:ph type="title" idx="4294967295"/>
          </p:nvPr>
        </p:nvSpPr>
        <p:spPr>
          <a:xfrm>
            <a:off x="847646" y="672269"/>
            <a:ext cx="7993063" cy="2261054"/>
          </a:xfrm>
        </p:spPr>
        <p:txBody>
          <a:bodyPr/>
          <a:lstStyle/>
          <a:p>
            <a:pPr eaLnBrk="1" hangingPunct="1"/>
            <a:r>
              <a:rPr lang="en-US" altLang="en-US" dirty="0">
                <a:solidFill>
                  <a:srgbClr val="C00000"/>
                </a:solidFill>
              </a:rPr>
              <a:t>II</a:t>
            </a:r>
            <a:br>
              <a:rPr lang="en-US" altLang="en-US" dirty="0">
                <a:solidFill>
                  <a:srgbClr val="C00000"/>
                </a:solidFill>
              </a:rPr>
            </a:br>
            <a:r>
              <a:rPr lang="en-US" altLang="en-US" dirty="0">
                <a:solidFill>
                  <a:srgbClr val="C00000"/>
                </a:solidFill>
              </a:rPr>
              <a:t>Similarities and Differences between Music and Language</a:t>
            </a:r>
            <a:endParaRPr lang="de-DE" altLang="en-US" dirty="0">
              <a:solidFill>
                <a:srgbClr val="C00000"/>
              </a:solidFill>
            </a:endParaRPr>
          </a:p>
        </p:txBody>
      </p:sp>
    </p:spTree>
    <p:extLst>
      <p:ext uri="{BB962C8B-B14F-4D97-AF65-F5344CB8AC3E}">
        <p14:creationId xmlns:p14="http://schemas.microsoft.com/office/powerpoint/2010/main" val="1246424061"/>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75000"/>
            <a:lumOff val="25000"/>
            <a:alpha val="28000"/>
          </a:schemeClr>
        </a:solidFill>
        <a:ln w="101600" cap="flat" cmpd="sng" algn="ctr">
          <a:solidFill>
            <a:schemeClr val="tx1"/>
          </a:solidFill>
          <a:prstDash val="solid"/>
          <a:round/>
          <a:headEnd type="none" w="med" len="med"/>
          <a:tailEnd type="stealth" w="lg" len="lg"/>
        </a:ln>
        <a:effectLst/>
      </a:spPr>
      <a:bodyPr vert="horz" wrap="square" lIns="91440" tIns="45720" rIns="91440" bIns="45720" numCol="1" rtlCol="0"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lang="de-DE"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buNone/>
          <a:defRPr b="1"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2992</Words>
  <Application>Microsoft Office PowerPoint</Application>
  <PresentationFormat>Bildschirmpräsentation (4:3)</PresentationFormat>
  <Paragraphs>612</Paragraphs>
  <Slides>48</Slides>
  <Notes>31</Notes>
  <HiddenSlides>0</HiddenSlides>
  <MMClips>13</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48</vt:i4>
      </vt:variant>
    </vt:vector>
  </HeadingPairs>
  <TitlesOfParts>
    <vt:vector size="60" baseType="lpstr">
      <vt:lpstr>MS PGothic</vt:lpstr>
      <vt:lpstr>Arial</vt:lpstr>
      <vt:lpstr>Cambria Math</vt:lpstr>
      <vt:lpstr>Courier New</vt:lpstr>
      <vt:lpstr>Lucida Sans Unicode</vt:lpstr>
      <vt:lpstr>Mathematica3</vt:lpstr>
      <vt:lpstr>Symbol</vt:lpstr>
      <vt:lpstr>Tahoma</vt:lpstr>
      <vt:lpstr>Times New Roman</vt:lpstr>
      <vt:lpstr>Verdana</vt:lpstr>
      <vt:lpstr>Wingdings</vt:lpstr>
      <vt:lpstr>Standarddesign</vt:lpstr>
      <vt:lpstr> Language and Music</vt:lpstr>
      <vt:lpstr>Outline</vt:lpstr>
      <vt:lpstr>I Cognitive Theories of Music</vt:lpstr>
      <vt:lpstr>Generative Theories</vt:lpstr>
      <vt:lpstr>Expectation Based Theories</vt:lpstr>
      <vt:lpstr>PowerPoint-Präsentation</vt:lpstr>
      <vt:lpstr>Paul Grice: Meaning (1954)</vt:lpstr>
      <vt:lpstr>Charles Sanders Pearce: What is a sign? (1894)</vt:lpstr>
      <vt:lpstr>II Similarities and Differences between Music and Language</vt:lpstr>
      <vt:lpstr>Language and Music as Representational Systems</vt:lpstr>
      <vt:lpstr>PowerPoint-Präsentation</vt:lpstr>
      <vt:lpstr>PowerPoint-Präsentation</vt:lpstr>
      <vt:lpstr>III Music and its Affective Meaning</vt:lpstr>
      <vt:lpstr>Why do we like music?</vt:lpstr>
      <vt:lpstr>Doctrine of Affects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IV Tonal Attraction: Empirical Data and Idealizations  </vt:lpstr>
      <vt:lpstr>Three Empirical Questions</vt:lpstr>
      <vt:lpstr>Static Attraction: The Experiment</vt:lpstr>
      <vt:lpstr>What makes empirical research succesful?</vt:lpstr>
      <vt:lpstr>What makes empirical research succesful?</vt:lpstr>
      <vt:lpstr>Static Attraction: Results</vt:lpstr>
      <vt:lpstr>PowerPoint-Präsentation</vt:lpstr>
      <vt:lpstr>Chords</vt:lpstr>
      <vt:lpstr>PowerPoint-Präsentation</vt:lpstr>
      <vt:lpstr>Attractions and musical proporties</vt:lpstr>
      <vt:lpstr>Static Attraction and Consonance</vt:lpstr>
      <vt:lpstr>Dynamic Attraction and Arousal</vt:lpstr>
      <vt:lpstr>V A Geometric Model of  Tonal Attraction </vt:lpstr>
      <vt:lpstr>PowerPoint-Präsentation</vt:lpstr>
      <vt:lpstr>What have we achieved?</vt:lpstr>
      <vt:lpstr>Symmetries and the 12 Tones</vt:lpstr>
      <vt:lpstr>Two ways of representing the cyclic group </vt:lpstr>
      <vt:lpstr>PowerPoint-Präsentation</vt:lpstr>
      <vt:lpstr>Vector representations and the Bloch circle</vt:lpstr>
      <vt:lpstr>Representation Theory</vt:lpstr>
      <vt:lpstr>PowerPoint-Präsentation</vt:lpstr>
      <vt:lpstr>PowerPoint-Präsentation</vt:lpstr>
      <vt:lpstr>PowerPoint-Präsentation</vt:lpstr>
    </vt:vector>
  </TitlesOfParts>
  <Company>Concordia Discors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Cognitive Modeling</dc:title>
  <dc:creator>RB</dc:creator>
  <cp:lastModifiedBy>Reinhard Blutner</cp:lastModifiedBy>
  <cp:revision>1030</cp:revision>
  <cp:lastPrinted>2026-02-13T15:25:59Z</cp:lastPrinted>
  <dcterms:created xsi:type="dcterms:W3CDTF">2010-08-14T14:29:42Z</dcterms:created>
  <dcterms:modified xsi:type="dcterms:W3CDTF">2026-03-27T14:50:02Z</dcterms:modified>
</cp:coreProperties>
</file>