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m4a" ContentType="audio/mp4"/>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9" r:id="rId2"/>
    <p:sldId id="619" r:id="rId3"/>
    <p:sldId id="620" r:id="rId4"/>
    <p:sldId id="651" r:id="rId5"/>
    <p:sldId id="618" r:id="rId6"/>
    <p:sldId id="623" r:id="rId7"/>
    <p:sldId id="641" r:id="rId8"/>
    <p:sldId id="616" r:id="rId9"/>
    <p:sldId id="617" r:id="rId10"/>
    <p:sldId id="597" r:id="rId11"/>
    <p:sldId id="683" r:id="rId12"/>
    <p:sldId id="599" r:id="rId13"/>
    <p:sldId id="655" r:id="rId14"/>
    <p:sldId id="640" r:id="rId15"/>
    <p:sldId id="652" r:id="rId16"/>
    <p:sldId id="642" r:id="rId17"/>
    <p:sldId id="549" r:id="rId18"/>
    <p:sldId id="653" r:id="rId19"/>
    <p:sldId id="658" r:id="rId20"/>
    <p:sldId id="685" r:id="rId21"/>
    <p:sldId id="659" r:id="rId22"/>
    <p:sldId id="624" r:id="rId23"/>
    <p:sldId id="551" r:id="rId24"/>
    <p:sldId id="660" r:id="rId25"/>
    <p:sldId id="649" r:id="rId26"/>
    <p:sldId id="650" r:id="rId27"/>
    <p:sldId id="688" r:id="rId28"/>
    <p:sldId id="648" r:id="rId29"/>
    <p:sldId id="684" r:id="rId30"/>
    <p:sldId id="689" r:id="rId31"/>
  </p:sldIdLst>
  <p:sldSz cx="9144000" cy="6858000" type="screen4x3"/>
  <p:notesSz cx="7099300" cy="10234613"/>
  <p:defaultTex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nhard" initials="rb" lastIdx="1" clrIdx="0">
    <p:extLst>
      <p:ext uri="{19B8F6BF-5375-455C-9EA6-DF929625EA0E}">
        <p15:presenceInfo xmlns:p15="http://schemas.microsoft.com/office/powerpoint/2012/main" userId="reinhard" providerId="None"/>
      </p:ext>
    </p:extLst>
  </p:cmAuthor>
  <p:cmAuthor id="2" name="Reinhard Blutner" initials="RB" lastIdx="2" clrIdx="1">
    <p:extLst>
      <p:ext uri="{19B8F6BF-5375-455C-9EA6-DF929625EA0E}">
        <p15:presenceInfo xmlns:p15="http://schemas.microsoft.com/office/powerpoint/2012/main" userId="67893a2aca694d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E7261F"/>
    <a:srgbClr val="EDCCCB"/>
    <a:srgbClr val="0033CC"/>
    <a:srgbClr val="009900"/>
    <a:srgbClr val="F02629"/>
    <a:srgbClr val="006E9E"/>
    <a:srgbClr val="33CC33"/>
    <a:srgbClr val="99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6" autoAdjust="0"/>
    <p:restoredTop sz="98646" autoAdjust="0"/>
  </p:normalViewPr>
  <p:slideViewPr>
    <p:cSldViewPr snapToGrid="0">
      <p:cViewPr varScale="1">
        <p:scale>
          <a:sx n="162" d="100"/>
          <a:sy n="162" d="100"/>
        </p:scale>
        <p:origin x="1544" y="92"/>
      </p:cViewPr>
      <p:guideLst>
        <p:guide orient="horz" pos="2160"/>
        <p:guide pos="2880"/>
      </p:guideLst>
    </p:cSldViewPr>
  </p:slideViewPr>
  <p:outlineViewPr>
    <p:cViewPr>
      <p:scale>
        <a:sx n="33" d="100"/>
        <a:sy n="33" d="100"/>
      </p:scale>
      <p:origin x="42" y="113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3" d="100"/>
          <a:sy n="113" d="100"/>
        </p:scale>
        <p:origin x="5112" y="5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C6114-06E1-4721-9E11-0BC8A702B17E}" type="doc">
      <dgm:prSet loTypeId="urn:microsoft.com/office/officeart/2005/8/layout/pyramid2" loCatId="pyramid" qsTypeId="urn:microsoft.com/office/officeart/2005/8/quickstyle/simple1" qsCatId="simple" csTypeId="urn:microsoft.com/office/officeart/2005/8/colors/accent1_2" csCatId="accent1" phldr="1"/>
      <dgm:spPr/>
    </dgm:pt>
    <dgm:pt modelId="{CC02EF01-777C-4D19-81E1-A14030193DFA}">
      <dgm:prSet phldrT="[Text]" custT="1"/>
      <dgm:spPr/>
      <dgm:t>
        <a:bodyPr/>
        <a:lstStyle/>
        <a:p>
          <a:r>
            <a:rPr lang="de-DE" sz="2000" dirty="0" smtClean="0"/>
            <a:t>Music </a:t>
          </a:r>
          <a:r>
            <a:rPr lang="de-DE" sz="2000" dirty="0" err="1" smtClean="0"/>
            <a:t>is</a:t>
          </a:r>
          <a:r>
            <a:rPr lang="de-DE" sz="2000" dirty="0" smtClean="0"/>
            <a:t> </a:t>
          </a:r>
          <a:r>
            <a:rPr lang="de-DE" sz="2000" dirty="0" err="1" smtClean="0"/>
            <a:t>the</a:t>
          </a:r>
          <a:r>
            <a:rPr lang="de-DE" sz="2000" dirty="0" smtClean="0"/>
            <a:t> </a:t>
          </a:r>
          <a:r>
            <a:rPr lang="de-DE" sz="2000" dirty="0" err="1" smtClean="0"/>
            <a:t>language</a:t>
          </a:r>
          <a:r>
            <a:rPr lang="de-DE" sz="2000" dirty="0" smtClean="0"/>
            <a:t> </a:t>
          </a:r>
          <a:r>
            <a:rPr lang="de-DE" sz="2000" dirty="0" err="1" smtClean="0"/>
            <a:t>of</a:t>
          </a:r>
          <a:r>
            <a:rPr lang="de-DE" sz="2000" dirty="0" smtClean="0"/>
            <a:t> </a:t>
          </a:r>
          <a:r>
            <a:rPr lang="de-DE" sz="2000" dirty="0" err="1" smtClean="0"/>
            <a:t>our</a:t>
          </a:r>
          <a:r>
            <a:rPr lang="de-DE" sz="2000" dirty="0" smtClean="0"/>
            <a:t> </a:t>
          </a:r>
          <a:r>
            <a:rPr lang="de-DE" sz="2000" dirty="0" err="1" smtClean="0"/>
            <a:t>feelings</a:t>
          </a:r>
          <a:r>
            <a:rPr lang="de-DE" sz="2000" dirty="0" smtClean="0"/>
            <a:t> </a:t>
          </a:r>
          <a:endParaRPr lang="de-DE" sz="2000" dirty="0"/>
        </a:p>
      </dgm:t>
    </dgm:pt>
    <dgm:pt modelId="{0688A015-81ED-446D-A09F-39DE70A897EF}" type="parTrans" cxnId="{1F74580F-AC92-4CE8-A28C-3FB363C6B18A}">
      <dgm:prSet/>
      <dgm:spPr/>
      <dgm:t>
        <a:bodyPr/>
        <a:lstStyle/>
        <a:p>
          <a:endParaRPr lang="de-DE"/>
        </a:p>
      </dgm:t>
    </dgm:pt>
    <dgm:pt modelId="{DA76A483-4F01-41F9-8344-4E98F82E3EA1}" type="sibTrans" cxnId="{1F74580F-AC92-4CE8-A28C-3FB363C6B18A}">
      <dgm:prSet/>
      <dgm:spPr/>
      <dgm:t>
        <a:bodyPr/>
        <a:lstStyle/>
        <a:p>
          <a:endParaRPr lang="de-DE"/>
        </a:p>
      </dgm:t>
    </dgm:pt>
    <dgm:pt modelId="{A5F7EDE3-285C-4C78-AFCA-7314C680DA13}">
      <dgm:prSet phldrT="[Text]" custT="1"/>
      <dgm:spPr/>
      <dgm:t>
        <a:bodyPr/>
        <a:lstStyle/>
        <a:p>
          <a:r>
            <a:rPr lang="de-DE" sz="2000" dirty="0" smtClean="0"/>
            <a:t>The </a:t>
          </a:r>
          <a:r>
            <a:rPr lang="de-DE" sz="2000" dirty="0" err="1" smtClean="0"/>
            <a:t>meaning</a:t>
          </a:r>
          <a:r>
            <a:rPr lang="de-DE" sz="2000" dirty="0" smtClean="0"/>
            <a:t> </a:t>
          </a:r>
          <a:r>
            <a:rPr lang="de-DE" sz="2000" dirty="0" err="1" smtClean="0"/>
            <a:t>of</a:t>
          </a:r>
          <a:r>
            <a:rPr lang="de-DE" sz="2000" dirty="0" smtClean="0"/>
            <a:t> </a:t>
          </a:r>
          <a:r>
            <a:rPr lang="de-DE" sz="2000" dirty="0" err="1" smtClean="0"/>
            <a:t>music</a:t>
          </a:r>
          <a:r>
            <a:rPr lang="de-DE" sz="2000" dirty="0" smtClean="0"/>
            <a:t> </a:t>
          </a:r>
          <a:r>
            <a:rPr lang="de-DE" sz="2000" dirty="0" err="1" smtClean="0"/>
            <a:t>are</a:t>
          </a:r>
          <a:r>
            <a:rPr lang="de-DE" sz="2000" dirty="0" smtClean="0"/>
            <a:t> </a:t>
          </a:r>
          <a:r>
            <a:rPr lang="de-DE" sz="2000" dirty="0" err="1" smtClean="0"/>
            <a:t>the</a:t>
          </a:r>
          <a:r>
            <a:rPr lang="de-DE" sz="2000" dirty="0" smtClean="0"/>
            <a:t> </a:t>
          </a:r>
          <a:br>
            <a:rPr lang="de-DE" sz="2000" dirty="0" smtClean="0"/>
          </a:br>
          <a:r>
            <a:rPr lang="de-DE" sz="2000" dirty="0" err="1" smtClean="0"/>
            <a:t>elicited</a:t>
          </a:r>
          <a:r>
            <a:rPr lang="de-DE" sz="2000" dirty="0" smtClean="0"/>
            <a:t>/</a:t>
          </a:r>
          <a:r>
            <a:rPr lang="de-DE" sz="2000" dirty="0" err="1" smtClean="0"/>
            <a:t>expressed</a:t>
          </a:r>
          <a:r>
            <a:rPr lang="de-DE" sz="2000" dirty="0" smtClean="0"/>
            <a:t> </a:t>
          </a:r>
          <a:r>
            <a:rPr lang="de-DE" sz="2000" dirty="0" err="1" smtClean="0"/>
            <a:t>feelings</a:t>
          </a:r>
          <a:r>
            <a:rPr lang="de-DE" sz="2000" dirty="0" smtClean="0"/>
            <a:t>  </a:t>
          </a:r>
          <a:endParaRPr lang="de-DE" sz="2000" dirty="0"/>
        </a:p>
      </dgm:t>
    </dgm:pt>
    <dgm:pt modelId="{8E383FA9-80A6-40B6-AF4C-4C654234D7EC}" type="parTrans" cxnId="{86374619-692F-4FBC-842E-311EF99A4D3E}">
      <dgm:prSet/>
      <dgm:spPr/>
      <dgm:t>
        <a:bodyPr/>
        <a:lstStyle/>
        <a:p>
          <a:endParaRPr lang="de-DE"/>
        </a:p>
      </dgm:t>
    </dgm:pt>
    <dgm:pt modelId="{0587A7C2-358A-4759-BF1A-039D8F1DCEF2}" type="sibTrans" cxnId="{86374619-692F-4FBC-842E-311EF99A4D3E}">
      <dgm:prSet/>
      <dgm:spPr/>
      <dgm:t>
        <a:bodyPr/>
        <a:lstStyle/>
        <a:p>
          <a:endParaRPr lang="de-DE"/>
        </a:p>
      </dgm:t>
    </dgm:pt>
    <dgm:pt modelId="{06B6BB08-7BFD-42CF-9E6C-405B4916C643}" type="pres">
      <dgm:prSet presAssocID="{1E3C6114-06E1-4721-9E11-0BC8A702B17E}" presName="compositeShape" presStyleCnt="0">
        <dgm:presLayoutVars>
          <dgm:dir/>
          <dgm:resizeHandles/>
        </dgm:presLayoutVars>
      </dgm:prSet>
      <dgm:spPr/>
    </dgm:pt>
    <dgm:pt modelId="{76728051-4C24-46FE-9103-2E95F23565F2}" type="pres">
      <dgm:prSet presAssocID="{1E3C6114-06E1-4721-9E11-0BC8A702B17E}" presName="pyramid" presStyleLbl="node1" presStyleIdx="0" presStyleCnt="1" custScaleY="58125" custLinFactNeighborX="31323" custLinFactNeighborY="-3170"/>
      <dgm:spPr/>
    </dgm:pt>
    <dgm:pt modelId="{2C9D1EFE-844A-4F25-BC1E-F9825AFD11B3}" type="pres">
      <dgm:prSet presAssocID="{1E3C6114-06E1-4721-9E11-0BC8A702B17E}" presName="theList" presStyleCnt="0"/>
      <dgm:spPr/>
    </dgm:pt>
    <dgm:pt modelId="{47003565-6C3C-488C-9822-9575C9FA1D48}" type="pres">
      <dgm:prSet presAssocID="{CC02EF01-777C-4D19-81E1-A14030193DFA}" presName="aNode" presStyleLbl="fgAcc1" presStyleIdx="0" presStyleCnt="2" custScaleX="109993" custScaleY="14553" custLinFactNeighborX="12801" custLinFactNeighborY="88330">
        <dgm:presLayoutVars>
          <dgm:bulletEnabled val="1"/>
        </dgm:presLayoutVars>
      </dgm:prSet>
      <dgm:spPr/>
      <dgm:t>
        <a:bodyPr/>
        <a:lstStyle/>
        <a:p>
          <a:endParaRPr lang="de-DE"/>
        </a:p>
      </dgm:t>
    </dgm:pt>
    <dgm:pt modelId="{794182E8-A7C2-460D-82D6-435E75C5DF8D}" type="pres">
      <dgm:prSet presAssocID="{CC02EF01-777C-4D19-81E1-A14030193DFA}" presName="aSpace" presStyleCnt="0"/>
      <dgm:spPr/>
    </dgm:pt>
    <dgm:pt modelId="{64AEAA77-143E-4E98-A982-8B6DA495212B}" type="pres">
      <dgm:prSet presAssocID="{A5F7EDE3-285C-4C78-AFCA-7314C680DA13}" presName="aNode" presStyleLbl="fgAcc1" presStyleIdx="1" presStyleCnt="2" custScaleX="134440" custScaleY="9460" custLinFactNeighborX="17163" custLinFactNeighborY="74652">
        <dgm:presLayoutVars>
          <dgm:bulletEnabled val="1"/>
        </dgm:presLayoutVars>
      </dgm:prSet>
      <dgm:spPr/>
      <dgm:t>
        <a:bodyPr/>
        <a:lstStyle/>
        <a:p>
          <a:endParaRPr lang="de-DE"/>
        </a:p>
      </dgm:t>
    </dgm:pt>
    <dgm:pt modelId="{0443BA94-22C3-4209-8EF1-039CB3872D63}" type="pres">
      <dgm:prSet presAssocID="{A5F7EDE3-285C-4C78-AFCA-7314C680DA13}" presName="aSpace" presStyleCnt="0"/>
      <dgm:spPr/>
    </dgm:pt>
  </dgm:ptLst>
  <dgm:cxnLst>
    <dgm:cxn modelId="{C3CBB0C8-A114-4696-B69E-3FBB40BC62BD}" type="presOf" srcId="{1E3C6114-06E1-4721-9E11-0BC8A702B17E}" destId="{06B6BB08-7BFD-42CF-9E6C-405B4916C643}" srcOrd="0" destOrd="0" presId="urn:microsoft.com/office/officeart/2005/8/layout/pyramid2"/>
    <dgm:cxn modelId="{1F74580F-AC92-4CE8-A28C-3FB363C6B18A}" srcId="{1E3C6114-06E1-4721-9E11-0BC8A702B17E}" destId="{CC02EF01-777C-4D19-81E1-A14030193DFA}" srcOrd="0" destOrd="0" parTransId="{0688A015-81ED-446D-A09F-39DE70A897EF}" sibTransId="{DA76A483-4F01-41F9-8344-4E98F82E3EA1}"/>
    <dgm:cxn modelId="{86374619-692F-4FBC-842E-311EF99A4D3E}" srcId="{1E3C6114-06E1-4721-9E11-0BC8A702B17E}" destId="{A5F7EDE3-285C-4C78-AFCA-7314C680DA13}" srcOrd="1" destOrd="0" parTransId="{8E383FA9-80A6-40B6-AF4C-4C654234D7EC}" sibTransId="{0587A7C2-358A-4759-BF1A-039D8F1DCEF2}"/>
    <dgm:cxn modelId="{F7EF6FD0-CF0F-403A-812D-6CC8CBD03CF3}" type="presOf" srcId="{CC02EF01-777C-4D19-81E1-A14030193DFA}" destId="{47003565-6C3C-488C-9822-9575C9FA1D48}" srcOrd="0" destOrd="0" presId="urn:microsoft.com/office/officeart/2005/8/layout/pyramid2"/>
    <dgm:cxn modelId="{9C37814D-D6D0-444B-8089-3B2EEAC2255F}" type="presOf" srcId="{A5F7EDE3-285C-4C78-AFCA-7314C680DA13}" destId="{64AEAA77-143E-4E98-A982-8B6DA495212B}" srcOrd="0" destOrd="0" presId="urn:microsoft.com/office/officeart/2005/8/layout/pyramid2"/>
    <dgm:cxn modelId="{1C1E33C5-86C3-444B-AED3-8B33440F58FE}" type="presParOf" srcId="{06B6BB08-7BFD-42CF-9E6C-405B4916C643}" destId="{76728051-4C24-46FE-9103-2E95F23565F2}" srcOrd="0" destOrd="0" presId="urn:microsoft.com/office/officeart/2005/8/layout/pyramid2"/>
    <dgm:cxn modelId="{880DB977-8350-4B4C-A4B9-98D949E71734}" type="presParOf" srcId="{06B6BB08-7BFD-42CF-9E6C-405B4916C643}" destId="{2C9D1EFE-844A-4F25-BC1E-F9825AFD11B3}" srcOrd="1" destOrd="0" presId="urn:microsoft.com/office/officeart/2005/8/layout/pyramid2"/>
    <dgm:cxn modelId="{23D11B86-7BF2-4A53-B8BD-60D89E16A993}" type="presParOf" srcId="{2C9D1EFE-844A-4F25-BC1E-F9825AFD11B3}" destId="{47003565-6C3C-488C-9822-9575C9FA1D48}" srcOrd="0" destOrd="0" presId="urn:microsoft.com/office/officeart/2005/8/layout/pyramid2"/>
    <dgm:cxn modelId="{6A01C95D-B1F3-4F07-8CEF-1780EA76A222}" type="presParOf" srcId="{2C9D1EFE-844A-4F25-BC1E-F9825AFD11B3}" destId="{794182E8-A7C2-460D-82D6-435E75C5DF8D}" srcOrd="1" destOrd="0" presId="urn:microsoft.com/office/officeart/2005/8/layout/pyramid2"/>
    <dgm:cxn modelId="{92F9670D-9216-4715-96AA-D9B9ECE31DFD}" type="presParOf" srcId="{2C9D1EFE-844A-4F25-BC1E-F9825AFD11B3}" destId="{64AEAA77-143E-4E98-A982-8B6DA495212B}" srcOrd="2" destOrd="0" presId="urn:microsoft.com/office/officeart/2005/8/layout/pyramid2"/>
    <dgm:cxn modelId="{DF683E9E-ABC4-4DC2-8777-2A83A58FB75D}" type="presParOf" srcId="{2C9D1EFE-844A-4F25-BC1E-F9825AFD11B3}" destId="{0443BA94-22C3-4209-8EF1-039CB3872D63}" srcOrd="3"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28051-4C24-46FE-9103-2E95F23565F2}">
      <dsp:nvSpPr>
        <dsp:cNvPr id="0" name=""/>
        <dsp:cNvSpPr/>
      </dsp:nvSpPr>
      <dsp:spPr>
        <a:xfrm>
          <a:off x="1756724" y="722071"/>
          <a:ext cx="4064000" cy="23622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003565-6C3C-488C-9822-9575C9FA1D48}">
      <dsp:nvSpPr>
        <dsp:cNvPr id="0" name=""/>
        <dsp:cNvSpPr/>
      </dsp:nvSpPr>
      <dsp:spPr>
        <a:xfrm>
          <a:off x="2721921" y="1594217"/>
          <a:ext cx="2905575" cy="47314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smtClean="0"/>
            <a:t>Music </a:t>
          </a:r>
          <a:r>
            <a:rPr lang="de-DE" sz="2000" kern="1200" dirty="0" err="1" smtClean="0"/>
            <a:t>is</a:t>
          </a:r>
          <a:r>
            <a:rPr lang="de-DE" sz="2000" kern="1200" dirty="0" smtClean="0"/>
            <a:t> </a:t>
          </a:r>
          <a:r>
            <a:rPr lang="de-DE" sz="2000" kern="1200" dirty="0" err="1" smtClean="0"/>
            <a:t>the</a:t>
          </a:r>
          <a:r>
            <a:rPr lang="de-DE" sz="2000" kern="1200" dirty="0" smtClean="0"/>
            <a:t> </a:t>
          </a:r>
          <a:r>
            <a:rPr lang="de-DE" sz="2000" kern="1200" dirty="0" err="1" smtClean="0"/>
            <a:t>language</a:t>
          </a:r>
          <a:r>
            <a:rPr lang="de-DE" sz="2000" kern="1200" dirty="0" smtClean="0"/>
            <a:t> </a:t>
          </a:r>
          <a:r>
            <a:rPr lang="de-DE" sz="2000" kern="1200" dirty="0" err="1" smtClean="0"/>
            <a:t>of</a:t>
          </a:r>
          <a:r>
            <a:rPr lang="de-DE" sz="2000" kern="1200" dirty="0" smtClean="0"/>
            <a:t> </a:t>
          </a:r>
          <a:r>
            <a:rPr lang="de-DE" sz="2000" kern="1200" dirty="0" err="1" smtClean="0"/>
            <a:t>our</a:t>
          </a:r>
          <a:r>
            <a:rPr lang="de-DE" sz="2000" kern="1200" dirty="0" smtClean="0"/>
            <a:t> </a:t>
          </a:r>
          <a:r>
            <a:rPr lang="de-DE" sz="2000" kern="1200" dirty="0" err="1" smtClean="0"/>
            <a:t>feelings</a:t>
          </a:r>
          <a:r>
            <a:rPr lang="de-DE" sz="2000" kern="1200" dirty="0" smtClean="0"/>
            <a:t> </a:t>
          </a:r>
          <a:endParaRPr lang="de-DE" sz="2000" kern="1200" dirty="0"/>
        </a:p>
      </dsp:txBody>
      <dsp:txXfrm>
        <a:off x="2745018" y="1617314"/>
        <a:ext cx="2859381" cy="426953"/>
      </dsp:txXfrm>
    </dsp:sp>
    <dsp:sp modelId="{64AEAA77-143E-4E98-A982-8B6DA495212B}">
      <dsp:nvSpPr>
        <dsp:cNvPr id="0" name=""/>
        <dsp:cNvSpPr/>
      </dsp:nvSpPr>
      <dsp:spPr>
        <a:xfrm>
          <a:off x="2514252" y="2418177"/>
          <a:ext cx="3551367" cy="3075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smtClean="0"/>
            <a:t>The </a:t>
          </a:r>
          <a:r>
            <a:rPr lang="de-DE" sz="2000" kern="1200" dirty="0" err="1" smtClean="0"/>
            <a:t>meaning</a:t>
          </a:r>
          <a:r>
            <a:rPr lang="de-DE" sz="2000" kern="1200" dirty="0" smtClean="0"/>
            <a:t> </a:t>
          </a:r>
          <a:r>
            <a:rPr lang="de-DE" sz="2000" kern="1200" dirty="0" err="1" smtClean="0"/>
            <a:t>of</a:t>
          </a:r>
          <a:r>
            <a:rPr lang="de-DE" sz="2000" kern="1200" dirty="0" smtClean="0"/>
            <a:t> </a:t>
          </a:r>
          <a:r>
            <a:rPr lang="de-DE" sz="2000" kern="1200" dirty="0" err="1" smtClean="0"/>
            <a:t>music</a:t>
          </a:r>
          <a:r>
            <a:rPr lang="de-DE" sz="2000" kern="1200" dirty="0" smtClean="0"/>
            <a:t> </a:t>
          </a:r>
          <a:r>
            <a:rPr lang="de-DE" sz="2000" kern="1200" dirty="0" err="1" smtClean="0"/>
            <a:t>are</a:t>
          </a:r>
          <a:r>
            <a:rPr lang="de-DE" sz="2000" kern="1200" dirty="0" smtClean="0"/>
            <a:t> </a:t>
          </a:r>
          <a:r>
            <a:rPr lang="de-DE" sz="2000" kern="1200" dirty="0" err="1" smtClean="0"/>
            <a:t>the</a:t>
          </a:r>
          <a:r>
            <a:rPr lang="de-DE" sz="2000" kern="1200" dirty="0" smtClean="0"/>
            <a:t> </a:t>
          </a:r>
          <a:br>
            <a:rPr lang="de-DE" sz="2000" kern="1200" dirty="0" smtClean="0"/>
          </a:br>
          <a:r>
            <a:rPr lang="de-DE" sz="2000" kern="1200" dirty="0" err="1" smtClean="0"/>
            <a:t>elicited</a:t>
          </a:r>
          <a:r>
            <a:rPr lang="de-DE" sz="2000" kern="1200" dirty="0" smtClean="0"/>
            <a:t>/</a:t>
          </a:r>
          <a:r>
            <a:rPr lang="de-DE" sz="2000" kern="1200" dirty="0" err="1" smtClean="0"/>
            <a:t>expressed</a:t>
          </a:r>
          <a:r>
            <a:rPr lang="de-DE" sz="2000" kern="1200" dirty="0" smtClean="0"/>
            <a:t> </a:t>
          </a:r>
          <a:r>
            <a:rPr lang="de-DE" sz="2000" kern="1200" dirty="0" err="1" smtClean="0"/>
            <a:t>feelings</a:t>
          </a:r>
          <a:r>
            <a:rPr lang="de-DE" sz="2000" kern="1200" dirty="0" smtClean="0"/>
            <a:t>  </a:t>
          </a:r>
          <a:endParaRPr lang="de-DE" sz="2000" kern="1200" dirty="0"/>
        </a:p>
      </dsp:txBody>
      <dsp:txXfrm>
        <a:off x="2529266" y="2433191"/>
        <a:ext cx="3521339" cy="27753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l" defTabSz="990600" eaLnBrk="1" hangingPunct="1">
              <a:buFontTx/>
              <a:buNone/>
              <a:defRPr sz="1300">
                <a:latin typeface="Arial" charset="0"/>
              </a:defRPr>
            </a:lvl1pPr>
          </a:lstStyle>
          <a:p>
            <a:pPr>
              <a:defRPr/>
            </a:pPr>
            <a:endParaRPr lang="en-US"/>
          </a:p>
        </p:txBody>
      </p:sp>
      <p:sp>
        <p:nvSpPr>
          <p:cNvPr id="819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eaLnBrk="1" hangingPunct="1">
              <a:buFontTx/>
              <a:buNone/>
              <a:defRPr sz="1300">
                <a:latin typeface="Arial" charset="0"/>
              </a:defRPr>
            </a:lvl1pPr>
          </a:lstStyle>
          <a:p>
            <a:pPr>
              <a:defRPr/>
            </a:pPr>
            <a:endParaRPr lang="en-US"/>
          </a:p>
        </p:txBody>
      </p:sp>
      <p:sp>
        <p:nvSpPr>
          <p:cNvPr id="819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l" defTabSz="990600" eaLnBrk="1" hangingPunct="1">
              <a:buFontTx/>
              <a:buNone/>
              <a:defRPr sz="1300">
                <a:latin typeface="Arial" charset="0"/>
              </a:defRPr>
            </a:lvl1pPr>
          </a:lstStyle>
          <a:p>
            <a:pPr>
              <a:defRPr/>
            </a:pPr>
            <a:endParaRPr lang="en-US"/>
          </a:p>
        </p:txBody>
      </p:sp>
      <p:sp>
        <p:nvSpPr>
          <p:cNvPr id="819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eaLnBrk="1" hangingPunct="1">
              <a:buFontTx/>
              <a:buNone/>
              <a:defRPr sz="1300">
                <a:latin typeface="Arial" charset="0"/>
              </a:defRPr>
            </a:lvl1pPr>
          </a:lstStyle>
          <a:p>
            <a:pPr>
              <a:defRPr/>
            </a:pPr>
            <a:fld id="{1660D360-DBFE-4C25-A5E1-A5B6FCDA261E}" type="slidenum">
              <a:rPr lang="en-US"/>
              <a:pPr>
                <a:defRPr/>
              </a:pPr>
              <a:t>‹Nr.›</a:t>
            </a:fld>
            <a:endParaRPr lang="en-US"/>
          </a:p>
        </p:txBody>
      </p:sp>
    </p:spTree>
    <p:extLst>
      <p:ext uri="{BB962C8B-B14F-4D97-AF65-F5344CB8AC3E}">
        <p14:creationId xmlns:p14="http://schemas.microsoft.com/office/powerpoint/2010/main" val="257324496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l" defTabSz="990600" eaLnBrk="1" hangingPunct="1">
              <a:buFontTx/>
              <a:buNone/>
              <a:defRPr sz="1300">
                <a:latin typeface="Arial" charset="0"/>
              </a:defRPr>
            </a:lvl1pPr>
          </a:lstStyle>
          <a:p>
            <a:pPr>
              <a:defRPr/>
            </a:pPr>
            <a:endParaRPr lang="en-US"/>
          </a:p>
        </p:txBody>
      </p:sp>
      <p:sp>
        <p:nvSpPr>
          <p:cNvPr id="9219"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eaLnBrk="1" hangingPunct="1">
              <a:buFontTx/>
              <a:buNone/>
              <a:defRPr sz="13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922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l" defTabSz="990600" eaLnBrk="1" hangingPunct="1">
              <a:buFontTx/>
              <a:buNone/>
              <a:defRPr sz="13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eaLnBrk="1" hangingPunct="1">
              <a:buFontTx/>
              <a:buNone/>
              <a:defRPr sz="1300">
                <a:latin typeface="Arial" charset="0"/>
              </a:defRPr>
            </a:lvl1pPr>
          </a:lstStyle>
          <a:p>
            <a:pPr>
              <a:defRPr/>
            </a:pPr>
            <a:fld id="{10D95283-8B61-4760-9A93-5766AEB95839}" type="slidenum">
              <a:rPr lang="en-US"/>
              <a:pPr>
                <a:defRPr/>
              </a:pPr>
              <a:t>‹Nr.›</a:t>
            </a:fld>
            <a:endParaRPr lang="en-US"/>
          </a:p>
        </p:txBody>
      </p:sp>
    </p:spTree>
    <p:extLst>
      <p:ext uri="{BB962C8B-B14F-4D97-AF65-F5344CB8AC3E}">
        <p14:creationId xmlns:p14="http://schemas.microsoft.com/office/powerpoint/2010/main" val="226902319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A2E4BA1-2A92-4649-8E9B-A1708549C4A6}" type="slidenum">
              <a:rPr lang="en-US" altLang="en-US" sz="1300" smtClean="0"/>
              <a:pPr>
                <a:spcBef>
                  <a:spcPct val="0"/>
                </a:spcBef>
              </a:pPr>
              <a:t>1</a:t>
            </a:fld>
            <a:endParaRPr lang="en-US" altLang="en-US" sz="1300" smtClean="0"/>
          </a:p>
        </p:txBody>
      </p:sp>
      <p:sp>
        <p:nvSpPr>
          <p:cNvPr id="5123" name="Rectangle 2"/>
          <p:cNvSpPr>
            <a:spLocks noGrp="1" noRot="1" noChangeAspect="1" noChangeArrowheads="1" noTextEdit="1"/>
          </p:cNvSpPr>
          <p:nvPr>
            <p:ph type="sldImg"/>
          </p:nvPr>
        </p:nvSpPr>
        <p:spPr>
          <a:xfrm>
            <a:off x="992188" y="768350"/>
            <a:ext cx="5114925" cy="3836988"/>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5125" name="Tijdelijke aanduiding voor datum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en-US" sz="1300" smtClean="0"/>
          </a:p>
        </p:txBody>
      </p:sp>
    </p:spTree>
    <p:extLst>
      <p:ext uri="{BB962C8B-B14F-4D97-AF65-F5344CB8AC3E}">
        <p14:creationId xmlns:p14="http://schemas.microsoft.com/office/powerpoint/2010/main" val="2988758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a:xfrm>
            <a:off x="992188" y="768350"/>
            <a:ext cx="5116512" cy="3836988"/>
          </a:xfrm>
          <a:ln/>
        </p:spPr>
      </p:sp>
      <p:sp>
        <p:nvSpPr>
          <p:cNvPr id="3686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686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711A6731-F917-4EE7-9931-0D5E636C658E}" type="slidenum">
              <a:rPr lang="en-US" altLang="en-US" sz="1300" smtClean="0">
                <a:ea typeface="MS PGothic" panose="020B0600070205080204" pitchFamily="34" charset="-128"/>
              </a:rPr>
              <a:pPr eaLnBrk="0" hangingPunct="0">
                <a:spcBef>
                  <a:spcPct val="0"/>
                </a:spcBef>
              </a:pPr>
              <a:t>10</a:t>
            </a:fld>
            <a:endParaRPr lang="en-US" altLang="en-US" sz="1300" smtClean="0">
              <a:ea typeface="MS PGothic" panose="020B0600070205080204" pitchFamily="34" charset="-128"/>
            </a:endParaRPr>
          </a:p>
        </p:txBody>
      </p:sp>
    </p:spTree>
    <p:extLst>
      <p:ext uri="{BB962C8B-B14F-4D97-AF65-F5344CB8AC3E}">
        <p14:creationId xmlns:p14="http://schemas.microsoft.com/office/powerpoint/2010/main" val="3188158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4A24C54-8E1E-43F9-BB91-1A0AA69AB33E}" type="slidenum">
              <a:rPr lang="en-US" altLang="en-US" sz="1300">
                <a:ea typeface="MS PGothic" panose="020B0600070205080204" pitchFamily="34" charset="-128"/>
              </a:rPr>
              <a:pPr algn="r" eaLnBrk="1" hangingPunct="1">
                <a:spcBef>
                  <a:spcPct val="0"/>
                </a:spcBef>
              </a:pPr>
              <a:t>12</a:t>
            </a:fld>
            <a:endParaRPr lang="en-US" altLang="en-US" sz="1300">
              <a:ea typeface="MS PGothic" panose="020B0600070205080204" pitchFamily="34" charset="-128"/>
            </a:endParaRPr>
          </a:p>
        </p:txBody>
      </p:sp>
      <p:sp>
        <p:nvSpPr>
          <p:cNvPr id="38915" name="Rectangle 2"/>
          <p:cNvSpPr>
            <a:spLocks noGrp="1" noRot="1" noChangeAspect="1" noChangeArrowheads="1" noTextEdit="1"/>
          </p:cNvSpPr>
          <p:nvPr>
            <p:ph type="sldImg"/>
          </p:nvPr>
        </p:nvSpPr>
        <p:spPr>
          <a:xfrm>
            <a:off x="992188" y="768350"/>
            <a:ext cx="5116512" cy="3836988"/>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355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4A24C54-8E1E-43F9-BB91-1A0AA69AB33E}" type="slidenum">
              <a:rPr lang="en-US" altLang="en-US" sz="1300">
                <a:ea typeface="MS PGothic" panose="020B0600070205080204" pitchFamily="34" charset="-128"/>
              </a:rPr>
              <a:pPr algn="r" eaLnBrk="1" hangingPunct="1">
                <a:spcBef>
                  <a:spcPct val="0"/>
                </a:spcBef>
              </a:pPr>
              <a:t>13</a:t>
            </a:fld>
            <a:endParaRPr lang="en-US" altLang="en-US" sz="1300">
              <a:ea typeface="MS PGothic" panose="020B0600070205080204" pitchFamily="34" charset="-128"/>
            </a:endParaRPr>
          </a:p>
        </p:txBody>
      </p:sp>
      <p:sp>
        <p:nvSpPr>
          <p:cNvPr id="38915" name="Rectangle 2"/>
          <p:cNvSpPr>
            <a:spLocks noGrp="1" noRot="1" noChangeAspect="1" noChangeArrowheads="1" noTextEdit="1"/>
          </p:cNvSpPr>
          <p:nvPr>
            <p:ph type="sldImg"/>
          </p:nvPr>
        </p:nvSpPr>
        <p:spPr>
          <a:xfrm>
            <a:off x="992188" y="768350"/>
            <a:ext cx="5116512" cy="3836988"/>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94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xfrm>
            <a:off x="992188" y="768350"/>
            <a:ext cx="5114925" cy="3836988"/>
          </a:xfrm>
          <a:ln/>
        </p:spPr>
      </p:sp>
      <p:sp>
        <p:nvSpPr>
          <p:cNvPr id="675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67588" name="Tijdelijke aanduiding voor dianumm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4A8BAB6-5D0D-414F-8776-55C53E9C818B}" type="slidenum">
              <a:rPr lang="en-US" altLang="en-US" sz="1300"/>
              <a:pPr algn="r" eaLnBrk="1" hangingPunct="1">
                <a:spcBef>
                  <a:spcPct val="0"/>
                </a:spcBef>
              </a:pPr>
              <a:t>17</a:t>
            </a:fld>
            <a:endParaRPr lang="en-US" altLang="en-US" sz="1300"/>
          </a:p>
        </p:txBody>
      </p:sp>
      <p:sp>
        <p:nvSpPr>
          <p:cNvPr id="67589" name="Tijdelijke aanduiding voor datum 5"/>
          <p:cNvSpPr txBox="1">
            <a:spLocks noGrp="1"/>
          </p:cNvSpPr>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300"/>
          </a:p>
        </p:txBody>
      </p:sp>
    </p:spTree>
    <p:extLst>
      <p:ext uri="{BB962C8B-B14F-4D97-AF65-F5344CB8AC3E}">
        <p14:creationId xmlns:p14="http://schemas.microsoft.com/office/powerpoint/2010/main" val="2781735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4C5E3CD-5E7A-4B57-9CCF-D492D96FC366}" type="slidenum">
              <a:rPr lang="en-US" altLang="en-US" sz="1300">
                <a:ea typeface="MS PGothic" panose="020B0600070205080204" pitchFamily="34" charset="-128"/>
              </a:rPr>
              <a:pPr algn="r" eaLnBrk="1" hangingPunct="1">
                <a:spcBef>
                  <a:spcPct val="0"/>
                </a:spcBef>
              </a:pPr>
              <a:t>22</a:t>
            </a:fld>
            <a:endParaRPr lang="en-US" altLang="en-US" sz="1300">
              <a:ea typeface="MS PGothic" panose="020B0600070205080204" pitchFamily="34" charset="-128"/>
            </a:endParaRPr>
          </a:p>
        </p:txBody>
      </p:sp>
      <p:sp>
        <p:nvSpPr>
          <p:cNvPr id="17411" name="Rectangle 2"/>
          <p:cNvSpPr>
            <a:spLocks noGrp="1" noRot="1" noChangeAspect="1" noChangeArrowheads="1" noTextEdit="1"/>
          </p:cNvSpPr>
          <p:nvPr>
            <p:ph type="sldImg"/>
          </p:nvPr>
        </p:nvSpPr>
        <p:spPr>
          <a:xfrm>
            <a:off x="992188" y="768350"/>
            <a:ext cx="5116512" cy="3836988"/>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516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noTextEdit="1"/>
          </p:cNvSpPr>
          <p:nvPr>
            <p:ph type="sldImg"/>
          </p:nvPr>
        </p:nvSpPr>
        <p:spPr>
          <a:xfrm>
            <a:off x="992188" y="768350"/>
            <a:ext cx="5114925" cy="3836988"/>
          </a:xfrm>
          <a:ln/>
        </p:spPr>
      </p:sp>
      <p:sp>
        <p:nvSpPr>
          <p:cNvPr id="716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7168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E5889D-DCF3-4677-B33E-80C6834004EC}" type="slidenum">
              <a:rPr lang="de-DE" altLang="en-US" sz="1300" smtClean="0"/>
              <a:pPr>
                <a:spcBef>
                  <a:spcPct val="0"/>
                </a:spcBef>
              </a:pPr>
              <a:t>23</a:t>
            </a:fld>
            <a:endParaRPr lang="de-DE" altLang="en-US" sz="1300" smtClean="0"/>
          </a:p>
        </p:txBody>
      </p:sp>
      <p:sp>
        <p:nvSpPr>
          <p:cNvPr id="71685" name="Tijdelijke aanduiding voor datum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en-US" sz="1300" smtClean="0"/>
          </a:p>
        </p:txBody>
      </p:sp>
    </p:spTree>
    <p:extLst>
      <p:ext uri="{BB962C8B-B14F-4D97-AF65-F5344CB8AC3E}">
        <p14:creationId xmlns:p14="http://schemas.microsoft.com/office/powerpoint/2010/main" val="2317794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noTextEdit="1"/>
          </p:cNvSpPr>
          <p:nvPr>
            <p:ph type="sldImg"/>
          </p:nvPr>
        </p:nvSpPr>
        <p:spPr>
          <a:xfrm>
            <a:off x="992188" y="768350"/>
            <a:ext cx="5114925" cy="3836988"/>
          </a:xfrm>
          <a:ln/>
        </p:spPr>
      </p:sp>
      <p:sp>
        <p:nvSpPr>
          <p:cNvPr id="716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7168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E5889D-DCF3-4677-B33E-80C6834004EC}" type="slidenum">
              <a:rPr lang="de-DE" altLang="en-US" sz="1300" smtClean="0"/>
              <a:pPr>
                <a:spcBef>
                  <a:spcPct val="0"/>
                </a:spcBef>
              </a:pPr>
              <a:t>25</a:t>
            </a:fld>
            <a:endParaRPr lang="de-DE" altLang="en-US" sz="1300" smtClean="0"/>
          </a:p>
        </p:txBody>
      </p:sp>
      <p:sp>
        <p:nvSpPr>
          <p:cNvPr id="71685" name="Tijdelijke aanduiding voor datum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en-US" sz="1300" smtClean="0"/>
          </a:p>
        </p:txBody>
      </p:sp>
    </p:spTree>
    <p:extLst>
      <p:ext uri="{BB962C8B-B14F-4D97-AF65-F5344CB8AC3E}">
        <p14:creationId xmlns:p14="http://schemas.microsoft.com/office/powerpoint/2010/main" val="3665559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noTextEdit="1"/>
          </p:cNvSpPr>
          <p:nvPr>
            <p:ph type="sldImg"/>
          </p:nvPr>
        </p:nvSpPr>
        <p:spPr>
          <a:xfrm>
            <a:off x="992188" y="768350"/>
            <a:ext cx="5114925" cy="3836988"/>
          </a:xfrm>
          <a:ln/>
        </p:spPr>
      </p:sp>
      <p:sp>
        <p:nvSpPr>
          <p:cNvPr id="716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7168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E5889D-DCF3-4677-B33E-80C6834004EC}" type="slidenum">
              <a:rPr lang="de-DE" altLang="en-US" sz="1300" smtClean="0"/>
              <a:pPr>
                <a:spcBef>
                  <a:spcPct val="0"/>
                </a:spcBef>
              </a:pPr>
              <a:t>26</a:t>
            </a:fld>
            <a:endParaRPr lang="de-DE" altLang="en-US" sz="1300" smtClean="0"/>
          </a:p>
        </p:txBody>
      </p:sp>
      <p:sp>
        <p:nvSpPr>
          <p:cNvPr id="71685" name="Tijdelijke aanduiding voor datum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endParaRPr lang="en-US" altLang="en-US" sz="1300" smtClean="0"/>
          </a:p>
        </p:txBody>
      </p:sp>
    </p:spTree>
    <p:extLst>
      <p:ext uri="{BB962C8B-B14F-4D97-AF65-F5344CB8AC3E}">
        <p14:creationId xmlns:p14="http://schemas.microsoft.com/office/powerpoint/2010/main" val="1619361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89DFCEF9-D51A-48FB-88C1-2FF54DA881BF}" type="slidenum">
              <a:rPr lang="en-US" altLang="en-US" sz="1300" smtClean="0">
                <a:ea typeface="MS PGothic" panose="020B0600070205080204" pitchFamily="34" charset="-128"/>
              </a:rPr>
              <a:pPr eaLnBrk="0" hangingPunct="0">
                <a:spcBef>
                  <a:spcPct val="0"/>
                </a:spcBef>
              </a:pPr>
              <a:t>28</a:t>
            </a:fld>
            <a:endParaRPr lang="en-US" altLang="en-US" sz="1300" smtClean="0">
              <a:ea typeface="MS PGothic" panose="020B0600070205080204" pitchFamily="34" charset="-128"/>
            </a:endParaRPr>
          </a:p>
        </p:txBody>
      </p:sp>
      <p:sp>
        <p:nvSpPr>
          <p:cNvPr id="93187"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1D78FB30-E65C-4ABB-884B-48F21D1D1ACC}" type="slidenum">
              <a:rPr lang="en-US" altLang="en-US" sz="1300">
                <a:ea typeface="MS PGothic" panose="020B0600070205080204" pitchFamily="34" charset="-128"/>
              </a:rPr>
              <a:pPr algn="r">
                <a:spcBef>
                  <a:spcPct val="0"/>
                </a:spcBef>
              </a:pPr>
              <a:t>28</a:t>
            </a:fld>
            <a:endParaRPr lang="en-US" altLang="en-US" sz="1300">
              <a:ea typeface="MS PGothic" panose="020B0600070205080204" pitchFamily="34" charset="-128"/>
            </a:endParaRPr>
          </a:p>
        </p:txBody>
      </p:sp>
      <p:sp>
        <p:nvSpPr>
          <p:cNvPr id="93188" name="Tijdelijke aanduiding voor dia-afbeelding 1"/>
          <p:cNvSpPr>
            <a:spLocks noGrp="1" noRot="1" noChangeAspect="1" noTextEdit="1"/>
          </p:cNvSpPr>
          <p:nvPr>
            <p:ph type="sldImg"/>
          </p:nvPr>
        </p:nvSpPr>
        <p:spPr>
          <a:xfrm>
            <a:off x="992188" y="768350"/>
            <a:ext cx="5116512" cy="3836988"/>
          </a:xfrm>
          <a:ln/>
        </p:spPr>
      </p:sp>
      <p:sp>
        <p:nvSpPr>
          <p:cNvPr id="9318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"the Brahman, as conceived in the Upanishads and defined by </a:t>
            </a:r>
            <a:r>
              <a:rPr lang="en-US" altLang="en-US" dirty="0" err="1">
                <a:latin typeface="Arial" panose="020B0604020202020204" pitchFamily="34" charset="0"/>
                <a:cs typeface="Arial" panose="020B0604020202020204" pitchFamily="34" charset="0"/>
              </a:rPr>
              <a:t>Sankara</a:t>
            </a:r>
            <a:r>
              <a:rPr lang="en-US" altLang="en-US" dirty="0">
                <a:latin typeface="Arial" panose="020B0604020202020204" pitchFamily="34" charset="0"/>
                <a:cs typeface="Arial" panose="020B0604020202020204" pitchFamily="34" charset="0"/>
              </a:rPr>
              <a:t>, is clearly the same as Spinoza's 'Substantia'." (Max Muller 2003)</a:t>
            </a:r>
            <a:endParaRPr lang="en-US" altLang="en-US" dirty="0" smtClean="0">
              <a:latin typeface="Arial" panose="020B0604020202020204" pitchFamily="34" charset="0"/>
              <a:cs typeface="Arial" panose="020B0604020202020204" pitchFamily="34" charset="0"/>
            </a:endParaRPr>
          </a:p>
        </p:txBody>
      </p:sp>
      <p:sp>
        <p:nvSpPr>
          <p:cNvPr id="93190" name="Tijdelijke aanduiding voor dianummer 3"/>
          <p:cNvSpPr txBox="1">
            <a:spLocks noGrp="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06135EA1-B766-4D40-8A06-E064C3D716BD}" type="slidenum">
              <a:rPr lang="en-US" altLang="en-US" sz="1300">
                <a:ea typeface="MS PGothic" panose="020B0600070205080204" pitchFamily="34" charset="-128"/>
              </a:rPr>
              <a:pPr algn="r">
                <a:spcBef>
                  <a:spcPct val="0"/>
                </a:spcBef>
              </a:pPr>
              <a:t>28</a:t>
            </a:fld>
            <a:endParaRPr lang="en-US" altLang="en-US" sz="1300">
              <a:ea typeface="MS PGothic" panose="020B0600070205080204" pitchFamily="34" charset="-128"/>
            </a:endParaRPr>
          </a:p>
        </p:txBody>
      </p:sp>
    </p:spTree>
    <p:extLst>
      <p:ext uri="{BB962C8B-B14F-4D97-AF65-F5344CB8AC3E}">
        <p14:creationId xmlns:p14="http://schemas.microsoft.com/office/powerpoint/2010/main" val="2687882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jdelijke aanduiding voor dia-afbeelding 1"/>
          <p:cNvSpPr>
            <a:spLocks noGrp="1" noRot="1" noChangeAspect="1" noTextEdit="1"/>
          </p:cNvSpPr>
          <p:nvPr>
            <p:ph type="sldImg"/>
          </p:nvPr>
        </p:nvSpPr>
        <p:spPr>
          <a:xfrm>
            <a:off x="992188" y="768350"/>
            <a:ext cx="5114925" cy="3836988"/>
          </a:xfrm>
          <a:ln/>
        </p:spPr>
      </p:sp>
      <p:sp>
        <p:nvSpPr>
          <p:cNvPr id="9523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95236" name="Tijdelijke aanduiding voor datum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defRPr>
            </a:lvl1pPr>
            <a:lvl2pPr marL="742950" indent="-285750" defTabSz="990600">
              <a:defRPr sz="2400">
                <a:solidFill>
                  <a:schemeClr val="tx1"/>
                </a:solidFill>
                <a:latin typeface="Tahoma" panose="020B0604030504040204" pitchFamily="34" charset="0"/>
              </a:defRPr>
            </a:lvl2pPr>
            <a:lvl3pPr marL="1143000" indent="-228600" defTabSz="990600">
              <a:defRPr sz="2400">
                <a:solidFill>
                  <a:schemeClr val="tx1"/>
                </a:solidFill>
                <a:latin typeface="Tahoma" panose="020B0604030504040204" pitchFamily="34" charset="0"/>
              </a:defRPr>
            </a:lvl3pPr>
            <a:lvl4pPr marL="1600200" indent="-228600" defTabSz="990600">
              <a:defRPr sz="2400">
                <a:solidFill>
                  <a:schemeClr val="tx1"/>
                </a:solidFill>
                <a:latin typeface="Tahoma" panose="020B0604030504040204" pitchFamily="34" charset="0"/>
              </a:defRPr>
            </a:lvl4pPr>
            <a:lvl5pPr marL="2057400" indent="-228600" defTabSz="990600">
              <a:defRPr sz="2400">
                <a:solidFill>
                  <a:schemeClr val="tx1"/>
                </a:solidFill>
                <a:latin typeface="Tahoma" panose="020B0604030504040204" pitchFamily="34" charset="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1300" smtClean="0">
              <a:latin typeface="Arial" panose="020B0604020202020204" pitchFamily="34" charset="0"/>
            </a:endParaRPr>
          </a:p>
        </p:txBody>
      </p:sp>
      <p:sp>
        <p:nvSpPr>
          <p:cNvPr id="95237"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defRPr>
            </a:lvl1pPr>
            <a:lvl2pPr marL="742950" indent="-285750" defTabSz="990600">
              <a:defRPr sz="2400">
                <a:solidFill>
                  <a:schemeClr val="tx1"/>
                </a:solidFill>
                <a:latin typeface="Tahoma" panose="020B0604030504040204" pitchFamily="34" charset="0"/>
              </a:defRPr>
            </a:lvl2pPr>
            <a:lvl3pPr marL="1143000" indent="-228600" defTabSz="990600">
              <a:defRPr sz="2400">
                <a:solidFill>
                  <a:schemeClr val="tx1"/>
                </a:solidFill>
                <a:latin typeface="Tahoma" panose="020B0604030504040204" pitchFamily="34" charset="0"/>
              </a:defRPr>
            </a:lvl3pPr>
            <a:lvl4pPr marL="1600200" indent="-228600" defTabSz="990600">
              <a:defRPr sz="2400">
                <a:solidFill>
                  <a:schemeClr val="tx1"/>
                </a:solidFill>
                <a:latin typeface="Tahoma" panose="020B0604030504040204" pitchFamily="34" charset="0"/>
              </a:defRPr>
            </a:lvl4pPr>
            <a:lvl5pPr marL="2057400" indent="-228600" defTabSz="990600">
              <a:defRPr sz="2400">
                <a:solidFill>
                  <a:schemeClr val="tx1"/>
                </a:solidFill>
                <a:latin typeface="Tahoma" panose="020B0604030504040204" pitchFamily="34" charset="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defRPr>
            </a:lvl9pPr>
          </a:lstStyle>
          <a:p>
            <a:fld id="{8839771C-0F63-43EB-A978-26CF446FF77A}" type="slidenum">
              <a:rPr lang="en-US" altLang="en-US" sz="1300" smtClean="0">
                <a:latin typeface="Arial" panose="020B0604020202020204" pitchFamily="34" charset="0"/>
              </a:rPr>
              <a:pPr/>
              <a:t>29</a:t>
            </a:fld>
            <a:endParaRPr lang="en-US" altLang="en-US" sz="1300" smtClean="0">
              <a:latin typeface="Arial" panose="020B0604020202020204" pitchFamily="34" charset="0"/>
            </a:endParaRPr>
          </a:p>
        </p:txBody>
      </p:sp>
    </p:spTree>
    <p:extLst>
      <p:ext uri="{BB962C8B-B14F-4D97-AF65-F5344CB8AC3E}">
        <p14:creationId xmlns:p14="http://schemas.microsoft.com/office/powerpoint/2010/main" val="382713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72FC59E9-FDB4-4CD8-BF86-57D83FD5A82F}" type="slidenum">
              <a:rPr lang="en-US" altLang="en-US" sz="1300">
                <a:ea typeface="MS PGothic" panose="020B0600070205080204" pitchFamily="34" charset="-128"/>
              </a:rPr>
              <a:pPr algn="r" eaLnBrk="1" hangingPunct="1">
                <a:spcBef>
                  <a:spcPct val="0"/>
                </a:spcBef>
              </a:pPr>
              <a:t>2</a:t>
            </a:fld>
            <a:endParaRPr lang="en-US" altLang="en-US" sz="1300">
              <a:ea typeface="MS PGothic" panose="020B0600070205080204" pitchFamily="34" charset="-128"/>
            </a:endParaRPr>
          </a:p>
        </p:txBody>
      </p:sp>
      <p:sp>
        <p:nvSpPr>
          <p:cNvPr id="15363" name="Rectangle 2"/>
          <p:cNvSpPr>
            <a:spLocks noGrp="1" noRot="1" noChangeAspect="1" noChangeArrowheads="1" noTextEdit="1"/>
          </p:cNvSpPr>
          <p:nvPr>
            <p:ph type="sldImg"/>
          </p:nvPr>
        </p:nvSpPr>
        <p:spPr>
          <a:xfrm>
            <a:off x="992188" y="768350"/>
            <a:ext cx="5116512" cy="3836988"/>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26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72FC59E9-FDB4-4CD8-BF86-57D83FD5A82F}" type="slidenum">
              <a:rPr lang="en-US" altLang="en-US" sz="1300">
                <a:ea typeface="MS PGothic" panose="020B0600070205080204" pitchFamily="34" charset="-128"/>
              </a:rPr>
              <a:pPr algn="r" eaLnBrk="1" hangingPunct="1">
                <a:spcBef>
                  <a:spcPct val="0"/>
                </a:spcBef>
              </a:pPr>
              <a:t>3</a:t>
            </a:fld>
            <a:endParaRPr lang="en-US" altLang="en-US" sz="1300">
              <a:ea typeface="MS PGothic" panose="020B0600070205080204" pitchFamily="34" charset="-128"/>
            </a:endParaRPr>
          </a:p>
        </p:txBody>
      </p:sp>
      <p:sp>
        <p:nvSpPr>
          <p:cNvPr id="15363" name="Rectangle 2"/>
          <p:cNvSpPr>
            <a:spLocks noGrp="1" noRot="1" noChangeAspect="1" noChangeArrowheads="1" noTextEdit="1"/>
          </p:cNvSpPr>
          <p:nvPr>
            <p:ph type="sldImg"/>
          </p:nvPr>
        </p:nvSpPr>
        <p:spPr>
          <a:xfrm>
            <a:off x="992188" y="768350"/>
            <a:ext cx="5116512" cy="3836988"/>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19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72FC59E9-FDB4-4CD8-BF86-57D83FD5A82F}" type="slidenum">
              <a:rPr lang="en-US" altLang="en-US" sz="1300">
                <a:ea typeface="MS PGothic" panose="020B0600070205080204" pitchFamily="34" charset="-128"/>
              </a:rPr>
              <a:pPr algn="r" eaLnBrk="1" hangingPunct="1">
                <a:spcBef>
                  <a:spcPct val="0"/>
                </a:spcBef>
              </a:pPr>
              <a:t>4</a:t>
            </a:fld>
            <a:endParaRPr lang="en-US" altLang="en-US" sz="1300">
              <a:ea typeface="MS PGothic" panose="020B0600070205080204" pitchFamily="34" charset="-128"/>
            </a:endParaRPr>
          </a:p>
        </p:txBody>
      </p:sp>
      <p:sp>
        <p:nvSpPr>
          <p:cNvPr id="15363" name="Rectangle 2"/>
          <p:cNvSpPr>
            <a:spLocks noGrp="1" noRot="1" noChangeAspect="1" noChangeArrowheads="1" noTextEdit="1"/>
          </p:cNvSpPr>
          <p:nvPr>
            <p:ph type="sldImg"/>
          </p:nvPr>
        </p:nvSpPr>
        <p:spPr>
          <a:xfrm>
            <a:off x="992188" y="768350"/>
            <a:ext cx="5116512" cy="3836988"/>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66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72FC59E9-FDB4-4CD8-BF86-57D83FD5A82F}" type="slidenum">
              <a:rPr lang="en-US" altLang="en-US" sz="1300">
                <a:ea typeface="MS PGothic" panose="020B0600070205080204" pitchFamily="34" charset="-128"/>
              </a:rPr>
              <a:pPr algn="r" eaLnBrk="1" hangingPunct="1">
                <a:spcBef>
                  <a:spcPct val="0"/>
                </a:spcBef>
              </a:pPr>
              <a:t>5</a:t>
            </a:fld>
            <a:endParaRPr lang="en-US" altLang="en-US" sz="1300">
              <a:ea typeface="MS PGothic" panose="020B0600070205080204" pitchFamily="34" charset="-128"/>
            </a:endParaRPr>
          </a:p>
        </p:txBody>
      </p:sp>
      <p:sp>
        <p:nvSpPr>
          <p:cNvPr id="15363" name="Rectangle 2"/>
          <p:cNvSpPr>
            <a:spLocks noGrp="1" noRot="1" noChangeAspect="1" noChangeArrowheads="1" noTextEdit="1"/>
          </p:cNvSpPr>
          <p:nvPr>
            <p:ph type="sldImg"/>
          </p:nvPr>
        </p:nvSpPr>
        <p:spPr>
          <a:xfrm>
            <a:off x="992188" y="768350"/>
            <a:ext cx="5116512" cy="3836988"/>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09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4C5E3CD-5E7A-4B57-9CCF-D492D96FC366}" type="slidenum">
              <a:rPr lang="en-US" altLang="en-US" sz="1300">
                <a:ea typeface="MS PGothic" panose="020B0600070205080204" pitchFamily="34" charset="-128"/>
              </a:rPr>
              <a:pPr algn="r" eaLnBrk="1" hangingPunct="1">
                <a:spcBef>
                  <a:spcPct val="0"/>
                </a:spcBef>
              </a:pPr>
              <a:t>6</a:t>
            </a:fld>
            <a:endParaRPr lang="en-US" altLang="en-US" sz="1300">
              <a:ea typeface="MS PGothic" panose="020B0600070205080204" pitchFamily="34" charset="-128"/>
            </a:endParaRPr>
          </a:p>
        </p:txBody>
      </p:sp>
      <p:sp>
        <p:nvSpPr>
          <p:cNvPr id="17411" name="Rectangle 2"/>
          <p:cNvSpPr>
            <a:spLocks noGrp="1" noRot="1" noChangeAspect="1" noChangeArrowheads="1" noTextEdit="1"/>
          </p:cNvSpPr>
          <p:nvPr>
            <p:ph type="sldImg"/>
          </p:nvPr>
        </p:nvSpPr>
        <p:spPr>
          <a:xfrm>
            <a:off x="992188" y="768350"/>
            <a:ext cx="5116512" cy="3836988"/>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26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F0069F6-0A02-4C83-9219-F81D4FA415A5}" type="slidenum">
              <a:rPr lang="en-US" altLang="en-US" sz="1300">
                <a:ea typeface="MS PGothic" panose="020B0600070205080204" pitchFamily="34" charset="-128"/>
              </a:rPr>
              <a:pPr algn="r" eaLnBrk="1" hangingPunct="1">
                <a:spcBef>
                  <a:spcPct val="0"/>
                </a:spcBef>
              </a:pPr>
              <a:t>7</a:t>
            </a:fld>
            <a:endParaRPr lang="en-US" altLang="en-US" sz="1300">
              <a:ea typeface="MS PGothic" panose="020B0600070205080204" pitchFamily="34" charset="-128"/>
            </a:endParaRPr>
          </a:p>
        </p:txBody>
      </p:sp>
      <p:sp>
        <p:nvSpPr>
          <p:cNvPr id="31747" name="Rectangle 2"/>
          <p:cNvSpPr>
            <a:spLocks noGrp="1" noRot="1" noChangeAspect="1" noChangeArrowheads="1" noTextEdit="1"/>
          </p:cNvSpPr>
          <p:nvPr>
            <p:ph type="sldImg"/>
          </p:nvPr>
        </p:nvSpPr>
        <p:spPr>
          <a:xfrm>
            <a:off x="992188" y="768350"/>
            <a:ext cx="5116512" cy="3836988"/>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96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Datumsplatzhalter 3"/>
          <p:cNvSpPr>
            <a:spLocks noGrp="1"/>
          </p:cNvSpPr>
          <p:nvPr>
            <p:ph type="dt" idx="10"/>
          </p:nvPr>
        </p:nvSpPr>
        <p:spPr/>
        <p:txBody>
          <a:bodyPr/>
          <a:lstStyle/>
          <a:p>
            <a:pPr>
              <a:defRPr/>
            </a:pPr>
            <a:endParaRPr lang="en-US"/>
          </a:p>
        </p:txBody>
      </p:sp>
      <p:sp>
        <p:nvSpPr>
          <p:cNvPr id="5" name="Foliennummernplatzhalter 4"/>
          <p:cNvSpPr>
            <a:spLocks noGrp="1"/>
          </p:cNvSpPr>
          <p:nvPr>
            <p:ph type="sldNum" sz="quarter" idx="11"/>
          </p:nvPr>
        </p:nvSpPr>
        <p:spPr/>
        <p:txBody>
          <a:bodyPr/>
          <a:lstStyle/>
          <a:p>
            <a:pPr>
              <a:defRPr/>
            </a:pPr>
            <a:fld id="{10D95283-8B61-4760-9A93-5766AEB95839}" type="slidenum">
              <a:rPr lang="en-US" smtClean="0"/>
              <a:pPr>
                <a:defRPr/>
              </a:pPr>
              <a:t>8</a:t>
            </a:fld>
            <a:endParaRPr lang="en-US"/>
          </a:p>
        </p:txBody>
      </p:sp>
    </p:spTree>
    <p:extLst>
      <p:ext uri="{BB962C8B-B14F-4D97-AF65-F5344CB8AC3E}">
        <p14:creationId xmlns:p14="http://schemas.microsoft.com/office/powerpoint/2010/main" val="87753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US"/>
          </a:p>
        </p:txBody>
      </p:sp>
      <p:sp>
        <p:nvSpPr>
          <p:cNvPr id="4" name="Datumsplatzhalter 3"/>
          <p:cNvSpPr>
            <a:spLocks noGrp="1"/>
          </p:cNvSpPr>
          <p:nvPr>
            <p:ph type="dt" idx="10"/>
          </p:nvPr>
        </p:nvSpPr>
        <p:spPr/>
        <p:txBody>
          <a:bodyPr/>
          <a:lstStyle/>
          <a:p>
            <a:pPr>
              <a:defRPr/>
            </a:pPr>
            <a:endParaRPr lang="en-US"/>
          </a:p>
        </p:txBody>
      </p:sp>
      <p:sp>
        <p:nvSpPr>
          <p:cNvPr id="5" name="Foliennummernplatzhalter 4"/>
          <p:cNvSpPr>
            <a:spLocks noGrp="1"/>
          </p:cNvSpPr>
          <p:nvPr>
            <p:ph type="sldNum" sz="quarter" idx="11"/>
          </p:nvPr>
        </p:nvSpPr>
        <p:spPr/>
        <p:txBody>
          <a:bodyPr/>
          <a:lstStyle/>
          <a:p>
            <a:pPr>
              <a:defRPr/>
            </a:pPr>
            <a:fld id="{10D95283-8B61-4760-9A93-5766AEB95839}" type="slidenum">
              <a:rPr lang="en-US" smtClean="0"/>
              <a:pPr>
                <a:defRPr/>
              </a:pPr>
              <a:t>9</a:t>
            </a:fld>
            <a:endParaRPr lang="en-US"/>
          </a:p>
        </p:txBody>
      </p:sp>
    </p:spTree>
    <p:extLst>
      <p:ext uri="{BB962C8B-B14F-4D97-AF65-F5344CB8AC3E}">
        <p14:creationId xmlns:p14="http://schemas.microsoft.com/office/powerpoint/2010/main" val="182386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de-DE"/>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B1AA3924-402A-4E68-98D4-97C01EB31460}" type="slidenum">
              <a:rPr lang="en-US"/>
              <a:pPr>
                <a:defRPr/>
              </a:pPr>
              <a:t>‹Nr.›</a:t>
            </a:fld>
            <a:endParaRPr lang="en-US"/>
          </a:p>
        </p:txBody>
      </p:sp>
    </p:spTree>
    <p:extLst>
      <p:ext uri="{BB962C8B-B14F-4D97-AF65-F5344CB8AC3E}">
        <p14:creationId xmlns:p14="http://schemas.microsoft.com/office/powerpoint/2010/main" val="405718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de-DE"/>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1FAC2447-345A-4B7F-B26B-B6917FDA06A5}" type="slidenum">
              <a:rPr lang="en-US"/>
              <a:pPr>
                <a:defRPr/>
              </a:pPr>
              <a:t>‹Nr.›</a:t>
            </a:fld>
            <a:endParaRPr lang="en-US"/>
          </a:p>
        </p:txBody>
      </p:sp>
    </p:spTree>
    <p:extLst>
      <p:ext uri="{BB962C8B-B14F-4D97-AF65-F5344CB8AC3E}">
        <p14:creationId xmlns:p14="http://schemas.microsoft.com/office/powerpoint/2010/main" val="129176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de-DE"/>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37E89573-0698-4CEB-847D-C10B62B88581}" type="slidenum">
              <a:rPr lang="en-US"/>
              <a:pPr>
                <a:defRPr/>
              </a:pPr>
              <a:t>‹Nr.›</a:t>
            </a:fld>
            <a:endParaRPr lang="en-US"/>
          </a:p>
        </p:txBody>
      </p:sp>
    </p:spTree>
    <p:extLst>
      <p:ext uri="{BB962C8B-B14F-4D97-AF65-F5344CB8AC3E}">
        <p14:creationId xmlns:p14="http://schemas.microsoft.com/office/powerpoint/2010/main" val="133966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7" name="Rectangle 5"/>
          <p:cNvSpPr>
            <a:spLocks noGrp="1" noChangeArrowheads="1"/>
          </p:cNvSpPr>
          <p:nvPr>
            <p:ph type="sldNum" sz="quarter" idx="11"/>
          </p:nvPr>
        </p:nvSpPr>
        <p:spPr>
          <a:ln/>
        </p:spPr>
        <p:txBody>
          <a:bodyPr/>
          <a:lstStyle>
            <a:lvl1pPr>
              <a:defRPr/>
            </a:lvl1pPr>
          </a:lstStyle>
          <a:p>
            <a:pPr>
              <a:defRPr/>
            </a:pPr>
            <a:fld id="{EF50925C-891D-4B1D-A557-D73718DC2721}" type="slidenum">
              <a:rPr lang="en-US"/>
              <a:pPr>
                <a:defRPr/>
              </a:pPr>
              <a:t>‹Nr.›</a:t>
            </a:fld>
            <a:endParaRPr lang="en-US"/>
          </a:p>
        </p:txBody>
      </p:sp>
    </p:spTree>
    <p:extLst>
      <p:ext uri="{BB962C8B-B14F-4D97-AF65-F5344CB8AC3E}">
        <p14:creationId xmlns:p14="http://schemas.microsoft.com/office/powerpoint/2010/main" val="3714738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el, Text und Medienclip">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Medienplatzhalter 3"/>
          <p:cNvSpPr>
            <a:spLocks noGrp="1"/>
          </p:cNvSpPr>
          <p:nvPr>
            <p:ph type="media" sz="half" idx="2"/>
          </p:nvPr>
        </p:nvSpPr>
        <p:spPr>
          <a:xfrm>
            <a:off x="4648200" y="1600200"/>
            <a:ext cx="4038600" cy="4525963"/>
          </a:xfrm>
        </p:spPr>
        <p:txBody>
          <a:bodyPr/>
          <a:lstStyle/>
          <a:p>
            <a:pPr lvl="0"/>
            <a:endParaRPr lang="de-DE" noProof="0"/>
          </a:p>
        </p:txBody>
      </p:sp>
      <p:sp>
        <p:nvSpPr>
          <p:cNvPr id="5"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6" name="Rectangle 5"/>
          <p:cNvSpPr>
            <a:spLocks noGrp="1" noChangeArrowheads="1"/>
          </p:cNvSpPr>
          <p:nvPr>
            <p:ph type="sldNum" sz="quarter" idx="11"/>
          </p:nvPr>
        </p:nvSpPr>
        <p:spPr>
          <a:ln/>
        </p:spPr>
        <p:txBody>
          <a:bodyPr/>
          <a:lstStyle>
            <a:lvl1pPr>
              <a:defRPr/>
            </a:lvl1pPr>
          </a:lstStyle>
          <a:p>
            <a:pPr>
              <a:defRPr/>
            </a:pPr>
            <a:fld id="{C4B3A3FA-5BC6-4535-83F0-47A7FC3561F4}" type="slidenum">
              <a:rPr lang="en-US"/>
              <a:pPr>
                <a:defRPr/>
              </a:pPr>
              <a:t>‹Nr.›</a:t>
            </a:fld>
            <a:endParaRPr lang="en-US"/>
          </a:p>
        </p:txBody>
      </p:sp>
    </p:spTree>
    <p:extLst>
      <p:ext uri="{BB962C8B-B14F-4D97-AF65-F5344CB8AC3E}">
        <p14:creationId xmlns:p14="http://schemas.microsoft.com/office/powerpoint/2010/main" val="119640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de-DE"/>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EEC2A72C-46DD-4689-8654-07D2445CD14C}" type="slidenum">
              <a:rPr lang="en-US"/>
              <a:pPr>
                <a:defRPr/>
              </a:pPr>
              <a:t>‹Nr.›</a:t>
            </a:fld>
            <a:endParaRPr lang="en-US"/>
          </a:p>
        </p:txBody>
      </p:sp>
    </p:spTree>
    <p:extLst>
      <p:ext uri="{BB962C8B-B14F-4D97-AF65-F5344CB8AC3E}">
        <p14:creationId xmlns:p14="http://schemas.microsoft.com/office/powerpoint/2010/main" val="92553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de-DE"/>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5" name="Rectangle 5"/>
          <p:cNvSpPr>
            <a:spLocks noGrp="1" noChangeArrowheads="1"/>
          </p:cNvSpPr>
          <p:nvPr>
            <p:ph type="sldNum" sz="quarter" idx="11"/>
          </p:nvPr>
        </p:nvSpPr>
        <p:spPr>
          <a:ln/>
        </p:spPr>
        <p:txBody>
          <a:bodyPr/>
          <a:lstStyle>
            <a:lvl1pPr>
              <a:defRPr/>
            </a:lvl1pPr>
          </a:lstStyle>
          <a:p>
            <a:pPr>
              <a:defRPr/>
            </a:pPr>
            <a:fld id="{2C429DB8-C376-44F2-BFE1-1808704F0CA8}" type="slidenum">
              <a:rPr lang="en-US"/>
              <a:pPr>
                <a:defRPr/>
              </a:pPr>
              <a:t>‹Nr.›</a:t>
            </a:fld>
            <a:endParaRPr lang="en-US"/>
          </a:p>
        </p:txBody>
      </p:sp>
    </p:spTree>
    <p:extLst>
      <p:ext uri="{BB962C8B-B14F-4D97-AF65-F5344CB8AC3E}">
        <p14:creationId xmlns:p14="http://schemas.microsoft.com/office/powerpoint/2010/main" val="22975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de-DE"/>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6" name="Rectangle 5"/>
          <p:cNvSpPr>
            <a:spLocks noGrp="1" noChangeArrowheads="1"/>
          </p:cNvSpPr>
          <p:nvPr>
            <p:ph type="sldNum" sz="quarter" idx="11"/>
          </p:nvPr>
        </p:nvSpPr>
        <p:spPr>
          <a:ln/>
        </p:spPr>
        <p:txBody>
          <a:bodyPr/>
          <a:lstStyle>
            <a:lvl1pPr>
              <a:defRPr/>
            </a:lvl1pPr>
          </a:lstStyle>
          <a:p>
            <a:pPr>
              <a:defRPr/>
            </a:pPr>
            <a:fld id="{DA86EAD4-F08A-443C-9925-3DF39DE58125}" type="slidenum">
              <a:rPr lang="en-US"/>
              <a:pPr>
                <a:defRPr/>
              </a:pPr>
              <a:t>‹Nr.›</a:t>
            </a:fld>
            <a:endParaRPr lang="en-US"/>
          </a:p>
        </p:txBody>
      </p:sp>
    </p:spTree>
    <p:extLst>
      <p:ext uri="{BB962C8B-B14F-4D97-AF65-F5344CB8AC3E}">
        <p14:creationId xmlns:p14="http://schemas.microsoft.com/office/powerpoint/2010/main" val="282186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de-DE"/>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8" name="Rectangle 5"/>
          <p:cNvSpPr>
            <a:spLocks noGrp="1" noChangeArrowheads="1"/>
          </p:cNvSpPr>
          <p:nvPr>
            <p:ph type="sldNum" sz="quarter" idx="11"/>
          </p:nvPr>
        </p:nvSpPr>
        <p:spPr>
          <a:ln/>
        </p:spPr>
        <p:txBody>
          <a:bodyPr/>
          <a:lstStyle>
            <a:lvl1pPr>
              <a:defRPr/>
            </a:lvl1pPr>
          </a:lstStyle>
          <a:p>
            <a:pPr>
              <a:defRPr/>
            </a:pPr>
            <a:fld id="{654AD15A-99FC-4922-84DA-A97938897C85}" type="slidenum">
              <a:rPr lang="en-US"/>
              <a:pPr>
                <a:defRPr/>
              </a:pPr>
              <a:t>‹Nr.›</a:t>
            </a:fld>
            <a:endParaRPr lang="en-US"/>
          </a:p>
        </p:txBody>
      </p:sp>
    </p:spTree>
    <p:extLst>
      <p:ext uri="{BB962C8B-B14F-4D97-AF65-F5344CB8AC3E}">
        <p14:creationId xmlns:p14="http://schemas.microsoft.com/office/powerpoint/2010/main" val="1356278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4" name="Rectangle 5"/>
          <p:cNvSpPr>
            <a:spLocks noGrp="1" noChangeArrowheads="1"/>
          </p:cNvSpPr>
          <p:nvPr>
            <p:ph type="sldNum" sz="quarter" idx="11"/>
          </p:nvPr>
        </p:nvSpPr>
        <p:spPr>
          <a:ln/>
        </p:spPr>
        <p:txBody>
          <a:bodyPr/>
          <a:lstStyle>
            <a:lvl1pPr>
              <a:defRPr/>
            </a:lvl1pPr>
          </a:lstStyle>
          <a:p>
            <a:pPr>
              <a:defRPr/>
            </a:pPr>
            <a:fld id="{E9533B66-4A25-4B6E-94CC-B0658A05F817}" type="slidenum">
              <a:rPr lang="en-US"/>
              <a:pPr>
                <a:defRPr/>
              </a:pPr>
              <a:t>‹Nr.›</a:t>
            </a:fld>
            <a:endParaRPr lang="en-US"/>
          </a:p>
        </p:txBody>
      </p:sp>
    </p:spTree>
    <p:extLst>
      <p:ext uri="{BB962C8B-B14F-4D97-AF65-F5344CB8AC3E}">
        <p14:creationId xmlns:p14="http://schemas.microsoft.com/office/powerpoint/2010/main" val="65874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3" name="Rectangle 5"/>
          <p:cNvSpPr>
            <a:spLocks noGrp="1" noChangeArrowheads="1"/>
          </p:cNvSpPr>
          <p:nvPr>
            <p:ph type="sldNum" sz="quarter" idx="11"/>
          </p:nvPr>
        </p:nvSpPr>
        <p:spPr>
          <a:ln/>
        </p:spPr>
        <p:txBody>
          <a:bodyPr/>
          <a:lstStyle>
            <a:lvl1pPr>
              <a:defRPr/>
            </a:lvl1pPr>
          </a:lstStyle>
          <a:p>
            <a:pPr>
              <a:defRPr/>
            </a:pPr>
            <a:fld id="{E40B99E1-FF7E-4DE6-8D58-207B1C63C67D}" type="slidenum">
              <a:rPr lang="en-US"/>
              <a:pPr>
                <a:defRPr/>
              </a:pPr>
              <a:t>‹Nr.›</a:t>
            </a:fld>
            <a:endParaRPr lang="en-US"/>
          </a:p>
        </p:txBody>
      </p:sp>
    </p:spTree>
    <p:extLst>
      <p:ext uri="{BB962C8B-B14F-4D97-AF65-F5344CB8AC3E}">
        <p14:creationId xmlns:p14="http://schemas.microsoft.com/office/powerpoint/2010/main" val="8725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de-DE"/>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6" name="Rectangle 5"/>
          <p:cNvSpPr>
            <a:spLocks noGrp="1" noChangeArrowheads="1"/>
          </p:cNvSpPr>
          <p:nvPr>
            <p:ph type="sldNum" sz="quarter" idx="11"/>
          </p:nvPr>
        </p:nvSpPr>
        <p:spPr>
          <a:ln/>
        </p:spPr>
        <p:txBody>
          <a:bodyPr/>
          <a:lstStyle>
            <a:lvl1pPr>
              <a:defRPr/>
            </a:lvl1pPr>
          </a:lstStyle>
          <a:p>
            <a:pPr>
              <a:defRPr/>
            </a:pPr>
            <a:fld id="{05704987-52FF-4F47-9A9C-2F0C1C336916}" type="slidenum">
              <a:rPr lang="en-US"/>
              <a:pPr>
                <a:defRPr/>
              </a:pPr>
              <a:t>‹Nr.›</a:t>
            </a:fld>
            <a:endParaRPr lang="en-US"/>
          </a:p>
        </p:txBody>
      </p:sp>
    </p:spTree>
    <p:extLst>
      <p:ext uri="{BB962C8B-B14F-4D97-AF65-F5344CB8AC3E}">
        <p14:creationId xmlns:p14="http://schemas.microsoft.com/office/powerpoint/2010/main" val="4164767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de-DE"/>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Reinhard Blutner</a:t>
            </a:r>
          </a:p>
        </p:txBody>
      </p:sp>
      <p:sp>
        <p:nvSpPr>
          <p:cNvPr id="6" name="Rectangle 5"/>
          <p:cNvSpPr>
            <a:spLocks noGrp="1" noChangeArrowheads="1"/>
          </p:cNvSpPr>
          <p:nvPr>
            <p:ph type="sldNum" sz="quarter" idx="11"/>
          </p:nvPr>
        </p:nvSpPr>
        <p:spPr>
          <a:ln/>
        </p:spPr>
        <p:txBody>
          <a:bodyPr/>
          <a:lstStyle>
            <a:lvl1pPr>
              <a:defRPr/>
            </a:lvl1pPr>
          </a:lstStyle>
          <a:p>
            <a:pPr>
              <a:defRPr/>
            </a:pPr>
            <a:fld id="{E651567D-3A5B-49A3-B6B1-F86AAC317E05}" type="slidenum">
              <a:rPr lang="en-US"/>
              <a:pPr>
                <a:defRPr/>
              </a:pPr>
              <a:t>‹Nr.›</a:t>
            </a:fld>
            <a:endParaRPr lang="en-US"/>
          </a:p>
        </p:txBody>
      </p:sp>
    </p:spTree>
    <p:extLst>
      <p:ext uri="{BB962C8B-B14F-4D97-AF65-F5344CB8AC3E}">
        <p14:creationId xmlns:p14="http://schemas.microsoft.com/office/powerpoint/2010/main" val="176164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Titelmasterformat durch Klicken bearbeiten</a:t>
            </a:r>
          </a:p>
        </p:txBody>
      </p:sp>
      <p:sp>
        <p:nvSpPr>
          <p:cNvPr id="1027"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366713" y="6524625"/>
            <a:ext cx="2446338"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FontTx/>
              <a:buNone/>
              <a:defRPr sz="1400"/>
            </a:lvl1pPr>
          </a:lstStyle>
          <a:p>
            <a:pPr>
              <a:defRPr/>
            </a:pPr>
            <a:r>
              <a:rPr lang="de-DE"/>
              <a:t>Reinhard Blutner</a:t>
            </a:r>
          </a:p>
        </p:txBody>
      </p:sp>
      <p:sp>
        <p:nvSpPr>
          <p:cNvPr id="3077" name="Rectangle 5"/>
          <p:cNvSpPr>
            <a:spLocks noGrp="1" noChangeArrowheads="1"/>
          </p:cNvSpPr>
          <p:nvPr>
            <p:ph type="sldNum" sz="quarter" idx="4"/>
          </p:nvPr>
        </p:nvSpPr>
        <p:spPr bwMode="auto">
          <a:xfrm>
            <a:off x="6553200" y="64087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400"/>
            </a:lvl1pPr>
          </a:lstStyle>
          <a:p>
            <a:pPr>
              <a:defRPr/>
            </a:pPr>
            <a:fld id="{46FC82E4-CEE6-49CC-A80E-BC15AF7BA60C}"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audio" Target="../media/media7.m4a"/><Relationship Id="rId13" Type="http://schemas.openxmlformats.org/officeDocument/2006/relationships/image" Target="../media/image20.png"/><Relationship Id="rId3" Type="http://schemas.microsoft.com/office/2007/relationships/media" Target="../media/media5.m4a"/><Relationship Id="rId7" Type="http://schemas.microsoft.com/office/2007/relationships/media" Target="../media/media7.m4a"/><Relationship Id="rId12" Type="http://schemas.openxmlformats.org/officeDocument/2006/relationships/image" Target="../media/image19.png"/><Relationship Id="rId2" Type="http://schemas.openxmlformats.org/officeDocument/2006/relationships/audio" Target="../media/media4.m4a"/><Relationship Id="rId16" Type="http://schemas.openxmlformats.org/officeDocument/2006/relationships/image" Target="../media/image12.png"/><Relationship Id="rId1" Type="http://schemas.microsoft.com/office/2007/relationships/media" Target="../media/media4.m4a"/><Relationship Id="rId6" Type="http://schemas.openxmlformats.org/officeDocument/2006/relationships/audio" Target="../media/media6.m4a"/><Relationship Id="rId11" Type="http://schemas.openxmlformats.org/officeDocument/2006/relationships/image" Target="../media/image18.png"/><Relationship Id="rId5" Type="http://schemas.microsoft.com/office/2007/relationships/media" Target="../media/media6.m4a"/><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audio" Target="../media/media5.m4a"/><Relationship Id="rId9" Type="http://schemas.openxmlformats.org/officeDocument/2006/relationships/slideLayout" Target="../slideLayouts/slideLayout7.xml"/><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media" Target="../media/media9.mp3"/><Relationship Id="rId7" Type="http://schemas.openxmlformats.org/officeDocument/2006/relationships/slideLayout" Target="../slideLayouts/slideLayout7.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audio" Target="../media/media10.mp3"/><Relationship Id="rId5" Type="http://schemas.microsoft.com/office/2007/relationships/media" Target="../media/media10.mp3"/><Relationship Id="rId10" Type="http://schemas.openxmlformats.org/officeDocument/2006/relationships/image" Target="../media/image24.png"/><Relationship Id="rId4" Type="http://schemas.openxmlformats.org/officeDocument/2006/relationships/audio" Target="../media/media9.mp3"/><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ona-Virus, COVID-19, Atemwegsinfekt, Klinikum Itzehoe: Kliniku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54" y="269786"/>
            <a:ext cx="8919134" cy="628014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C3AE8F7A-ECA6-4D05-B60F-5883048F39D6}" type="slidenum">
              <a:rPr lang="en-US" altLang="en-US" sz="1400" smtClean="0"/>
              <a:pPr>
                <a:spcBef>
                  <a:spcPct val="0"/>
                </a:spcBef>
                <a:buFontTx/>
                <a:buNone/>
              </a:pPr>
              <a:t>1</a:t>
            </a:fld>
            <a:endParaRPr lang="en-US" altLang="en-US" sz="1400" smtClean="0"/>
          </a:p>
        </p:txBody>
      </p:sp>
      <p:sp>
        <p:nvSpPr>
          <p:cNvPr id="4099" name="Rectangle 4"/>
          <p:cNvSpPr>
            <a:spLocks noGrp="1" noChangeArrowheads="1"/>
          </p:cNvSpPr>
          <p:nvPr>
            <p:ph type="title"/>
          </p:nvPr>
        </p:nvSpPr>
        <p:spPr>
          <a:xfrm>
            <a:off x="588963" y="655638"/>
            <a:ext cx="8159750" cy="1134251"/>
          </a:xfrm>
        </p:spPr>
        <p:txBody>
          <a:bodyPr/>
          <a:lstStyle/>
          <a:p>
            <a:pPr eaLnBrk="1" hangingPunct="1"/>
            <a:r>
              <a:rPr lang="en-US" altLang="en-US" dirty="0" smtClean="0"/>
              <a:t/>
            </a:r>
            <a:br>
              <a:rPr lang="en-US" altLang="en-US" dirty="0" smtClean="0"/>
            </a:br>
            <a:r>
              <a:rPr lang="en-US" altLang="en-US" dirty="0" smtClean="0">
                <a:solidFill>
                  <a:srgbClr val="C00000"/>
                </a:solidFill>
              </a:rPr>
              <a:t>Some Thoughts about the Union of Thinking and Feeling</a:t>
            </a:r>
            <a:endParaRPr lang="de-DE" altLang="en-US" dirty="0" smtClean="0">
              <a:solidFill>
                <a:srgbClr val="C00000"/>
              </a:solidFill>
            </a:endParaRPr>
          </a:p>
        </p:txBody>
      </p:sp>
      <p:sp>
        <p:nvSpPr>
          <p:cNvPr id="4100" name="Text Box 5"/>
          <p:cNvSpPr txBox="1">
            <a:spLocks noChangeArrowheads="1"/>
          </p:cNvSpPr>
          <p:nvPr/>
        </p:nvSpPr>
        <p:spPr bwMode="auto">
          <a:xfrm>
            <a:off x="315913" y="5291138"/>
            <a:ext cx="835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en-US" altLang="en-US" sz="2400" dirty="0"/>
              <a:t>Reinhard Blutner</a:t>
            </a:r>
          </a:p>
          <a:p>
            <a:pPr algn="ctr" eaLnBrk="1" hangingPunct="1">
              <a:spcBef>
                <a:spcPct val="50000"/>
              </a:spcBef>
              <a:buFontTx/>
              <a:buNone/>
            </a:pPr>
            <a:r>
              <a:rPr lang="en-US" altLang="en-US" sz="2400" dirty="0" err="1"/>
              <a:t>Universiteit</a:t>
            </a:r>
            <a:r>
              <a:rPr lang="en-US" altLang="en-US" sz="2400" dirty="0"/>
              <a:t> van Amsterdam</a:t>
            </a:r>
          </a:p>
        </p:txBody>
      </p:sp>
      <p:sp>
        <p:nvSpPr>
          <p:cNvPr id="4101" name="Rectangle 7"/>
          <p:cNvSpPr>
            <a:spLocks noChangeArrowheads="1"/>
          </p:cNvSpPr>
          <p:nvPr/>
        </p:nvSpPr>
        <p:spPr bwMode="auto">
          <a:xfrm>
            <a:off x="1452652" y="2986088"/>
            <a:ext cx="608153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lnSpc>
                <a:spcPct val="150000"/>
              </a:lnSpc>
              <a:spcBef>
                <a:spcPct val="0"/>
              </a:spcBef>
              <a:buFontTx/>
              <a:buNone/>
            </a:pPr>
            <a:r>
              <a:rPr lang="en-US" dirty="0" err="1"/>
              <a:t>Dayalbagh</a:t>
            </a:r>
            <a:r>
              <a:rPr lang="en-US" dirty="0"/>
              <a:t> Science of Consciousness </a:t>
            </a:r>
            <a:endParaRPr lang="en-US" dirty="0" smtClean="0"/>
          </a:p>
          <a:p>
            <a:pPr algn="ctr" eaLnBrk="1" hangingPunct="1">
              <a:lnSpc>
                <a:spcPct val="150000"/>
              </a:lnSpc>
              <a:spcBef>
                <a:spcPct val="0"/>
              </a:spcBef>
              <a:buFontTx/>
              <a:buNone/>
            </a:pPr>
            <a:r>
              <a:rPr lang="en-US" dirty="0"/>
              <a:t>European leg on May </a:t>
            </a:r>
            <a:r>
              <a:rPr lang="en-US" dirty="0" smtClean="0"/>
              <a:t>25, 2020</a:t>
            </a:r>
            <a:endParaRPr lang="en-US" altLang="en-US" dirty="0"/>
          </a:p>
          <a:p>
            <a:pPr algn="ctr" eaLnBrk="1" hangingPunct="1">
              <a:lnSpc>
                <a:spcPct val="150000"/>
              </a:lnSpc>
              <a:spcBef>
                <a:spcPct val="0"/>
              </a:spcBef>
              <a:buFontTx/>
              <a:buNone/>
            </a:pPr>
            <a:r>
              <a:rPr lang="en-US" sz="2000" i="1" dirty="0"/>
              <a:t>Christian </a:t>
            </a:r>
            <a:r>
              <a:rPr lang="en-US" sz="2000" i="1" dirty="0" err="1"/>
              <a:t>Albrechts</a:t>
            </a:r>
            <a:r>
              <a:rPr lang="en-US" sz="2000" i="1" dirty="0"/>
              <a:t> University, Kiel</a:t>
            </a:r>
            <a:endParaRPr lang="en-US" altLang="en-US" i="1" dirty="0"/>
          </a:p>
        </p:txBody>
      </p:sp>
      <p:sp>
        <p:nvSpPr>
          <p:cNvPr id="4102" name="Oval 7"/>
          <p:cNvSpPr>
            <a:spLocks noChangeArrowheads="1"/>
          </p:cNvSpPr>
          <p:nvPr/>
        </p:nvSpPr>
        <p:spPr bwMode="auto">
          <a:xfrm>
            <a:off x="8316913" y="6308725"/>
            <a:ext cx="431800" cy="549275"/>
          </a:xfrm>
          <a:prstGeom prst="ellipse">
            <a:avLst/>
          </a:prstGeom>
          <a:solidFill>
            <a:schemeClr val="bg1"/>
          </a:solidFill>
          <a:ln>
            <a:noFill/>
          </a:ln>
          <a:extLst>
            <a:ext uri="{91240B29-F687-4F45-9708-019B960494DF}">
              <a14:hiddenLine xmlns:a14="http://schemas.microsoft.com/office/drawing/2010/main" w="38100" algn="ctr">
                <a:solidFill>
                  <a:srgbClr val="000000"/>
                </a:solidFill>
                <a:round/>
                <a:headEnd/>
                <a:tailEnd type="none" w="lg" len="lg"/>
              </a14:hiddenLine>
            </a:ext>
          </a:extLst>
        </p:spPr>
        <p:txBody>
          <a:bodyPr wrap="none" anchor="ctr">
            <a:spAutoFit/>
          </a:bodyPr>
          <a:lstStyle>
            <a:lvl1pPr indent="457200">
              <a:spcBef>
                <a:spcPct val="20000"/>
              </a:spcBef>
              <a:buChar char="•"/>
              <a:tabLst>
                <a:tab pos="447675" algn="l"/>
              </a:tabLst>
              <a:defRPr sz="2800">
                <a:solidFill>
                  <a:schemeClr val="tx1"/>
                </a:solidFill>
                <a:latin typeface="Tahoma" panose="020B0604030504040204" pitchFamily="34" charset="0"/>
              </a:defRPr>
            </a:lvl1pPr>
            <a:lvl2pPr marL="742950" indent="-285750">
              <a:spcBef>
                <a:spcPct val="20000"/>
              </a:spcBef>
              <a:buChar char="–"/>
              <a:tabLst>
                <a:tab pos="447675" algn="l"/>
              </a:tabLst>
              <a:defRPr sz="2400">
                <a:solidFill>
                  <a:schemeClr val="tx1"/>
                </a:solidFill>
                <a:latin typeface="Tahoma" panose="020B0604030504040204" pitchFamily="34" charset="0"/>
              </a:defRPr>
            </a:lvl2pPr>
            <a:lvl3pPr marL="1143000" indent="-228600">
              <a:spcBef>
                <a:spcPct val="20000"/>
              </a:spcBef>
              <a:buChar char="•"/>
              <a:tabLst>
                <a:tab pos="447675" algn="l"/>
              </a:tabLst>
              <a:defRPr sz="2400">
                <a:solidFill>
                  <a:schemeClr val="tx1"/>
                </a:solidFill>
                <a:latin typeface="Tahoma" panose="020B0604030504040204" pitchFamily="34" charset="0"/>
              </a:defRPr>
            </a:lvl3pPr>
            <a:lvl4pPr marL="1600200" indent="-228600">
              <a:spcBef>
                <a:spcPct val="20000"/>
              </a:spcBef>
              <a:buChar char="–"/>
              <a:tabLst>
                <a:tab pos="447675" algn="l"/>
              </a:tabLst>
              <a:defRPr sz="2000">
                <a:solidFill>
                  <a:schemeClr val="tx1"/>
                </a:solidFill>
                <a:latin typeface="Tahoma" panose="020B0604030504040204" pitchFamily="34" charset="0"/>
              </a:defRPr>
            </a:lvl4pPr>
            <a:lvl5pPr marL="2057400" indent="-228600">
              <a:spcBef>
                <a:spcPct val="20000"/>
              </a:spcBef>
              <a:buChar char="»"/>
              <a:tabLst>
                <a:tab pos="44767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tabLst>
                <a:tab pos="44767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tabLst>
                <a:tab pos="44767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tabLst>
                <a:tab pos="44767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tabLst>
                <a:tab pos="447675" algn="l"/>
              </a:tabLst>
              <a:defRPr sz="2000">
                <a:solidFill>
                  <a:schemeClr val="tx1"/>
                </a:solidFill>
                <a:latin typeface="Tahoma" panose="020B0604030504040204" pitchFamily="34" charset="0"/>
              </a:defRPr>
            </a:lvl9pPr>
          </a:lstStyle>
          <a:p>
            <a:pPr algn="ctr" eaLnBrk="1" hangingPunct="1">
              <a:spcBef>
                <a:spcPct val="0"/>
              </a:spcBef>
              <a:buFontTx/>
              <a:buAutoNum type="arabicPeriod"/>
            </a:pPr>
            <a:endParaRPr lang="en-US" altLang="en-US" sz="2400"/>
          </a:p>
        </p:txBody>
      </p:sp>
      <p:pic>
        <p:nvPicPr>
          <p:cNvPr id="4103" name="Picture 4"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825" y="5799138"/>
            <a:ext cx="7937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illc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438" y="5799138"/>
            <a:ext cx="1549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hidden"/>
                                      </p:to>
                                    </p:set>
                                  </p:childTnLst>
                                </p:cTn>
                              </p:par>
                            </p:childTnLst>
                          </p:cTn>
                        </p:par>
                        <p:par>
                          <p:cTn id="7" fill="hold">
                            <p:stCondLst>
                              <p:cond delay="0"/>
                            </p:stCondLst>
                            <p:childTnLst>
                              <p:par>
                                <p:cTn id="8" presetID="31" presetClass="entr" presetSubtype="0" fill="hold" nodeType="afterEffect">
                                  <p:stCondLst>
                                    <p:cond delay="100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2000" fill="hold"/>
                                        <p:tgtEl>
                                          <p:spTgt spid="1026"/>
                                        </p:tgtEl>
                                        <p:attrNameLst>
                                          <p:attrName>ppt_w</p:attrName>
                                        </p:attrNameLst>
                                      </p:cBhvr>
                                      <p:tavLst>
                                        <p:tav tm="0">
                                          <p:val>
                                            <p:fltVal val="0"/>
                                          </p:val>
                                        </p:tav>
                                        <p:tav tm="100000">
                                          <p:val>
                                            <p:strVal val="#ppt_w"/>
                                          </p:val>
                                        </p:tav>
                                      </p:tavLst>
                                    </p:anim>
                                    <p:anim calcmode="lin" valueType="num">
                                      <p:cBhvr>
                                        <p:cTn id="11" dur="2000" fill="hold"/>
                                        <p:tgtEl>
                                          <p:spTgt spid="1026"/>
                                        </p:tgtEl>
                                        <p:attrNameLst>
                                          <p:attrName>ppt_h</p:attrName>
                                        </p:attrNameLst>
                                      </p:cBhvr>
                                      <p:tavLst>
                                        <p:tav tm="0">
                                          <p:val>
                                            <p:fltVal val="0"/>
                                          </p:val>
                                        </p:tav>
                                        <p:tav tm="100000">
                                          <p:val>
                                            <p:strVal val="#ppt_h"/>
                                          </p:val>
                                        </p:tav>
                                      </p:tavLst>
                                    </p:anim>
                                    <p:anim calcmode="lin" valueType="num">
                                      <p:cBhvr>
                                        <p:cTn id="12" dur="2000" fill="hold"/>
                                        <p:tgtEl>
                                          <p:spTgt spid="1026"/>
                                        </p:tgtEl>
                                        <p:attrNameLst>
                                          <p:attrName>style.rotation</p:attrName>
                                        </p:attrNameLst>
                                      </p:cBhvr>
                                      <p:tavLst>
                                        <p:tav tm="0">
                                          <p:val>
                                            <p:fltVal val="90"/>
                                          </p:val>
                                        </p:tav>
                                        <p:tav tm="100000">
                                          <p:val>
                                            <p:fltVal val="0"/>
                                          </p:val>
                                        </p:tav>
                                      </p:tavLst>
                                    </p:anim>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444500" y="182562"/>
            <a:ext cx="8229600" cy="1421273"/>
          </a:xfrm>
        </p:spPr>
        <p:txBody>
          <a:bodyPr/>
          <a:lstStyle/>
          <a:p>
            <a:pPr eaLnBrk="1" hangingPunct="1">
              <a:spcBef>
                <a:spcPts val="1200"/>
              </a:spcBef>
              <a:spcAft>
                <a:spcPts val="1200"/>
              </a:spcAft>
            </a:pPr>
            <a:r>
              <a:rPr lang="de-DE" altLang="en-US" sz="4000" dirty="0" smtClean="0"/>
              <a:t>Bach</a:t>
            </a:r>
            <a:r>
              <a:rPr lang="de-DE" altLang="en-US" sz="4000" dirty="0" smtClean="0">
                <a:latin typeface="Tahoma" panose="020B0604030504040204" pitchFamily="34" charset="0"/>
                <a:ea typeface="Tahoma" panose="020B0604030504040204" pitchFamily="34" charset="0"/>
                <a:cs typeface="Tahoma" panose="020B0604030504040204" pitchFamily="34" charset="0"/>
              </a:rPr>
              <a:t>'</a:t>
            </a:r>
            <a:r>
              <a:rPr lang="de-DE" altLang="en-US" sz="4000" dirty="0" smtClean="0"/>
              <a:t>s Cantata (BWV 56)</a:t>
            </a:r>
            <a:br>
              <a:rPr lang="de-DE" altLang="en-US" sz="4000" dirty="0" smtClean="0"/>
            </a:br>
            <a:r>
              <a:rPr lang="en-US" sz="2800" dirty="0">
                <a:latin typeface="Avenir Next"/>
              </a:rPr>
              <a:t>"</a:t>
            </a:r>
            <a:r>
              <a:rPr lang="en-US" sz="2800" dirty="0"/>
              <a:t>I will the cross-staff gladly </a:t>
            </a:r>
            <a:r>
              <a:rPr lang="en-US" sz="2800" dirty="0" smtClean="0"/>
              <a:t>carry</a:t>
            </a:r>
            <a:r>
              <a:rPr lang="en-US" sz="2800" dirty="0" smtClean="0">
                <a:latin typeface="Avenir Next"/>
              </a:rPr>
              <a:t>"</a:t>
            </a:r>
            <a:r>
              <a:rPr lang="en-US" sz="2800" dirty="0">
                <a:solidFill>
                  <a:srgbClr val="000000"/>
                </a:solidFill>
                <a:latin typeface="Avenir Next"/>
              </a:rPr>
              <a:t/>
            </a:r>
            <a:br>
              <a:rPr lang="en-US" sz="2800" dirty="0">
                <a:solidFill>
                  <a:srgbClr val="000000"/>
                </a:solidFill>
                <a:latin typeface="Avenir Next"/>
              </a:rPr>
            </a:br>
            <a:endParaRPr lang="de-DE" altLang="en-US" sz="2800" dirty="0" smtClean="0"/>
          </a:p>
        </p:txBody>
      </p:sp>
      <p:sp>
        <p:nvSpPr>
          <p:cNvPr id="35843"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1000" smtClean="0">
                <a:latin typeface="Verdana" panose="020B0604030504040204" pitchFamily="34" charset="0"/>
                <a:ea typeface="MS PGothic" panose="020B0600070205080204" pitchFamily="34" charset="-128"/>
              </a:rPr>
              <a:t> </a:t>
            </a:r>
            <a:fld id="{4A3B4A46-C2B8-42C7-A138-3058881743EA}" type="slidenum">
              <a:rPr lang="en-US" altLang="en-US" sz="1000" smtClean="0">
                <a:latin typeface="Verdana" panose="020B0604030504040204" pitchFamily="34" charset="0"/>
                <a:ea typeface="MS PGothic" panose="020B0600070205080204" pitchFamily="34" charset="-128"/>
              </a:rPr>
              <a:pPr>
                <a:spcBef>
                  <a:spcPct val="0"/>
                </a:spcBef>
                <a:buFontTx/>
                <a:buNone/>
              </a:pPr>
              <a:t>10</a:t>
            </a:fld>
            <a:endParaRPr lang="en-US" altLang="en-US" sz="1000" smtClean="0">
              <a:latin typeface="Verdana" panose="020B0604030504040204" pitchFamily="34" charset="0"/>
              <a:ea typeface="MS PGothic" panose="020B0600070205080204" pitchFamily="34" charset="-128"/>
            </a:endParaRPr>
          </a:p>
        </p:txBody>
      </p:sp>
      <p:sp>
        <p:nvSpPr>
          <p:cNvPr id="3584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smtClean="0"/>
              <a:t>Reinhard Blutner</a:t>
            </a:r>
          </a:p>
        </p:txBody>
      </p:sp>
      <p:pic>
        <p:nvPicPr>
          <p:cNvPr id="4" name="Grafik 3"/>
          <p:cNvPicPr>
            <a:picLocks noChangeAspect="1"/>
          </p:cNvPicPr>
          <p:nvPr/>
        </p:nvPicPr>
        <p:blipFill rotWithShape="1">
          <a:blip r:embed="rId7"/>
          <a:srcRect l="18995" t="32172" r="17005" b="12333"/>
          <a:stretch/>
        </p:blipFill>
        <p:spPr>
          <a:xfrm>
            <a:off x="856456" y="1235838"/>
            <a:ext cx="7154219" cy="4962836"/>
          </a:xfrm>
          <a:prstGeom prst="rect">
            <a:avLst/>
          </a:prstGeom>
        </p:spPr>
      </p:pic>
      <p:sp>
        <p:nvSpPr>
          <p:cNvPr id="5" name="Rechteck 4"/>
          <p:cNvSpPr/>
          <p:nvPr/>
        </p:nvSpPr>
        <p:spPr bwMode="auto">
          <a:xfrm>
            <a:off x="1079124" y="1538890"/>
            <a:ext cx="6960351" cy="2113421"/>
          </a:xfrm>
          <a:prstGeom prst="rect">
            <a:avLst/>
          </a:prstGeom>
          <a:solidFill>
            <a:srgbClr val="33CC33">
              <a:alpha val="25000"/>
            </a:srgbClr>
          </a:solidFill>
          <a:ln w="15875" cap="flat" cmpd="sng" algn="ctr">
            <a:solidFill>
              <a:srgbClr val="FF0000"/>
            </a:solid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6" name="Rechteck 15"/>
          <p:cNvSpPr/>
          <p:nvPr/>
        </p:nvSpPr>
        <p:spPr bwMode="auto">
          <a:xfrm>
            <a:off x="2971800" y="3862375"/>
            <a:ext cx="5067675" cy="2113421"/>
          </a:xfrm>
          <a:prstGeom prst="rect">
            <a:avLst/>
          </a:prstGeom>
          <a:solidFill>
            <a:srgbClr val="C00000">
              <a:alpha val="25000"/>
            </a:srgbClr>
          </a:solidFill>
          <a:ln w="15875" cap="flat" cmpd="sng" algn="ctr">
            <a:solidFill>
              <a:srgbClr val="FF0000"/>
            </a:solid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7" name="Rechteck 16"/>
          <p:cNvSpPr/>
          <p:nvPr/>
        </p:nvSpPr>
        <p:spPr bwMode="auto">
          <a:xfrm>
            <a:off x="1079124" y="3862374"/>
            <a:ext cx="1892676" cy="2113421"/>
          </a:xfrm>
          <a:prstGeom prst="rect">
            <a:avLst/>
          </a:prstGeom>
          <a:solidFill>
            <a:srgbClr val="33CC33">
              <a:alpha val="25000"/>
            </a:srgbClr>
          </a:solidFill>
          <a:ln w="15875" cap="flat" cmpd="sng" algn="ctr">
            <a:solidFill>
              <a:srgbClr val="FF0000"/>
            </a:solid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2" name="Bach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74116" y="1705610"/>
            <a:ext cx="406400" cy="406400"/>
          </a:xfrm>
          <a:prstGeom prst="rect">
            <a:avLst/>
          </a:prstGeom>
        </p:spPr>
      </p:pic>
      <p:pic>
        <p:nvPicPr>
          <p:cNvPr id="3" name="Bach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058943" y="443362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mediacall" presetSubtype="0" fill="hold" nodeType="withEffect">
                                  <p:stCondLst>
                                    <p:cond delay="0"/>
                                  </p:stCondLst>
                                  <p:childTnLst>
                                    <p:cmd type="call" cmd="playFrom(0.0)">
                                      <p:cBhvr>
                                        <p:cTn id="14" dur="13479" fill="hold"/>
                                        <p:tgtEl>
                                          <p:spTgt spid="2"/>
                                        </p:tgtEl>
                                      </p:cBhvr>
                                    </p:cmd>
                                  </p:childTnLst>
                                </p:cTn>
                              </p:par>
                            </p:childTnLst>
                          </p:cTn>
                        </p:par>
                        <p:par>
                          <p:cTn id="15" fill="hold">
                            <p:stCondLst>
                              <p:cond delay="13479"/>
                            </p:stCondLst>
                            <p:childTnLst>
                              <p:par>
                                <p:cTn id="16" presetID="1" presetClass="entr" presetSubtype="0" fill="hold" grpId="0" nodeType="afterEffect">
                                  <p:stCondLst>
                                    <p:cond delay="10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189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2"/>
                </p:tgtEl>
              </p:cMediaNode>
            </p:audio>
            <p:audio>
              <p:cMediaNode vol="80000">
                <p:cTn id="21" fill="hold" display="0">
                  <p:stCondLst>
                    <p:cond delay="indefinite"/>
                  </p:stCondLst>
                  <p:endCondLst>
                    <p:cond evt="onStopAudio" delay="0">
                      <p:tgtEl>
                        <p:sldTgt/>
                      </p:tgtEl>
                    </p:cond>
                  </p:endCondLst>
                </p:cTn>
                <p:tgtEl>
                  <p:spTgt spid="3"/>
                </p:tgtEl>
              </p:cMediaNode>
            </p:audio>
          </p:childTnLst>
        </p:cTn>
      </p:par>
    </p:tnLst>
    <p:bldLst>
      <p:bldP spid="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4843700" y="53340"/>
            <a:ext cx="3738668" cy="2912487"/>
          </a:xfrm>
          <a:prstGeom prst="rect">
            <a:avLst/>
          </a:prstGeom>
        </p:spPr>
      </p:pic>
      <p:sp>
        <p:nvSpPr>
          <p:cNvPr id="2" name="Fußzeilenplatzhalter 1"/>
          <p:cNvSpPr>
            <a:spLocks noGrp="1"/>
          </p:cNvSpPr>
          <p:nvPr>
            <p:ph type="ftr" sz="quarter" idx="10"/>
          </p:nvPr>
        </p:nvSpPr>
        <p:spPr/>
        <p:txBody>
          <a:bodyPr/>
          <a:lstStyle/>
          <a:p>
            <a:pPr>
              <a:defRPr/>
            </a:pPr>
            <a:r>
              <a:rPr lang="de-DE" smtClean="0"/>
              <a:t>Reinhard Blutner</a:t>
            </a:r>
            <a:endParaRPr lang="de-DE"/>
          </a:p>
        </p:txBody>
      </p:sp>
      <p:sp>
        <p:nvSpPr>
          <p:cNvPr id="3" name="Foliennummernplatzhalter 2"/>
          <p:cNvSpPr>
            <a:spLocks noGrp="1"/>
          </p:cNvSpPr>
          <p:nvPr>
            <p:ph type="sldNum" sz="quarter" idx="11"/>
          </p:nvPr>
        </p:nvSpPr>
        <p:spPr/>
        <p:txBody>
          <a:bodyPr/>
          <a:lstStyle/>
          <a:p>
            <a:pPr>
              <a:defRPr/>
            </a:pPr>
            <a:fld id="{E40B99E1-FF7E-4DE6-8D58-207B1C63C67D}" type="slidenum">
              <a:rPr lang="en-US" smtClean="0"/>
              <a:pPr>
                <a:defRPr/>
              </a:pPr>
              <a:t>11</a:t>
            </a:fld>
            <a:endParaRPr lang="en-US"/>
          </a:p>
        </p:txBody>
      </p:sp>
      <p:sp>
        <p:nvSpPr>
          <p:cNvPr id="4" name="Rechteck 3"/>
          <p:cNvSpPr/>
          <p:nvPr/>
        </p:nvSpPr>
        <p:spPr>
          <a:xfrm>
            <a:off x="262096" y="1095286"/>
            <a:ext cx="8497094" cy="578619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i="1" dirty="0" err="1" smtClean="0"/>
              <a:t>Kreuzstab</a:t>
            </a:r>
            <a:r>
              <a:rPr lang="en-US" dirty="0" smtClean="0"/>
              <a:t> (</a:t>
            </a:r>
            <a:r>
              <a:rPr lang="en-US" i="1" dirty="0" smtClean="0"/>
              <a:t>cross-staff </a:t>
            </a:r>
            <a:r>
              <a:rPr lang="en-US" dirty="0" smtClean="0"/>
              <a:t>) </a:t>
            </a:r>
            <a:br>
              <a:rPr lang="en-US" dirty="0" smtClean="0"/>
            </a:br>
            <a:r>
              <a:rPr lang="en-US" dirty="0" smtClean="0"/>
              <a:t>= </a:t>
            </a:r>
            <a:r>
              <a:rPr lang="en-US" i="1" dirty="0" err="1" smtClean="0"/>
              <a:t>Jakobsstab</a:t>
            </a:r>
            <a:r>
              <a:rPr lang="en-US" i="1" dirty="0" smtClean="0"/>
              <a:t> </a:t>
            </a:r>
            <a:r>
              <a:rPr lang="en-US" dirty="0"/>
              <a:t>(Jacob’s </a:t>
            </a:r>
            <a:r>
              <a:rPr lang="en-US" dirty="0" smtClean="0"/>
              <a:t>staff)</a:t>
            </a:r>
          </a:p>
          <a:p>
            <a:pPr marL="800100" lvl="1" indent="-342900">
              <a:spcBef>
                <a:spcPts val="600"/>
              </a:spcBef>
              <a:spcAft>
                <a:spcPts val="600"/>
              </a:spcAft>
              <a:buFont typeface="Symbol" panose="05050102010706020507" pitchFamily="18" charset="2"/>
              <a:buChar char="-"/>
            </a:pPr>
            <a:r>
              <a:rPr lang="en-US" sz="2000" dirty="0" smtClean="0"/>
              <a:t>Navigation instrument used</a:t>
            </a:r>
            <a:br>
              <a:rPr lang="en-US" sz="2000" dirty="0" smtClean="0"/>
            </a:br>
            <a:r>
              <a:rPr lang="en-US" sz="2000" dirty="0" smtClean="0"/>
              <a:t>before </a:t>
            </a:r>
            <a:r>
              <a:rPr lang="en-US" sz="2000" dirty="0"/>
              <a:t>the invention of </a:t>
            </a:r>
            <a:r>
              <a:rPr lang="en-US" sz="2000" dirty="0" smtClean="0"/>
              <a:t>the </a:t>
            </a:r>
            <a:br>
              <a:rPr lang="en-US" sz="2000" dirty="0" smtClean="0"/>
            </a:br>
            <a:r>
              <a:rPr lang="en-US" sz="2000" dirty="0" smtClean="0"/>
              <a:t>sextant (positive connotation)</a:t>
            </a:r>
          </a:p>
          <a:p>
            <a:pPr marL="800100" lvl="1" indent="-342900">
              <a:spcBef>
                <a:spcPts val="600"/>
              </a:spcBef>
              <a:spcAft>
                <a:spcPts val="600"/>
              </a:spcAft>
              <a:buFont typeface="Symbol" panose="05050102010706020507" pitchFamily="18" charset="2"/>
              <a:buChar char="-"/>
            </a:pPr>
            <a:r>
              <a:rPr lang="en-US" sz="2000" dirty="0" smtClean="0"/>
              <a:t>Secondary interpretation: allegorical use of the term </a:t>
            </a:r>
            <a:r>
              <a:rPr lang="en-US" sz="2000" dirty="0" err="1" smtClean="0"/>
              <a:t>Kreuzstab</a:t>
            </a:r>
            <a:r>
              <a:rPr lang="en-US" sz="2000" dirty="0" smtClean="0"/>
              <a:t> referring to the suffering </a:t>
            </a:r>
            <a:r>
              <a:rPr lang="en-US" sz="2000" dirty="0"/>
              <a:t>of Christ’s Passion</a:t>
            </a:r>
            <a:r>
              <a:rPr lang="en-US" dirty="0"/>
              <a:t> </a:t>
            </a:r>
            <a:r>
              <a:rPr lang="en-US" sz="2000" dirty="0" smtClean="0"/>
              <a:t> </a:t>
            </a:r>
            <a:endParaRPr lang="en-US" sz="2000" dirty="0" smtClean="0">
              <a:solidFill>
                <a:srgbClr val="222222"/>
              </a:solidFill>
              <a:latin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dirty="0" smtClean="0">
                <a:solidFill>
                  <a:srgbClr val="222222"/>
                </a:solidFill>
                <a:latin typeface="+mn-lt"/>
              </a:rPr>
              <a:t>G. </a:t>
            </a:r>
            <a:r>
              <a:rPr lang="en-US" dirty="0" err="1" smtClean="0">
                <a:solidFill>
                  <a:srgbClr val="222222"/>
                </a:solidFill>
                <a:latin typeface="+mn-lt"/>
              </a:rPr>
              <a:t>Corall</a:t>
            </a:r>
            <a:r>
              <a:rPr lang="en-US" dirty="0" smtClean="0">
                <a:solidFill>
                  <a:srgbClr val="222222"/>
                </a:solidFill>
                <a:latin typeface="+mn-lt"/>
              </a:rPr>
              <a:t>: Opposed affects within one </a:t>
            </a:r>
            <a:r>
              <a:rPr lang="en-US" dirty="0">
                <a:latin typeface="+mn-lt"/>
              </a:rPr>
              <a:t>particular </a:t>
            </a:r>
            <a:r>
              <a:rPr lang="en-US" dirty="0" smtClean="0">
                <a:latin typeface="+mn-lt"/>
              </a:rPr>
              <a:t>composition</a:t>
            </a:r>
            <a:r>
              <a:rPr lang="en-US" dirty="0" smtClean="0">
                <a:solidFill>
                  <a:srgbClr val="222222"/>
                </a:solidFill>
                <a:latin typeface="+mn-lt"/>
              </a:rPr>
              <a:t>  </a:t>
            </a:r>
          </a:p>
          <a:p>
            <a:pPr marL="800100" lvl="1" indent="-342900">
              <a:spcBef>
                <a:spcPts val="600"/>
              </a:spcBef>
              <a:spcAft>
                <a:spcPts val="600"/>
              </a:spcAft>
              <a:buFont typeface="Symbol" panose="05050102010706020507" pitchFamily="18" charset="2"/>
              <a:buChar char="-"/>
            </a:pPr>
            <a:r>
              <a:rPr lang="en-US" sz="2000" dirty="0" smtClean="0">
                <a:solidFill>
                  <a:srgbClr val="00B050"/>
                </a:solidFill>
              </a:rPr>
              <a:t>Positive emotions (joy, elation) in </a:t>
            </a:r>
            <a:r>
              <a:rPr lang="en-US" sz="2000" dirty="0">
                <a:solidFill>
                  <a:srgbClr val="00B050"/>
                </a:solidFill>
              </a:rPr>
              <a:t>the first 2+½ measures</a:t>
            </a:r>
            <a:endParaRPr lang="de-DE" sz="2000" dirty="0">
              <a:solidFill>
                <a:srgbClr val="00B050"/>
              </a:solidFill>
            </a:endParaRPr>
          </a:p>
          <a:p>
            <a:pPr marL="800100" lvl="1" indent="-342900">
              <a:spcBef>
                <a:spcPts val="600"/>
              </a:spcBef>
              <a:spcAft>
                <a:spcPts val="600"/>
              </a:spcAft>
              <a:buFont typeface="Symbol" panose="05050102010706020507" pitchFamily="18" charset="2"/>
              <a:buChar char="-"/>
            </a:pPr>
            <a:r>
              <a:rPr lang="de-DE" sz="2000" dirty="0" smtClean="0">
                <a:solidFill>
                  <a:srgbClr val="F02629"/>
                </a:solidFill>
              </a:rPr>
              <a:t>Pain </a:t>
            </a:r>
            <a:r>
              <a:rPr lang="de-DE" sz="2000" dirty="0" err="1" smtClean="0">
                <a:solidFill>
                  <a:srgbClr val="F02629"/>
                </a:solidFill>
              </a:rPr>
              <a:t>and</a:t>
            </a:r>
            <a:r>
              <a:rPr lang="de-DE" sz="2000" dirty="0" smtClean="0">
                <a:solidFill>
                  <a:srgbClr val="F02629"/>
                </a:solidFill>
              </a:rPr>
              <a:t> </a:t>
            </a:r>
            <a:r>
              <a:rPr lang="de-DE" sz="2000" dirty="0" err="1" smtClean="0">
                <a:solidFill>
                  <a:srgbClr val="F02629"/>
                </a:solidFill>
              </a:rPr>
              <a:t>sadness</a:t>
            </a:r>
            <a:r>
              <a:rPr lang="de-DE" sz="2000" dirty="0" smtClean="0">
                <a:solidFill>
                  <a:srgbClr val="F02629"/>
                </a:solidFill>
              </a:rPr>
              <a:t> in </a:t>
            </a:r>
            <a:r>
              <a:rPr lang="de-DE" sz="2000" dirty="0" err="1" smtClean="0">
                <a:solidFill>
                  <a:srgbClr val="F02629"/>
                </a:solidFill>
              </a:rPr>
              <a:t>the</a:t>
            </a:r>
            <a:r>
              <a:rPr lang="de-DE" sz="2000" dirty="0" smtClean="0">
                <a:solidFill>
                  <a:srgbClr val="F02629"/>
                </a:solidFill>
              </a:rPr>
              <a:t> </a:t>
            </a:r>
            <a:r>
              <a:rPr lang="de-DE" sz="2000" dirty="0" err="1" smtClean="0">
                <a:solidFill>
                  <a:srgbClr val="F02629"/>
                </a:solidFill>
              </a:rPr>
              <a:t>remaining</a:t>
            </a:r>
            <a:r>
              <a:rPr lang="de-DE" sz="2000" dirty="0" smtClean="0">
                <a:solidFill>
                  <a:srgbClr val="F02629"/>
                </a:solidFill>
              </a:rPr>
              <a:t> </a:t>
            </a:r>
            <a:r>
              <a:rPr lang="de-DE" sz="2000" dirty="0" err="1" smtClean="0">
                <a:solidFill>
                  <a:srgbClr val="F02629"/>
                </a:solidFill>
              </a:rPr>
              <a:t>measures</a:t>
            </a:r>
            <a:endParaRPr lang="de-DE" sz="2000" dirty="0" smtClean="0">
              <a:solidFill>
                <a:srgbClr val="F02629"/>
              </a:solidFill>
              <a:ea typeface="Tahoma" panose="020B0604030504040204" pitchFamily="34" charset="0"/>
              <a:cs typeface="Tahoma" panose="020B0604030504040204" pitchFamily="34" charset="0"/>
            </a:endParaRPr>
          </a:p>
          <a:p>
            <a:pPr marL="800100" lvl="1" indent="-342900">
              <a:spcBef>
                <a:spcPts val="600"/>
              </a:spcBef>
              <a:spcAft>
                <a:spcPts val="600"/>
              </a:spcAft>
              <a:buFont typeface="Symbol" panose="05050102010706020507" pitchFamily="18" charset="2"/>
              <a:buChar char="-"/>
            </a:pPr>
            <a:r>
              <a:rPr lang="de-DE" sz="2000" dirty="0" smtClean="0">
                <a:ea typeface="Tahoma" panose="020B0604030504040204" pitchFamily="34" charset="0"/>
                <a:cs typeface="Tahoma" panose="020B0604030504040204" pitchFamily="34" charset="0"/>
              </a:rPr>
              <a:t>Close </a:t>
            </a:r>
            <a:r>
              <a:rPr lang="de-DE" sz="2000" dirty="0" err="1" smtClean="0">
                <a:ea typeface="Tahoma" panose="020B0604030504040204" pitchFamily="34" charset="0"/>
                <a:cs typeface="Tahoma" panose="020B0604030504040204" pitchFamily="34" charset="0"/>
              </a:rPr>
              <a:t>correspondence</a:t>
            </a:r>
            <a:r>
              <a:rPr lang="de-DE" sz="2000" dirty="0" smtClean="0">
                <a:ea typeface="Tahoma" panose="020B0604030504040204" pitchFamily="34" charset="0"/>
                <a:cs typeface="Tahoma" panose="020B0604030504040204" pitchFamily="34" charset="0"/>
              </a:rPr>
              <a:t> </a:t>
            </a:r>
            <a:r>
              <a:rPr lang="de-DE" sz="2000" dirty="0" err="1" smtClean="0">
                <a:ea typeface="Tahoma" panose="020B0604030504040204" pitchFamily="34" charset="0"/>
                <a:cs typeface="Tahoma" panose="020B0604030504040204" pitchFamily="34" charset="0"/>
              </a:rPr>
              <a:t>between</a:t>
            </a:r>
            <a:r>
              <a:rPr lang="de-DE" sz="2000" dirty="0" smtClean="0">
                <a:ea typeface="Tahoma" panose="020B0604030504040204" pitchFamily="34" charset="0"/>
                <a:cs typeface="Tahoma" panose="020B0604030504040204" pitchFamily="34" charset="0"/>
              </a:rPr>
              <a:t> </a:t>
            </a:r>
            <a:r>
              <a:rPr lang="de-DE" sz="2000" dirty="0" err="1" smtClean="0">
                <a:ea typeface="Tahoma" panose="020B0604030504040204" pitchFamily="34" charset="0"/>
                <a:cs typeface="Tahoma" panose="020B0604030504040204" pitchFamily="34" charset="0"/>
              </a:rPr>
              <a:t>text</a:t>
            </a:r>
            <a:r>
              <a:rPr lang="de-DE" sz="2000" dirty="0" smtClean="0">
                <a:ea typeface="Tahoma" panose="020B0604030504040204" pitchFamily="34" charset="0"/>
                <a:cs typeface="Tahoma" panose="020B0604030504040204" pitchFamily="34" charset="0"/>
              </a:rPr>
              <a:t> </a:t>
            </a:r>
            <a:r>
              <a:rPr lang="de-DE" sz="2000" dirty="0" err="1" smtClean="0">
                <a:ea typeface="Tahoma" panose="020B0604030504040204" pitchFamily="34" charset="0"/>
                <a:cs typeface="Tahoma" panose="020B0604030504040204" pitchFamily="34" charset="0"/>
              </a:rPr>
              <a:t>and</a:t>
            </a:r>
            <a:r>
              <a:rPr lang="de-DE" sz="2000" dirty="0" smtClean="0">
                <a:ea typeface="Tahoma" panose="020B0604030504040204" pitchFamily="34" charset="0"/>
                <a:cs typeface="Tahoma" panose="020B0604030504040204" pitchFamily="34" charset="0"/>
              </a:rPr>
              <a:t> </a:t>
            </a:r>
            <a:r>
              <a:rPr lang="de-DE" sz="2000" dirty="0" err="1" smtClean="0">
                <a:ea typeface="Tahoma" panose="020B0604030504040204" pitchFamily="34" charset="0"/>
                <a:cs typeface="Tahoma" panose="020B0604030504040204" pitchFamily="34" charset="0"/>
              </a:rPr>
              <a:t>music</a:t>
            </a:r>
            <a:r>
              <a:rPr lang="de-DE" sz="2000" dirty="0" smtClean="0">
                <a:ea typeface="Tahoma" panose="020B0604030504040204" pitchFamily="34" charset="0"/>
                <a:cs typeface="Tahoma" panose="020B0604030504040204" pitchFamily="34" charset="0"/>
              </a:rPr>
              <a:t>. T</a:t>
            </a:r>
            <a:r>
              <a:rPr lang="en-US" sz="2000" dirty="0" smtClean="0"/>
              <a:t>he musical intervals express emotional color, and reveal the intended affects</a:t>
            </a:r>
            <a:r>
              <a:rPr lang="de-DE" sz="2000" dirty="0" smtClean="0"/>
              <a:t>.</a:t>
            </a:r>
            <a:endParaRPr lang="en-US" sz="2000" dirty="0">
              <a:solidFill>
                <a:srgbClr val="222222"/>
              </a:solidFill>
              <a:latin typeface="+mn-lt"/>
            </a:endParaRPr>
          </a:p>
          <a:p>
            <a:pPr marL="342900" indent="-342900">
              <a:spcBef>
                <a:spcPts val="600"/>
              </a:spcBef>
              <a:spcAft>
                <a:spcPts val="600"/>
              </a:spcAft>
              <a:buFont typeface="Symbol" panose="05050102010706020507" pitchFamily="18" charset="2"/>
              <a:buChar char="-"/>
            </a:pPr>
            <a:endParaRPr lang="de-DE" sz="2000" dirty="0" smtClean="0"/>
          </a:p>
        </p:txBody>
      </p:sp>
      <p:sp>
        <p:nvSpPr>
          <p:cNvPr id="5" name="Rectangle 2"/>
          <p:cNvSpPr txBox="1">
            <a:spLocks noChangeArrowheads="1"/>
          </p:cNvSpPr>
          <p:nvPr/>
        </p:nvSpPr>
        <p:spPr bwMode="auto">
          <a:xfrm>
            <a:off x="40641" y="26581"/>
            <a:ext cx="658114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eaLnBrk="1" hangingPunct="1">
              <a:defRPr/>
            </a:pPr>
            <a:r>
              <a:rPr lang="de-DE" sz="4000" kern="0" dirty="0" smtClean="0"/>
              <a:t>Comments</a:t>
            </a:r>
          </a:p>
        </p:txBody>
      </p:sp>
    </p:spTree>
    <p:extLst>
      <p:ext uri="{BB962C8B-B14F-4D97-AF65-F5344CB8AC3E}">
        <p14:creationId xmlns:p14="http://schemas.microsoft.com/office/powerpoint/2010/main" val="140275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AC76661B-0AF3-4CCE-8AFE-8909E6FD760F}" type="slidenum">
              <a:rPr lang="en-US" altLang="en-US" sz="1400"/>
              <a:pPr algn="r">
                <a:spcBef>
                  <a:spcPct val="0"/>
                </a:spcBef>
                <a:buFontTx/>
                <a:buNone/>
              </a:pPr>
              <a:t>12</a:t>
            </a:fld>
            <a:endParaRPr lang="en-US" altLang="en-US" sz="1400"/>
          </a:p>
        </p:txBody>
      </p:sp>
      <p:sp>
        <p:nvSpPr>
          <p:cNvPr id="37891" name="Rectangle 2"/>
          <p:cNvSpPr>
            <a:spLocks noGrp="1" noChangeArrowheads="1"/>
          </p:cNvSpPr>
          <p:nvPr>
            <p:ph type="title" idx="4294967295"/>
          </p:nvPr>
        </p:nvSpPr>
        <p:spPr>
          <a:xfrm>
            <a:off x="0" y="176213"/>
            <a:ext cx="8342313" cy="1304925"/>
          </a:xfrm>
        </p:spPr>
        <p:txBody>
          <a:bodyPr/>
          <a:lstStyle/>
          <a:p>
            <a:pPr eaLnBrk="1" hangingPunct="1"/>
            <a:r>
              <a:rPr lang="de-DE" altLang="en-US" sz="4000" dirty="0" err="1" smtClean="0"/>
              <a:t>My</a:t>
            </a:r>
            <a:r>
              <a:rPr lang="de-DE" altLang="en-US" sz="4000" dirty="0" smtClean="0"/>
              <a:t> Problems </a:t>
            </a:r>
            <a:r>
              <a:rPr lang="de-DE" altLang="en-US" sz="4000" dirty="0" err="1" smtClean="0"/>
              <a:t>with</a:t>
            </a:r>
            <a:r>
              <a:rPr lang="de-DE" altLang="en-US" sz="4000" dirty="0" smtClean="0"/>
              <a:t> </a:t>
            </a:r>
            <a:r>
              <a:rPr lang="de-DE" altLang="en-US" sz="4000" dirty="0" err="1" smtClean="0"/>
              <a:t>the</a:t>
            </a:r>
            <a:r>
              <a:rPr lang="de-DE" altLang="en-US" sz="4000" dirty="0" smtClean="0"/>
              <a:t> </a:t>
            </a:r>
            <a:r>
              <a:rPr lang="de-DE" altLang="en-US" sz="4000" dirty="0" err="1" smtClean="0"/>
              <a:t>Doctrine</a:t>
            </a:r>
            <a:r>
              <a:rPr lang="de-DE" altLang="en-US" sz="4000" dirty="0" smtClean="0"/>
              <a:t> </a:t>
            </a:r>
          </a:p>
        </p:txBody>
      </p:sp>
      <p:sp>
        <p:nvSpPr>
          <p:cNvPr id="3789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smtClean="0"/>
              <a:t>Reinhard Blutner</a:t>
            </a:r>
          </a:p>
        </p:txBody>
      </p:sp>
      <p:sp>
        <p:nvSpPr>
          <p:cNvPr id="6" name="Rectangle 3"/>
          <p:cNvSpPr txBox="1">
            <a:spLocks noChangeArrowheads="1"/>
          </p:cNvSpPr>
          <p:nvPr/>
        </p:nvSpPr>
        <p:spPr bwMode="auto">
          <a:xfrm>
            <a:off x="438150" y="1357313"/>
            <a:ext cx="8550275" cy="411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0050" indent="-400050" eaLnBrk="1" hangingPunct="1">
              <a:lnSpc>
                <a:spcPct val="110000"/>
              </a:lnSpc>
              <a:spcBef>
                <a:spcPts val="600"/>
              </a:spcBef>
              <a:spcAft>
                <a:spcPts val="400"/>
              </a:spcAft>
              <a:defRPr/>
            </a:pPr>
            <a:r>
              <a:rPr lang="en-US" sz="2400" kern="0" dirty="0" smtClean="0">
                <a:solidFill>
                  <a:srgbClr val="FF0000"/>
                </a:solidFill>
              </a:rPr>
              <a:t>Contextual puzzle</a:t>
            </a:r>
            <a:r>
              <a:rPr lang="en-US" sz="2400" kern="0" dirty="0" smtClean="0"/>
              <a:t>: Depending on previous context, chords sound different. A strict mapping thesis cannot account for this observation. </a:t>
            </a:r>
          </a:p>
          <a:p>
            <a:pPr marL="400050" indent="-400050" eaLnBrk="1" hangingPunct="1">
              <a:lnSpc>
                <a:spcPct val="110000"/>
              </a:lnSpc>
              <a:spcBef>
                <a:spcPts val="600"/>
              </a:spcBef>
              <a:spcAft>
                <a:spcPts val="400"/>
              </a:spcAft>
              <a:defRPr/>
            </a:pPr>
            <a:r>
              <a:rPr lang="en-US" sz="2400" kern="0" dirty="0" err="1" smtClean="0">
                <a:solidFill>
                  <a:srgbClr val="FF0000"/>
                </a:solidFill>
              </a:rPr>
              <a:t>Systematicity</a:t>
            </a:r>
            <a:r>
              <a:rPr lang="en-US" sz="2400" kern="0" dirty="0" smtClean="0">
                <a:solidFill>
                  <a:srgbClr val="FF0000"/>
                </a:solidFill>
              </a:rPr>
              <a:t> failure</a:t>
            </a:r>
            <a:r>
              <a:rPr lang="en-US" sz="2400" kern="0" dirty="0" smtClean="0"/>
              <a:t>: A list of associations can describe the situation. However, it cannot explain it. </a:t>
            </a:r>
          </a:p>
          <a:p>
            <a:pPr marL="400050" indent="-400050" eaLnBrk="1" hangingPunct="1">
              <a:lnSpc>
                <a:spcPct val="110000"/>
              </a:lnSpc>
              <a:spcBef>
                <a:spcPts val="600"/>
              </a:spcBef>
              <a:spcAft>
                <a:spcPts val="400"/>
              </a:spcAft>
              <a:defRPr/>
            </a:pPr>
            <a:r>
              <a:rPr lang="en-US" sz="2400" kern="0" dirty="0" smtClean="0">
                <a:solidFill>
                  <a:srgbClr val="FF0000"/>
                </a:solidFill>
              </a:rPr>
              <a:t>Failure of embodiment</a:t>
            </a:r>
            <a:r>
              <a:rPr lang="en-US" sz="2400" kern="0" dirty="0" smtClean="0"/>
              <a:t>: The </a:t>
            </a:r>
            <a:r>
              <a:rPr lang="en-US" sz="2400" kern="0" dirty="0" err="1" smtClean="0"/>
              <a:t>desribed</a:t>
            </a:r>
            <a:r>
              <a:rPr lang="en-US" sz="2400" kern="0" dirty="0" smtClean="0"/>
              <a:t> </a:t>
            </a:r>
            <a:r>
              <a:rPr lang="en-US" sz="2400" kern="0" dirty="0" err="1" smtClean="0"/>
              <a:t>sytem</a:t>
            </a:r>
            <a:r>
              <a:rPr lang="en-US" sz="2400" kern="0" dirty="0" smtClean="0"/>
              <a:t> is purely symbolic and not embodied. </a:t>
            </a:r>
          </a:p>
          <a:p>
            <a:pPr marL="400050" indent="-400050" eaLnBrk="1" hangingPunct="1">
              <a:lnSpc>
                <a:spcPct val="110000"/>
              </a:lnSpc>
              <a:spcBef>
                <a:spcPts val="600"/>
              </a:spcBef>
              <a:spcAft>
                <a:spcPts val="400"/>
              </a:spcAft>
              <a:defRPr/>
            </a:pPr>
            <a:r>
              <a:rPr lang="en-US" sz="2400" kern="0" dirty="0" smtClean="0">
                <a:solidFill>
                  <a:srgbClr val="FF0000"/>
                </a:solidFill>
              </a:rPr>
              <a:t>Limited </a:t>
            </a:r>
            <a:r>
              <a:rPr lang="en-US" sz="2400" kern="0" dirty="0" err="1" smtClean="0">
                <a:solidFill>
                  <a:srgbClr val="FF0000"/>
                </a:solidFill>
              </a:rPr>
              <a:t>expressibility</a:t>
            </a:r>
            <a:r>
              <a:rPr lang="en-US" sz="2400" kern="0" dirty="0" smtClean="0"/>
              <a:t>: Not every emotion can be expressed by music. How to distinguish anger and fear in music?)</a:t>
            </a:r>
          </a:p>
          <a:p>
            <a:pPr marL="400050" indent="-400050" eaLnBrk="1" hangingPunct="1">
              <a:lnSpc>
                <a:spcPct val="110000"/>
              </a:lnSpc>
              <a:spcBef>
                <a:spcPts val="600"/>
              </a:spcBef>
              <a:spcAft>
                <a:spcPts val="400"/>
              </a:spcAft>
              <a:defRPr/>
            </a:pPr>
            <a:r>
              <a:rPr lang="en-US" sz="2400" kern="0" dirty="0" smtClean="0">
                <a:solidFill>
                  <a:srgbClr val="FF0000"/>
                </a:solidFill>
              </a:rPr>
              <a:t>The myth of discrete emotions</a:t>
            </a:r>
            <a:r>
              <a:rPr lang="en-US" sz="2400" kern="0" dirty="0" smtClean="0"/>
              <a:t>: Infinite set of emotions with a defined similarity metric.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AC76661B-0AF3-4CCE-8AFE-8909E6FD760F}" type="slidenum">
              <a:rPr lang="en-US" altLang="en-US" sz="1400"/>
              <a:pPr algn="r">
                <a:spcBef>
                  <a:spcPct val="0"/>
                </a:spcBef>
                <a:buFontTx/>
                <a:buNone/>
              </a:pPr>
              <a:t>13</a:t>
            </a:fld>
            <a:endParaRPr lang="en-US" altLang="en-US" sz="1400"/>
          </a:p>
        </p:txBody>
      </p:sp>
      <p:sp>
        <p:nvSpPr>
          <p:cNvPr id="37891" name="Rectangle 2"/>
          <p:cNvSpPr>
            <a:spLocks noGrp="1" noChangeArrowheads="1"/>
          </p:cNvSpPr>
          <p:nvPr>
            <p:ph type="title" idx="4294967295"/>
          </p:nvPr>
        </p:nvSpPr>
        <p:spPr>
          <a:xfrm>
            <a:off x="397033" y="225743"/>
            <a:ext cx="8342313" cy="1304925"/>
          </a:xfrm>
        </p:spPr>
        <p:txBody>
          <a:bodyPr/>
          <a:lstStyle/>
          <a:p>
            <a:pPr eaLnBrk="1" hangingPunct="1"/>
            <a:r>
              <a:rPr lang="de-DE" altLang="en-US" sz="4000" dirty="0" smtClean="0"/>
              <a:t>Kant </a:t>
            </a:r>
            <a:r>
              <a:rPr lang="de-DE" altLang="en-US" sz="4000" dirty="0" err="1" smtClean="0"/>
              <a:t>and</a:t>
            </a:r>
            <a:r>
              <a:rPr lang="de-DE" altLang="en-US" sz="4000" dirty="0" smtClean="0"/>
              <a:t> </a:t>
            </a:r>
            <a:r>
              <a:rPr lang="de-DE" altLang="en-US" sz="4000" dirty="0" err="1" smtClean="0"/>
              <a:t>Hanslick</a:t>
            </a:r>
            <a:endParaRPr lang="de-DE" altLang="en-US" sz="4000" dirty="0" smtClean="0"/>
          </a:p>
        </p:txBody>
      </p:sp>
      <p:sp>
        <p:nvSpPr>
          <p:cNvPr id="3789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smtClean="0"/>
              <a:t>Reinhard Blutner</a:t>
            </a:r>
          </a:p>
        </p:txBody>
      </p:sp>
      <p:sp>
        <p:nvSpPr>
          <p:cNvPr id="6" name="Rectangle 3"/>
          <p:cNvSpPr txBox="1">
            <a:spLocks noChangeArrowheads="1"/>
          </p:cNvSpPr>
          <p:nvPr/>
        </p:nvSpPr>
        <p:spPr bwMode="auto">
          <a:xfrm>
            <a:off x="449581" y="2145983"/>
            <a:ext cx="8237219" cy="411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0050" lvl="0" indent="-400050" eaLnBrk="1" hangingPunct="1">
              <a:lnSpc>
                <a:spcPct val="110000"/>
              </a:lnSpc>
              <a:spcBef>
                <a:spcPts val="1200"/>
              </a:spcBef>
              <a:spcAft>
                <a:spcPts val="800"/>
              </a:spcAft>
              <a:defRPr/>
            </a:pPr>
            <a:r>
              <a:rPr lang="en-US" sz="2400" kern="0" dirty="0" smtClean="0">
                <a:solidFill>
                  <a:srgbClr val="FF0000"/>
                </a:solidFill>
              </a:rPr>
              <a:t>Kant</a:t>
            </a:r>
            <a:r>
              <a:rPr lang="en-US" sz="2400" kern="0" dirty="0" smtClean="0"/>
              <a:t>: He developed the conception of aesthetic ideas: </a:t>
            </a:r>
            <a:r>
              <a:rPr lang="de-DE" altLang="de-DE" sz="2400" dirty="0" err="1" smtClean="0">
                <a:solidFill>
                  <a:srgbClr val="222222"/>
                </a:solidFill>
                <a:latin typeface="inherit"/>
              </a:rPr>
              <a:t>the</a:t>
            </a:r>
            <a:r>
              <a:rPr lang="de-DE" altLang="de-DE" sz="2400" dirty="0" smtClean="0">
                <a:solidFill>
                  <a:srgbClr val="222222"/>
                </a:solidFill>
                <a:latin typeface="inherit"/>
              </a:rPr>
              <a:t> </a:t>
            </a:r>
            <a:r>
              <a:rPr lang="de-DE" altLang="de-DE" sz="2400" dirty="0" err="1">
                <a:solidFill>
                  <a:srgbClr val="222222"/>
                </a:solidFill>
                <a:latin typeface="inherit"/>
              </a:rPr>
              <a:t>conception</a:t>
            </a:r>
            <a:r>
              <a:rPr lang="de-DE" altLang="de-DE" sz="2400" dirty="0">
                <a:solidFill>
                  <a:srgbClr val="222222"/>
                </a:solidFill>
                <a:latin typeface="inherit"/>
              </a:rPr>
              <a:t> </a:t>
            </a:r>
            <a:r>
              <a:rPr lang="de-DE" altLang="de-DE" sz="2400" dirty="0" err="1">
                <a:solidFill>
                  <a:srgbClr val="222222"/>
                </a:solidFill>
                <a:latin typeface="inherit"/>
              </a:rPr>
              <a:t>of</a:t>
            </a:r>
            <a:r>
              <a:rPr lang="de-DE" altLang="de-DE" sz="2400" dirty="0">
                <a:solidFill>
                  <a:srgbClr val="222222"/>
                </a:solidFill>
                <a:latin typeface="inherit"/>
              </a:rPr>
              <a:t> </a:t>
            </a:r>
            <a:r>
              <a:rPr lang="de-DE" altLang="de-DE" sz="2400" dirty="0" err="1">
                <a:solidFill>
                  <a:srgbClr val="222222"/>
                </a:solidFill>
                <a:latin typeface="inherit"/>
              </a:rPr>
              <a:t>the</a:t>
            </a:r>
            <a:r>
              <a:rPr lang="de-DE" altLang="de-DE" sz="2400" dirty="0">
                <a:solidFill>
                  <a:srgbClr val="222222"/>
                </a:solidFill>
                <a:latin typeface="inherit"/>
              </a:rPr>
              <a:t> </a:t>
            </a:r>
            <a:r>
              <a:rPr lang="de-DE" altLang="de-DE" sz="2400" dirty="0" err="1">
                <a:solidFill>
                  <a:srgbClr val="222222"/>
                </a:solidFill>
                <a:latin typeface="inherit"/>
              </a:rPr>
              <a:t>beautiful</a:t>
            </a:r>
            <a:r>
              <a:rPr lang="de-DE" altLang="de-DE" sz="2400" dirty="0">
                <a:solidFill>
                  <a:srgbClr val="222222"/>
                </a:solidFill>
                <a:latin typeface="inherit"/>
              </a:rPr>
              <a:t> </a:t>
            </a:r>
            <a:r>
              <a:rPr lang="de-DE" altLang="de-DE" sz="2400" dirty="0" err="1">
                <a:solidFill>
                  <a:srgbClr val="222222"/>
                </a:solidFill>
                <a:latin typeface="inherit"/>
              </a:rPr>
              <a:t>as</a:t>
            </a:r>
            <a:r>
              <a:rPr lang="de-DE" altLang="de-DE" sz="2400" dirty="0">
                <a:solidFill>
                  <a:srgbClr val="222222"/>
                </a:solidFill>
                <a:latin typeface="inherit"/>
              </a:rPr>
              <a:t> an </a:t>
            </a:r>
            <a:r>
              <a:rPr lang="de-DE" altLang="de-DE" sz="2400" dirty="0" err="1">
                <a:solidFill>
                  <a:srgbClr val="222222"/>
                </a:solidFill>
                <a:latin typeface="inherit"/>
              </a:rPr>
              <a:t>interplay</a:t>
            </a:r>
            <a:r>
              <a:rPr lang="de-DE" altLang="de-DE" sz="2400" dirty="0">
                <a:solidFill>
                  <a:srgbClr val="222222"/>
                </a:solidFill>
                <a:latin typeface="inherit"/>
              </a:rPr>
              <a:t> </a:t>
            </a:r>
            <a:r>
              <a:rPr lang="de-DE" altLang="de-DE" sz="2400" dirty="0" err="1">
                <a:solidFill>
                  <a:srgbClr val="222222"/>
                </a:solidFill>
                <a:latin typeface="inherit"/>
              </a:rPr>
              <a:t>of</a:t>
            </a:r>
            <a:r>
              <a:rPr lang="de-DE" altLang="de-DE" sz="2400" dirty="0">
                <a:solidFill>
                  <a:srgbClr val="222222"/>
                </a:solidFill>
                <a:latin typeface="inherit"/>
              </a:rPr>
              <a:t> </a:t>
            </a:r>
            <a:r>
              <a:rPr lang="de-DE" altLang="de-DE" sz="2400" dirty="0" err="1">
                <a:solidFill>
                  <a:srgbClr val="222222"/>
                </a:solidFill>
                <a:latin typeface="inherit"/>
              </a:rPr>
              <a:t>sensuality</a:t>
            </a:r>
            <a:r>
              <a:rPr lang="de-DE" altLang="de-DE" sz="2400" dirty="0">
                <a:solidFill>
                  <a:srgbClr val="222222"/>
                </a:solidFill>
                <a:latin typeface="inherit"/>
              </a:rPr>
              <a:t> </a:t>
            </a:r>
            <a:r>
              <a:rPr lang="de-DE" altLang="de-DE" sz="2400" dirty="0" err="1">
                <a:solidFill>
                  <a:srgbClr val="222222"/>
                </a:solidFill>
                <a:latin typeface="inherit"/>
              </a:rPr>
              <a:t>and</a:t>
            </a:r>
            <a:r>
              <a:rPr lang="de-DE" altLang="de-DE" sz="2400" dirty="0">
                <a:solidFill>
                  <a:srgbClr val="222222"/>
                </a:solidFill>
                <a:latin typeface="inherit"/>
              </a:rPr>
              <a:t> </a:t>
            </a:r>
            <a:r>
              <a:rPr lang="de-DE" altLang="de-DE" sz="2400" dirty="0" err="1" smtClean="0">
                <a:solidFill>
                  <a:srgbClr val="222222"/>
                </a:solidFill>
                <a:latin typeface="inherit"/>
              </a:rPr>
              <a:t>reason</a:t>
            </a:r>
            <a:r>
              <a:rPr lang="de-DE" altLang="de-DE" sz="2400" dirty="0" smtClean="0">
                <a:solidFill>
                  <a:srgbClr val="222222"/>
                </a:solidFill>
                <a:latin typeface="inherit"/>
              </a:rPr>
              <a:t> </a:t>
            </a:r>
            <a:r>
              <a:rPr lang="en-US" altLang="de-DE" sz="2400" kern="0" dirty="0" smtClean="0"/>
              <a:t>– connecting </a:t>
            </a:r>
            <a:r>
              <a:rPr lang="en-US" sz="2400" kern="0" dirty="0" smtClean="0"/>
              <a:t>thinking and feeling.</a:t>
            </a:r>
          </a:p>
          <a:p>
            <a:pPr marL="400050" lvl="0" indent="-400050" eaLnBrk="1" hangingPunct="1">
              <a:lnSpc>
                <a:spcPct val="110000"/>
              </a:lnSpc>
              <a:spcBef>
                <a:spcPct val="25000"/>
              </a:spcBef>
              <a:spcAft>
                <a:spcPct val="25000"/>
              </a:spcAft>
              <a:defRPr/>
            </a:pPr>
            <a:r>
              <a:rPr lang="en-US" sz="2400" kern="0" dirty="0" smtClean="0">
                <a:solidFill>
                  <a:srgbClr val="FF0000"/>
                </a:solidFill>
              </a:rPr>
              <a:t>Hanslick</a:t>
            </a:r>
            <a:r>
              <a:rPr lang="en-US" sz="2400" kern="0" dirty="0" smtClean="0"/>
              <a:t>: </a:t>
            </a:r>
            <a:r>
              <a:rPr lang="en-US" sz="2400" dirty="0" smtClean="0">
                <a:sym typeface="Symbol" panose="05050102010706020507" pitchFamily="18" charset="2"/>
              </a:rPr>
              <a:t>The content of </a:t>
            </a:r>
            <a:r>
              <a:rPr lang="en-US" sz="2400" dirty="0">
                <a:sym typeface="Symbol" panose="05050102010706020507" pitchFamily="18" charset="2"/>
              </a:rPr>
              <a:t>music is NOT the </a:t>
            </a:r>
            <a:r>
              <a:rPr lang="en-US" sz="2400" dirty="0" smtClean="0">
                <a:sym typeface="Symbol" panose="05050102010706020507" pitchFamily="18" charset="2"/>
              </a:rPr>
              <a:t>real feeling </a:t>
            </a:r>
            <a:r>
              <a:rPr lang="en-US" sz="2400" dirty="0">
                <a:sym typeface="Symbol" panose="05050102010706020507" pitchFamily="18" charset="2"/>
              </a:rPr>
              <a:t>it </a:t>
            </a:r>
            <a:r>
              <a:rPr lang="en-US" sz="2400" dirty="0" smtClean="0">
                <a:sym typeface="Symbol" panose="05050102010706020507" pitchFamily="18" charset="2"/>
              </a:rPr>
              <a:t>elicits but the related aesthetic idea resulting from the </a:t>
            </a:r>
            <a:r>
              <a:rPr lang="en-US" sz="2400" dirty="0" err="1" smtClean="0">
                <a:sym typeface="Symbol" panose="05050102010706020507" pitchFamily="18" charset="2"/>
              </a:rPr>
              <a:t>the</a:t>
            </a:r>
            <a:r>
              <a:rPr lang="en-US" sz="2400" dirty="0" smtClean="0">
                <a:sym typeface="Symbol" panose="05050102010706020507" pitchFamily="18" charset="2"/>
              </a:rPr>
              <a:t> intrinsic dynamics of a piece of music.</a:t>
            </a:r>
          </a:p>
          <a:p>
            <a:pPr marL="400050" lvl="1" indent="0" eaLnBrk="1" hangingPunct="1">
              <a:lnSpc>
                <a:spcPct val="110000"/>
              </a:lnSpc>
              <a:spcBef>
                <a:spcPct val="25000"/>
              </a:spcBef>
              <a:spcAft>
                <a:spcPct val="25000"/>
              </a:spcAft>
              <a:buNone/>
              <a:defRPr/>
            </a:pPr>
            <a:r>
              <a:rPr lang="en-US" sz="1600" dirty="0"/>
              <a:t>Definite feelings and emotions are unsusceptible of being embodied in music. … </a:t>
            </a:r>
            <a:r>
              <a:rPr lang="en-US" sz="1600" dirty="0" smtClean="0"/>
              <a:t>The </a:t>
            </a:r>
            <a:r>
              <a:rPr lang="en-US" sz="1600" dirty="0"/>
              <a:t>physiological process by which the </a:t>
            </a:r>
            <a:r>
              <a:rPr lang="en-US" sz="1600" i="1" dirty="0"/>
              <a:t>sensations</a:t>
            </a:r>
            <a:r>
              <a:rPr lang="en-US" sz="1600" dirty="0"/>
              <a:t> of sound is converted into a </a:t>
            </a:r>
            <a:r>
              <a:rPr lang="en-US" sz="1600" i="1" dirty="0"/>
              <a:t>feeling</a:t>
            </a:r>
            <a:r>
              <a:rPr lang="en-US" sz="1600" dirty="0"/>
              <a:t>, a </a:t>
            </a:r>
            <a:r>
              <a:rPr lang="en-US" sz="1600" i="1" dirty="0"/>
              <a:t>state of mind</a:t>
            </a:r>
            <a:r>
              <a:rPr lang="en-US" sz="1600" dirty="0"/>
              <a:t>, is unexplained and will ever remain so. … Let us never appeal to a science for explanations which it cannot possibly give. (</a:t>
            </a:r>
            <a:r>
              <a:rPr lang="en-US" sz="1600" dirty="0" err="1"/>
              <a:t>Hanslick</a:t>
            </a:r>
            <a:r>
              <a:rPr lang="en-US" sz="1600" dirty="0"/>
              <a:t>, 1891)</a:t>
            </a:r>
            <a:endParaRPr lang="de-DE" sz="1600" dirty="0"/>
          </a:p>
          <a:p>
            <a:pPr marL="400050" indent="-400050" eaLnBrk="1" hangingPunct="1">
              <a:lnSpc>
                <a:spcPct val="110000"/>
              </a:lnSpc>
              <a:spcBef>
                <a:spcPct val="25000"/>
              </a:spcBef>
              <a:spcAft>
                <a:spcPct val="25000"/>
              </a:spcAft>
              <a:defRPr/>
            </a:pPr>
            <a:endParaRPr lang="en-US" sz="2400" dirty="0">
              <a:sym typeface="Symbol" panose="05050102010706020507" pitchFamily="18" charset="2"/>
            </a:endParaRPr>
          </a:p>
          <a:p>
            <a:pPr marL="400050" indent="-400050" eaLnBrk="1" hangingPunct="1">
              <a:lnSpc>
                <a:spcPct val="110000"/>
              </a:lnSpc>
              <a:spcBef>
                <a:spcPct val="25000"/>
              </a:spcBef>
              <a:spcAft>
                <a:spcPct val="25000"/>
              </a:spcAft>
              <a:defRPr/>
            </a:pPr>
            <a:endParaRPr lang="en-US" sz="2400" kern="0" dirty="0" smtClean="0"/>
          </a:p>
        </p:txBody>
      </p:sp>
      <p:pic>
        <p:nvPicPr>
          <p:cNvPr id="7" name="Picture 6" descr="Bildergebnis für hansl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165" y="233363"/>
            <a:ext cx="1407588" cy="13563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Ähnliches F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2418"/>
            <a:ext cx="1407543" cy="135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06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smtClean="0"/>
              <a:t>Reinhard Blutner</a:t>
            </a:r>
          </a:p>
        </p:txBody>
      </p:sp>
      <p:sp>
        <p:nvSpPr>
          <p:cNvPr id="53251"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14</a:t>
            </a:fld>
            <a:endParaRPr lang="en-US" altLang="en-US" sz="1400" dirty="0" smtClean="0"/>
          </a:p>
        </p:txBody>
      </p:sp>
      <p:sp>
        <p:nvSpPr>
          <p:cNvPr id="5" name="Rechthoek 6"/>
          <p:cNvSpPr>
            <a:spLocks noChangeArrowheads="1"/>
          </p:cNvSpPr>
          <p:nvPr/>
        </p:nvSpPr>
        <p:spPr bwMode="auto">
          <a:xfrm>
            <a:off x="3234747" y="6228854"/>
            <a:ext cx="318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00" algn="just" eaLnBrk="1" hangingPunct="1">
              <a:spcAft>
                <a:spcPts val="600"/>
              </a:spcAft>
              <a:tabLst>
                <a:tab pos="534988" algn="l"/>
              </a:tabLst>
              <a:defRPr/>
            </a:pPr>
            <a:r>
              <a:rPr lang="en-US" dirty="0" err="1" smtClean="0">
                <a:sym typeface="Symbol" panose="05050102010706020507" pitchFamily="18" charset="2"/>
              </a:rPr>
              <a:t>Juslin</a:t>
            </a:r>
            <a:r>
              <a:rPr lang="en-US" dirty="0" smtClean="0">
                <a:sym typeface="Symbol" panose="05050102010706020507" pitchFamily="18" charset="2"/>
              </a:rPr>
              <a:t> &amp; </a:t>
            </a:r>
            <a:r>
              <a:rPr lang="en-US" dirty="0" err="1" smtClean="0">
                <a:sym typeface="Symbol" panose="05050102010706020507" pitchFamily="18" charset="2"/>
              </a:rPr>
              <a:t>Sloboda</a:t>
            </a:r>
            <a:r>
              <a:rPr lang="en-US" dirty="0" smtClean="0">
                <a:sym typeface="Symbol" panose="05050102010706020507" pitchFamily="18" charset="2"/>
              </a:rPr>
              <a:t> 2013</a:t>
            </a:r>
          </a:p>
        </p:txBody>
      </p:sp>
      <p:sp>
        <p:nvSpPr>
          <p:cNvPr id="7" name="Rectangle 2"/>
          <p:cNvSpPr txBox="1">
            <a:spLocks noChangeArrowheads="1"/>
          </p:cNvSpPr>
          <p:nvPr/>
        </p:nvSpPr>
        <p:spPr bwMode="auto">
          <a:xfrm>
            <a:off x="212725" y="415925"/>
            <a:ext cx="87471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smtClean="0"/>
              <a:t>How feelings/emotions may </a:t>
            </a:r>
            <a:r>
              <a:rPr lang="en-US" kern="0" dirty="0" err="1" smtClean="0"/>
              <a:t>arrise</a:t>
            </a:r>
            <a:endParaRPr lang="en-US" kern="0" dirty="0" smtClean="0"/>
          </a:p>
        </p:txBody>
      </p:sp>
      <p:sp>
        <p:nvSpPr>
          <p:cNvPr id="2" name="Rechteck 1"/>
          <p:cNvSpPr/>
          <p:nvPr/>
        </p:nvSpPr>
        <p:spPr bwMode="auto">
          <a:xfrm>
            <a:off x="3734591" y="3320116"/>
            <a:ext cx="1931989" cy="833663"/>
          </a:xfrm>
          <a:prstGeom prst="rect">
            <a:avLst/>
          </a:prstGeom>
          <a:solidFill>
            <a:srgbClr val="FFFF00">
              <a:alpha val="39000"/>
            </a:srgbClr>
          </a:solidFill>
          <a:ln w="38100" cap="flat" cmpd="sng" algn="ctr">
            <a:solidFill>
              <a:srgbClr val="FF0000"/>
            </a:solidFill>
            <a:prstDash val="solid"/>
            <a:round/>
            <a:headEnd type="none" w="med" len="med"/>
            <a:tailEnd type="stealth" w="lg" len="lg"/>
          </a:ln>
          <a:effectLst/>
        </p:spPr>
        <p:txBody>
          <a:bodyPr vert="horz" wrap="square" lIns="108000" tIns="108000" rIns="108000" bIns="1080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000" b="0" i="0" u="none" strike="noStrike" cap="none" normalizeH="0" baseline="0" dirty="0" smtClean="0">
                <a:ln>
                  <a:noFill/>
                </a:ln>
                <a:solidFill>
                  <a:schemeClr val="tx1"/>
                </a:solidFill>
                <a:effectLst/>
                <a:latin typeface="Tahoma" pitchFamily="34" charset="0"/>
              </a:rPr>
              <a:t>Musical </a:t>
            </a:r>
            <a:r>
              <a:rPr kumimoji="0" lang="de-DE" sz="2000" b="0" i="0" u="none" strike="noStrike" cap="none" normalizeH="0" baseline="0" dirty="0" err="1" smtClean="0">
                <a:ln>
                  <a:noFill/>
                </a:ln>
                <a:solidFill>
                  <a:schemeClr val="tx1"/>
                </a:solidFill>
                <a:effectLst/>
                <a:latin typeface="Tahoma" pitchFamily="34" charset="0"/>
              </a:rPr>
              <a:t>Emotions</a:t>
            </a:r>
            <a:r>
              <a:rPr kumimoji="0" lang="de-DE" sz="2000" b="0" i="0" u="none" strike="noStrike" cap="none" normalizeH="0" baseline="0" dirty="0" smtClean="0">
                <a:ln>
                  <a:noFill/>
                </a:ln>
                <a:solidFill>
                  <a:schemeClr val="tx1"/>
                </a:solidFill>
                <a:effectLst/>
                <a:latin typeface="Tahoma" pitchFamily="34" charset="0"/>
              </a:rPr>
              <a:t> </a:t>
            </a:r>
          </a:p>
        </p:txBody>
      </p:sp>
      <p:sp>
        <p:nvSpPr>
          <p:cNvPr id="3" name="Ellipse 2"/>
          <p:cNvSpPr/>
          <p:nvPr/>
        </p:nvSpPr>
        <p:spPr bwMode="auto">
          <a:xfrm>
            <a:off x="5132387" y="1605337"/>
            <a:ext cx="2093911" cy="916702"/>
          </a:xfrm>
          <a:prstGeom prst="ellipse">
            <a:avLst/>
          </a:prstGeom>
          <a:noFill/>
          <a:ln w="25400" cap="flat" cmpd="sng" algn="ctr">
            <a:solidFill>
              <a:srgbClr val="000099"/>
            </a:solidFill>
            <a:prstDash val="solid"/>
            <a:round/>
            <a:headEnd type="none" w="med" len="med"/>
            <a:tailEnd type="stealth" w="lg" len="lg"/>
          </a:ln>
          <a:effectLst/>
        </p:spPr>
        <p:txBody>
          <a:bodyPr vert="horz" wrap="square" lIns="36000" tIns="18000" rIns="36000" bIns="180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000" b="0" i="0" u="none" strike="noStrike" cap="none" normalizeH="0" baseline="0" dirty="0" err="1" smtClean="0">
                <a:ln>
                  <a:noFill/>
                </a:ln>
                <a:solidFill>
                  <a:schemeClr val="tx1"/>
                </a:solidFill>
                <a:effectLst/>
                <a:latin typeface="Tahoma" pitchFamily="34" charset="0"/>
              </a:rPr>
              <a:t>Rhytmic</a:t>
            </a:r>
            <a:r>
              <a:rPr kumimoji="0" lang="de-DE" sz="2000" b="0" i="0" u="none" strike="noStrike" cap="none" normalizeH="0" baseline="0" dirty="0" smtClean="0">
                <a:ln>
                  <a:noFill/>
                </a:ln>
                <a:solidFill>
                  <a:schemeClr val="tx1"/>
                </a:solidFill>
                <a:effectLst/>
                <a:latin typeface="Tahoma" pitchFamily="34" charset="0"/>
              </a:rPr>
              <a:t> </a:t>
            </a:r>
            <a:r>
              <a:rPr kumimoji="0" lang="de-DE" sz="2000" b="0" i="0" u="none" strike="noStrike" cap="none" normalizeH="0" baseline="0" dirty="0" err="1" smtClean="0">
                <a:ln>
                  <a:noFill/>
                </a:ln>
                <a:solidFill>
                  <a:schemeClr val="tx1"/>
                </a:solidFill>
                <a:effectLst/>
                <a:latin typeface="Tahoma" pitchFamily="34" charset="0"/>
              </a:rPr>
              <a:t>entrainment</a:t>
            </a:r>
            <a:endParaRPr kumimoji="0" lang="de-DE" sz="2000" b="0" i="0" u="none" strike="noStrike" cap="none" normalizeH="0" baseline="0" dirty="0" smtClean="0">
              <a:ln>
                <a:noFill/>
              </a:ln>
              <a:solidFill>
                <a:schemeClr val="tx1"/>
              </a:solidFill>
              <a:effectLst/>
              <a:latin typeface="Tahoma" pitchFamily="34" charset="0"/>
            </a:endParaRPr>
          </a:p>
        </p:txBody>
      </p:sp>
      <p:sp>
        <p:nvSpPr>
          <p:cNvPr id="8" name="Ellipse 7"/>
          <p:cNvSpPr/>
          <p:nvPr/>
        </p:nvSpPr>
        <p:spPr bwMode="auto">
          <a:xfrm>
            <a:off x="3801269" y="5189833"/>
            <a:ext cx="1890711" cy="916702"/>
          </a:xfrm>
          <a:prstGeom prst="ellipse">
            <a:avLst/>
          </a:prstGeom>
          <a:solidFill>
            <a:srgbClr val="00B050">
              <a:alpha val="62000"/>
            </a:srgbClr>
          </a:solidFill>
          <a:ln w="25400" cap="flat" cmpd="sng" algn="ctr">
            <a:solidFill>
              <a:srgbClr val="000099"/>
            </a:solidFill>
            <a:prstDash val="solid"/>
            <a:round/>
            <a:headEnd type="none" w="med" len="med"/>
            <a:tailEnd type="stealth" w="lg" len="lg"/>
          </a:ln>
          <a:effectLst/>
        </p:spPr>
        <p:txBody>
          <a:bodyPr vert="horz" wrap="square" lIns="36000" tIns="18000" rIns="36000" bIns="180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000" b="0" i="0" u="none" strike="noStrike" cap="none" normalizeH="0" baseline="0" dirty="0" smtClean="0">
                <a:ln>
                  <a:noFill/>
                </a:ln>
                <a:solidFill>
                  <a:schemeClr val="tx1"/>
                </a:solidFill>
                <a:effectLst/>
                <a:latin typeface="Tahoma" pitchFamily="34" charset="0"/>
              </a:rPr>
              <a:t>Musical </a:t>
            </a:r>
            <a:r>
              <a:rPr kumimoji="0" lang="de-DE" sz="2000" b="0" i="0" u="none" strike="noStrike" cap="none" normalizeH="0" baseline="0" dirty="0" err="1" smtClean="0">
                <a:ln>
                  <a:noFill/>
                </a:ln>
                <a:solidFill>
                  <a:schemeClr val="tx1"/>
                </a:solidFill>
                <a:effectLst/>
                <a:latin typeface="Tahoma" pitchFamily="34" charset="0"/>
              </a:rPr>
              <a:t>expectancy</a:t>
            </a:r>
            <a:endParaRPr kumimoji="0" lang="de-DE" sz="2000" b="0" i="0" u="none" strike="noStrike" cap="none" normalizeH="0" baseline="0" dirty="0" smtClean="0">
              <a:ln>
                <a:noFill/>
              </a:ln>
              <a:solidFill>
                <a:schemeClr val="tx1"/>
              </a:solidFill>
              <a:effectLst/>
              <a:latin typeface="Tahoma" pitchFamily="34" charset="0"/>
            </a:endParaRPr>
          </a:p>
        </p:txBody>
      </p:sp>
      <p:sp>
        <p:nvSpPr>
          <p:cNvPr id="9" name="Ellipse 8"/>
          <p:cNvSpPr/>
          <p:nvPr/>
        </p:nvSpPr>
        <p:spPr bwMode="auto">
          <a:xfrm>
            <a:off x="2395539" y="1576468"/>
            <a:ext cx="1890711" cy="916702"/>
          </a:xfrm>
          <a:prstGeom prst="ellipse">
            <a:avLst/>
          </a:prstGeom>
          <a:noFill/>
          <a:ln w="25400" cap="flat" cmpd="sng" algn="ctr">
            <a:solidFill>
              <a:srgbClr val="000099"/>
            </a:solidFill>
            <a:prstDash val="solid"/>
            <a:round/>
            <a:headEnd type="none" w="med" len="med"/>
            <a:tailEnd type="stealth" w="lg" len="lg"/>
          </a:ln>
          <a:effectLst/>
        </p:spPr>
        <p:txBody>
          <a:bodyPr vert="horz" wrap="square" lIns="36000" tIns="18000" rIns="36000" bIns="180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000" b="0" i="0" u="none" strike="noStrike" cap="none" normalizeH="0" baseline="0" dirty="0" smtClean="0">
                <a:ln>
                  <a:noFill/>
                </a:ln>
                <a:solidFill>
                  <a:schemeClr val="tx1"/>
                </a:solidFill>
                <a:effectLst/>
                <a:latin typeface="Tahoma" pitchFamily="34" charset="0"/>
              </a:rPr>
              <a:t>Brain </a:t>
            </a:r>
            <a:r>
              <a:rPr kumimoji="0" lang="de-DE" sz="2000" b="0" i="0" u="none" strike="noStrike" cap="none" normalizeH="0" baseline="0" dirty="0" err="1" smtClean="0">
                <a:ln>
                  <a:noFill/>
                </a:ln>
                <a:solidFill>
                  <a:schemeClr val="tx1"/>
                </a:solidFill>
                <a:effectLst/>
                <a:latin typeface="Tahoma" pitchFamily="34" charset="0"/>
              </a:rPr>
              <a:t>stem</a:t>
            </a:r>
            <a:r>
              <a:rPr kumimoji="0" lang="de-DE" sz="2000" b="0" i="0" u="none" strike="noStrike" cap="none" normalizeH="0" baseline="0" dirty="0" smtClean="0">
                <a:ln>
                  <a:noFill/>
                </a:ln>
                <a:solidFill>
                  <a:schemeClr val="tx1"/>
                </a:solidFill>
                <a:effectLst/>
                <a:latin typeface="Tahoma" pitchFamily="34" charset="0"/>
              </a:rPr>
              <a:t> </a:t>
            </a:r>
            <a:r>
              <a:rPr kumimoji="0" lang="de-DE" sz="2000" b="0" i="0" u="none" strike="noStrike" cap="none" normalizeH="0" baseline="0" dirty="0" err="1" smtClean="0">
                <a:ln>
                  <a:noFill/>
                </a:ln>
                <a:solidFill>
                  <a:schemeClr val="tx1"/>
                </a:solidFill>
                <a:effectLst/>
                <a:latin typeface="Tahoma" pitchFamily="34" charset="0"/>
              </a:rPr>
              <a:t>reflex</a:t>
            </a:r>
            <a:endParaRPr kumimoji="0" lang="de-DE" sz="2000" b="0" i="0" u="none" strike="noStrike" cap="none" normalizeH="0" baseline="0" dirty="0" smtClean="0">
              <a:ln>
                <a:noFill/>
              </a:ln>
              <a:solidFill>
                <a:schemeClr val="tx1"/>
              </a:solidFill>
              <a:effectLst/>
              <a:latin typeface="Tahoma" pitchFamily="34" charset="0"/>
            </a:endParaRPr>
          </a:p>
        </p:txBody>
      </p:sp>
      <p:sp>
        <p:nvSpPr>
          <p:cNvPr id="10" name="Ellipse 9"/>
          <p:cNvSpPr/>
          <p:nvPr/>
        </p:nvSpPr>
        <p:spPr bwMode="auto">
          <a:xfrm>
            <a:off x="1204119" y="2712604"/>
            <a:ext cx="1890711" cy="916702"/>
          </a:xfrm>
          <a:prstGeom prst="ellipse">
            <a:avLst/>
          </a:prstGeom>
          <a:noFill/>
          <a:ln w="25400" cap="flat" cmpd="sng" algn="ctr">
            <a:solidFill>
              <a:srgbClr val="000099"/>
            </a:solidFill>
            <a:prstDash val="solid"/>
            <a:round/>
            <a:headEnd type="none" w="med" len="med"/>
            <a:tailEnd type="stealth" w="lg" len="lg"/>
          </a:ln>
          <a:effectLst/>
        </p:spPr>
        <p:txBody>
          <a:bodyPr vert="horz" wrap="square" lIns="36000" tIns="18000" rIns="36000" bIns="180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000" b="0" i="0" u="none" strike="noStrike" cap="none" normalizeH="0" baseline="0" dirty="0" smtClean="0">
                <a:ln>
                  <a:noFill/>
                </a:ln>
                <a:solidFill>
                  <a:schemeClr val="tx1"/>
                </a:solidFill>
                <a:effectLst/>
                <a:latin typeface="Tahoma" pitchFamily="34" charset="0"/>
              </a:rPr>
              <a:t>Visual </a:t>
            </a:r>
            <a:r>
              <a:rPr kumimoji="0" lang="de-DE" sz="2000" b="0" i="0" u="none" strike="noStrike" cap="none" normalizeH="0" baseline="0" dirty="0" err="1" smtClean="0">
                <a:ln>
                  <a:noFill/>
                </a:ln>
                <a:solidFill>
                  <a:schemeClr val="tx1"/>
                </a:solidFill>
                <a:effectLst/>
                <a:latin typeface="Tahoma" pitchFamily="34" charset="0"/>
              </a:rPr>
              <a:t>imagery</a:t>
            </a:r>
            <a:endParaRPr kumimoji="0" lang="de-DE" sz="2000" b="0" i="0" u="none" strike="noStrike" cap="none" normalizeH="0" baseline="0" dirty="0" smtClean="0">
              <a:ln>
                <a:noFill/>
              </a:ln>
              <a:solidFill>
                <a:schemeClr val="tx1"/>
              </a:solidFill>
              <a:effectLst/>
              <a:latin typeface="Tahoma" pitchFamily="34" charset="0"/>
            </a:endParaRPr>
          </a:p>
        </p:txBody>
      </p:sp>
      <p:sp>
        <p:nvSpPr>
          <p:cNvPr id="11" name="Ellipse 10"/>
          <p:cNvSpPr/>
          <p:nvPr/>
        </p:nvSpPr>
        <p:spPr bwMode="auto">
          <a:xfrm>
            <a:off x="6122194" y="2906791"/>
            <a:ext cx="2050256" cy="916702"/>
          </a:xfrm>
          <a:prstGeom prst="ellipse">
            <a:avLst/>
          </a:prstGeom>
          <a:noFill/>
          <a:ln w="25400" cap="flat" cmpd="sng" algn="ctr">
            <a:solidFill>
              <a:srgbClr val="000099"/>
            </a:solidFill>
            <a:prstDash val="solid"/>
            <a:round/>
            <a:headEnd type="none" w="med" len="med"/>
            <a:tailEnd type="stealth" w="lg" len="lg"/>
          </a:ln>
          <a:effectLst/>
        </p:spPr>
        <p:txBody>
          <a:bodyPr vert="horz" wrap="square" lIns="36000" tIns="18000" rIns="36000" bIns="180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000" b="0" i="0" u="none" strike="noStrike" cap="none" normalizeH="0" baseline="0" dirty="0" smtClean="0">
                <a:ln>
                  <a:noFill/>
                </a:ln>
                <a:solidFill>
                  <a:schemeClr val="tx1"/>
                </a:solidFill>
                <a:effectLst/>
                <a:latin typeface="Tahoma" pitchFamily="34" charset="0"/>
              </a:rPr>
              <a:t>Evaluative </a:t>
            </a:r>
            <a:r>
              <a:rPr kumimoji="0" lang="de-DE" sz="2000" b="0" i="0" u="none" strike="noStrike" cap="none" normalizeH="0" baseline="0" dirty="0" err="1" smtClean="0">
                <a:ln>
                  <a:noFill/>
                </a:ln>
                <a:solidFill>
                  <a:schemeClr val="tx1"/>
                </a:solidFill>
                <a:effectLst/>
                <a:latin typeface="Tahoma" pitchFamily="34" charset="0"/>
              </a:rPr>
              <a:t>conditioning</a:t>
            </a:r>
            <a:endParaRPr kumimoji="0" lang="de-DE" sz="2000" b="0" i="0" u="none" strike="noStrike" cap="none" normalizeH="0" baseline="0" dirty="0" smtClean="0">
              <a:ln>
                <a:noFill/>
              </a:ln>
              <a:solidFill>
                <a:schemeClr val="tx1"/>
              </a:solidFill>
              <a:effectLst/>
              <a:latin typeface="Tahoma" pitchFamily="34" charset="0"/>
            </a:endParaRPr>
          </a:p>
        </p:txBody>
      </p:sp>
      <p:sp>
        <p:nvSpPr>
          <p:cNvPr id="12" name="Ellipse 11"/>
          <p:cNvSpPr/>
          <p:nvPr/>
        </p:nvSpPr>
        <p:spPr bwMode="auto">
          <a:xfrm>
            <a:off x="1934369" y="4362887"/>
            <a:ext cx="1890711" cy="916702"/>
          </a:xfrm>
          <a:prstGeom prst="ellipse">
            <a:avLst/>
          </a:prstGeom>
          <a:noFill/>
          <a:ln w="25400" cap="flat" cmpd="sng" algn="ctr">
            <a:solidFill>
              <a:srgbClr val="000099"/>
            </a:solidFill>
            <a:prstDash val="solid"/>
            <a:round/>
            <a:headEnd type="none" w="med" len="med"/>
            <a:tailEnd type="stealth" w="lg" len="lg"/>
          </a:ln>
          <a:effectLst/>
        </p:spPr>
        <p:txBody>
          <a:bodyPr vert="horz" wrap="square" lIns="36000" tIns="18000" rIns="36000" bIns="180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000" b="0" i="0" u="none" strike="noStrike" cap="none" normalizeH="0" baseline="0" dirty="0" err="1" smtClean="0">
                <a:ln>
                  <a:noFill/>
                </a:ln>
                <a:solidFill>
                  <a:schemeClr val="tx1"/>
                </a:solidFill>
                <a:effectLst/>
                <a:latin typeface="Tahoma" pitchFamily="34" charset="0"/>
              </a:rPr>
              <a:t>Episodic</a:t>
            </a:r>
            <a:r>
              <a:rPr kumimoji="0" lang="de-DE" sz="2000" b="0" i="0" u="none" strike="noStrike" cap="none" normalizeH="0" baseline="0" dirty="0" smtClean="0">
                <a:ln>
                  <a:noFill/>
                </a:ln>
                <a:solidFill>
                  <a:schemeClr val="tx1"/>
                </a:solidFill>
                <a:effectLst/>
                <a:latin typeface="Tahoma" pitchFamily="34" charset="0"/>
              </a:rPr>
              <a:t> </a:t>
            </a:r>
            <a:r>
              <a:rPr kumimoji="0" lang="de-DE" sz="2000" b="0" i="0" u="none" strike="noStrike" cap="none" normalizeH="0" baseline="0" dirty="0" err="1" smtClean="0">
                <a:ln>
                  <a:noFill/>
                </a:ln>
                <a:solidFill>
                  <a:schemeClr val="tx1"/>
                </a:solidFill>
                <a:effectLst/>
                <a:latin typeface="Tahoma" pitchFamily="34" charset="0"/>
              </a:rPr>
              <a:t>memory</a:t>
            </a:r>
            <a:endParaRPr kumimoji="0" lang="de-DE" sz="2000" b="0" i="0" u="none" strike="noStrike" cap="none" normalizeH="0" baseline="0" dirty="0" smtClean="0">
              <a:ln>
                <a:noFill/>
              </a:ln>
              <a:solidFill>
                <a:schemeClr val="tx1"/>
              </a:solidFill>
              <a:effectLst/>
              <a:latin typeface="Tahoma" pitchFamily="34" charset="0"/>
            </a:endParaRPr>
          </a:p>
        </p:txBody>
      </p:sp>
      <p:sp>
        <p:nvSpPr>
          <p:cNvPr id="13" name="Ellipse 12"/>
          <p:cNvSpPr/>
          <p:nvPr/>
        </p:nvSpPr>
        <p:spPr bwMode="auto">
          <a:xfrm>
            <a:off x="5738019" y="4330157"/>
            <a:ext cx="1885156" cy="830143"/>
          </a:xfrm>
          <a:prstGeom prst="ellipse">
            <a:avLst/>
          </a:prstGeom>
          <a:noFill/>
          <a:ln w="25400" cap="flat" cmpd="sng" algn="ctr">
            <a:solidFill>
              <a:srgbClr val="000099"/>
            </a:solidFill>
            <a:prstDash val="solid"/>
            <a:round/>
            <a:headEnd type="none" w="med" len="med"/>
            <a:tailEnd type="stealth" w="lg" len="lg"/>
          </a:ln>
          <a:effectLst/>
        </p:spPr>
        <p:txBody>
          <a:bodyPr vert="horz" wrap="square" lIns="36000" tIns="18000" rIns="36000" bIns="180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000" b="0" i="0" u="none" strike="noStrike" cap="none" normalizeH="0" baseline="0" dirty="0" smtClean="0">
                <a:ln>
                  <a:noFill/>
                </a:ln>
                <a:solidFill>
                  <a:schemeClr val="tx1"/>
                </a:solidFill>
                <a:effectLst/>
                <a:latin typeface="Tahoma" pitchFamily="34" charset="0"/>
              </a:rPr>
              <a:t>…</a:t>
            </a:r>
          </a:p>
          <a:p>
            <a:pPr marR="0" algn="ctr" defTabSz="914400" rtl="0" eaLnBrk="1" fontAlgn="base" latinLnBrk="0" hangingPunct="1">
              <a:lnSpc>
                <a:spcPct val="100000"/>
              </a:lnSpc>
              <a:spcBef>
                <a:spcPct val="0"/>
              </a:spcBef>
              <a:spcAft>
                <a:spcPct val="0"/>
              </a:spcAft>
              <a:buClrTx/>
              <a:buSzTx/>
              <a:tabLst>
                <a:tab pos="447675" algn="l"/>
              </a:tabLst>
            </a:pPr>
            <a:endParaRPr kumimoji="0" lang="de-DE" sz="1600" b="0" i="0" u="none" strike="noStrike" cap="none" normalizeH="0" baseline="0" dirty="0" smtClean="0">
              <a:ln>
                <a:noFill/>
              </a:ln>
              <a:solidFill>
                <a:schemeClr val="tx1"/>
              </a:solidFill>
              <a:effectLst/>
              <a:latin typeface="Tahoma" pitchFamily="34" charset="0"/>
            </a:endParaRPr>
          </a:p>
        </p:txBody>
      </p:sp>
      <p:cxnSp>
        <p:nvCxnSpPr>
          <p:cNvPr id="6" name="Gerader Verbinder 5"/>
          <p:cNvCxnSpPr>
            <a:stCxn id="10" idx="5"/>
          </p:cNvCxnSpPr>
          <p:nvPr/>
        </p:nvCxnSpPr>
        <p:spPr bwMode="auto">
          <a:xfrm>
            <a:off x="2817942" y="3495058"/>
            <a:ext cx="916649" cy="402351"/>
          </a:xfrm>
          <a:prstGeom prst="line">
            <a:avLst/>
          </a:prstGeom>
          <a:solidFill>
            <a:schemeClr val="accent1"/>
          </a:solidFill>
          <a:ln w="38100" cap="flat" cmpd="sng" algn="ctr">
            <a:solidFill>
              <a:schemeClr val="tx1"/>
            </a:solidFill>
            <a:prstDash val="solid"/>
            <a:round/>
            <a:headEnd type="none" w="med" len="med"/>
            <a:tailEnd type="none" w="lg" len="lg"/>
          </a:ln>
          <a:effectLst/>
        </p:spPr>
      </p:cxnSp>
      <p:cxnSp>
        <p:nvCxnSpPr>
          <p:cNvPr id="16" name="Gerader Verbinder 15"/>
          <p:cNvCxnSpPr/>
          <p:nvPr/>
        </p:nvCxnSpPr>
        <p:spPr bwMode="auto">
          <a:xfrm>
            <a:off x="3602830" y="2500467"/>
            <a:ext cx="601268" cy="800415"/>
          </a:xfrm>
          <a:prstGeom prst="line">
            <a:avLst/>
          </a:prstGeom>
          <a:solidFill>
            <a:schemeClr val="accent1"/>
          </a:solidFill>
          <a:ln w="38100" cap="flat" cmpd="sng" algn="ctr">
            <a:solidFill>
              <a:schemeClr val="tx1"/>
            </a:solidFill>
            <a:prstDash val="solid"/>
            <a:round/>
            <a:headEnd type="none" w="med" len="med"/>
            <a:tailEnd type="none" w="lg" len="lg"/>
          </a:ln>
          <a:effectLst/>
        </p:spPr>
      </p:cxnSp>
      <p:cxnSp>
        <p:nvCxnSpPr>
          <p:cNvPr id="17" name="Gerader Verbinder 16"/>
          <p:cNvCxnSpPr>
            <a:stCxn id="3" idx="4"/>
          </p:cNvCxnSpPr>
          <p:nvPr/>
        </p:nvCxnSpPr>
        <p:spPr bwMode="auto">
          <a:xfrm flipH="1">
            <a:off x="5264150" y="2522039"/>
            <a:ext cx="915193" cy="798077"/>
          </a:xfrm>
          <a:prstGeom prst="line">
            <a:avLst/>
          </a:prstGeom>
          <a:solidFill>
            <a:schemeClr val="accent1"/>
          </a:solidFill>
          <a:ln w="38100" cap="flat" cmpd="sng" algn="ctr">
            <a:solidFill>
              <a:schemeClr val="tx1"/>
            </a:solidFill>
            <a:prstDash val="solid"/>
            <a:round/>
            <a:headEnd type="none" w="med" len="med"/>
            <a:tailEnd type="none" w="lg" len="lg"/>
          </a:ln>
          <a:effectLst/>
        </p:spPr>
      </p:cxnSp>
      <p:cxnSp>
        <p:nvCxnSpPr>
          <p:cNvPr id="18" name="Gerader Verbinder 17"/>
          <p:cNvCxnSpPr>
            <a:endCxn id="11" idx="3"/>
          </p:cNvCxnSpPr>
          <p:nvPr/>
        </p:nvCxnSpPr>
        <p:spPr bwMode="auto">
          <a:xfrm flipV="1">
            <a:off x="5666580" y="3689245"/>
            <a:ext cx="755867" cy="208164"/>
          </a:xfrm>
          <a:prstGeom prst="line">
            <a:avLst/>
          </a:prstGeom>
          <a:solidFill>
            <a:schemeClr val="accent1"/>
          </a:solidFill>
          <a:ln w="38100" cap="flat" cmpd="sng" algn="ctr">
            <a:solidFill>
              <a:schemeClr val="tx1"/>
            </a:solidFill>
            <a:prstDash val="solid"/>
            <a:round/>
            <a:headEnd type="none" w="med" len="med"/>
            <a:tailEnd type="none" w="lg" len="lg"/>
          </a:ln>
          <a:effectLst/>
        </p:spPr>
      </p:cxnSp>
      <p:cxnSp>
        <p:nvCxnSpPr>
          <p:cNvPr id="19" name="Gerader Verbinder 18"/>
          <p:cNvCxnSpPr/>
          <p:nvPr/>
        </p:nvCxnSpPr>
        <p:spPr bwMode="auto">
          <a:xfrm>
            <a:off x="5080398" y="4174854"/>
            <a:ext cx="657621" cy="450775"/>
          </a:xfrm>
          <a:prstGeom prst="line">
            <a:avLst/>
          </a:prstGeom>
          <a:solidFill>
            <a:schemeClr val="accent1"/>
          </a:solidFill>
          <a:ln w="38100" cap="flat" cmpd="sng" algn="ctr">
            <a:solidFill>
              <a:schemeClr val="tx1"/>
            </a:solidFill>
            <a:prstDash val="solid"/>
            <a:round/>
            <a:headEnd type="none" w="med" len="med"/>
            <a:tailEnd type="none" w="lg" len="lg"/>
          </a:ln>
          <a:effectLst/>
        </p:spPr>
      </p:cxnSp>
      <p:cxnSp>
        <p:nvCxnSpPr>
          <p:cNvPr id="21" name="Gerader Verbinder 20"/>
          <p:cNvCxnSpPr/>
          <p:nvPr/>
        </p:nvCxnSpPr>
        <p:spPr bwMode="auto">
          <a:xfrm flipV="1">
            <a:off x="3768725" y="4170721"/>
            <a:ext cx="435373" cy="521834"/>
          </a:xfrm>
          <a:prstGeom prst="line">
            <a:avLst/>
          </a:prstGeom>
          <a:solidFill>
            <a:schemeClr val="accent1"/>
          </a:solidFill>
          <a:ln w="38100" cap="flat" cmpd="sng" algn="ctr">
            <a:solidFill>
              <a:schemeClr val="tx1"/>
            </a:solidFill>
            <a:prstDash val="solid"/>
            <a:round/>
            <a:headEnd type="none" w="med" len="med"/>
            <a:tailEnd type="none" w="lg" len="lg"/>
          </a:ln>
          <a:effectLst/>
        </p:spPr>
      </p:cxnSp>
      <p:cxnSp>
        <p:nvCxnSpPr>
          <p:cNvPr id="22" name="Gerader Verbinder 21"/>
          <p:cNvCxnSpPr>
            <a:stCxn id="2" idx="2"/>
            <a:endCxn id="8" idx="0"/>
          </p:cNvCxnSpPr>
          <p:nvPr/>
        </p:nvCxnSpPr>
        <p:spPr bwMode="auto">
          <a:xfrm>
            <a:off x="4700586" y="4153779"/>
            <a:ext cx="46039" cy="1036054"/>
          </a:xfrm>
          <a:prstGeom prst="line">
            <a:avLst/>
          </a:prstGeom>
          <a:solidFill>
            <a:schemeClr val="accent1"/>
          </a:solidFill>
          <a:ln w="38100" cap="flat" cmpd="sng" algn="ctr">
            <a:solidFill>
              <a:schemeClr val="tx1"/>
            </a:solidFill>
            <a:prstDash val="solid"/>
            <a:round/>
            <a:headEnd type="none" w="med" len="med"/>
            <a:tailEnd type="none" w="lg" len="lg"/>
          </a:ln>
          <a:effectLst/>
        </p:spPr>
      </p:cxnSp>
    </p:spTree>
    <p:extLst>
      <p:ext uri="{BB962C8B-B14F-4D97-AF65-F5344CB8AC3E}">
        <p14:creationId xmlns:p14="http://schemas.microsoft.com/office/powerpoint/2010/main" val="331893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500"/>
                            </p:stCondLst>
                            <p:childTnLst>
                              <p:par>
                                <p:cTn id="15" presetID="3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2500"/>
                            </p:stCondLst>
                            <p:childTnLst>
                              <p:par>
                                <p:cTn id="29" presetID="45"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anim calcmode="lin" valueType="num">
                                      <p:cBhvr>
                                        <p:cTn id="32" dur="2000" fill="hold"/>
                                        <p:tgtEl>
                                          <p:spTgt spid="16"/>
                                        </p:tgtEl>
                                        <p:attrNameLst>
                                          <p:attrName>ppt_w</p:attrName>
                                        </p:attrNameLst>
                                      </p:cBhvr>
                                      <p:tavLst>
                                        <p:tav tm="0" fmla="#ppt_w*sin(2.5*pi*$)">
                                          <p:val>
                                            <p:fltVal val="0"/>
                                          </p:val>
                                        </p:tav>
                                        <p:tav tm="100000">
                                          <p:val>
                                            <p:fltVal val="1"/>
                                          </p:val>
                                        </p:tav>
                                      </p:tavLst>
                                    </p:anim>
                                    <p:anim calcmode="lin" valueType="num">
                                      <p:cBhvr>
                                        <p:cTn id="33" dur="2000" fill="hold"/>
                                        <p:tgtEl>
                                          <p:spTgt spid="16"/>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2000"/>
                                        <p:tgtEl>
                                          <p:spTgt spid="17"/>
                                        </p:tgtEl>
                                      </p:cBhvr>
                                    </p:animEffect>
                                    <p:anim calcmode="lin" valueType="num">
                                      <p:cBhvr>
                                        <p:cTn id="37" dur="2000" fill="hold"/>
                                        <p:tgtEl>
                                          <p:spTgt spid="17"/>
                                        </p:tgtEl>
                                        <p:attrNameLst>
                                          <p:attrName>ppt_w</p:attrName>
                                        </p:attrNameLst>
                                      </p:cBhvr>
                                      <p:tavLst>
                                        <p:tav tm="0" fmla="#ppt_w*sin(2.5*pi*$)">
                                          <p:val>
                                            <p:fltVal val="0"/>
                                          </p:val>
                                        </p:tav>
                                        <p:tav tm="100000">
                                          <p:val>
                                            <p:fltVal val="1"/>
                                          </p:val>
                                        </p:tav>
                                      </p:tavLst>
                                    </p:anim>
                                    <p:anim calcmode="lin" valueType="num">
                                      <p:cBhvr>
                                        <p:cTn id="38" dur="2000" fill="hold"/>
                                        <p:tgtEl>
                                          <p:spTgt spid="17"/>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2000"/>
                                        <p:tgtEl>
                                          <p:spTgt spid="18"/>
                                        </p:tgtEl>
                                      </p:cBhvr>
                                    </p:animEffect>
                                    <p:anim calcmode="lin" valueType="num">
                                      <p:cBhvr>
                                        <p:cTn id="42" dur="2000" fill="hold"/>
                                        <p:tgtEl>
                                          <p:spTgt spid="18"/>
                                        </p:tgtEl>
                                        <p:attrNameLst>
                                          <p:attrName>ppt_w</p:attrName>
                                        </p:attrNameLst>
                                      </p:cBhvr>
                                      <p:tavLst>
                                        <p:tav tm="0" fmla="#ppt_w*sin(2.5*pi*$)">
                                          <p:val>
                                            <p:fltVal val="0"/>
                                          </p:val>
                                        </p:tav>
                                        <p:tav tm="100000">
                                          <p:val>
                                            <p:fltVal val="1"/>
                                          </p:val>
                                        </p:tav>
                                      </p:tavLst>
                                    </p:anim>
                                    <p:anim calcmode="lin" valueType="num">
                                      <p:cBhvr>
                                        <p:cTn id="43" dur="2000" fill="hold"/>
                                        <p:tgtEl>
                                          <p:spTgt spid="18"/>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anim calcmode="lin" valueType="num">
                                      <p:cBhvr>
                                        <p:cTn id="47" dur="2000" fill="hold"/>
                                        <p:tgtEl>
                                          <p:spTgt spid="19"/>
                                        </p:tgtEl>
                                        <p:attrNameLst>
                                          <p:attrName>ppt_w</p:attrName>
                                        </p:attrNameLst>
                                      </p:cBhvr>
                                      <p:tavLst>
                                        <p:tav tm="0" fmla="#ppt_w*sin(2.5*pi*$)">
                                          <p:val>
                                            <p:fltVal val="0"/>
                                          </p:val>
                                        </p:tav>
                                        <p:tav tm="100000">
                                          <p:val>
                                            <p:fltVal val="1"/>
                                          </p:val>
                                        </p:tav>
                                      </p:tavLst>
                                    </p:anim>
                                    <p:anim calcmode="lin" valueType="num">
                                      <p:cBhvr>
                                        <p:cTn id="48" dur="2000" fill="hold"/>
                                        <p:tgtEl>
                                          <p:spTgt spid="19"/>
                                        </p:tgtEl>
                                        <p:attrNameLst>
                                          <p:attrName>ppt_h</p:attrName>
                                        </p:attrNameLst>
                                      </p:cBhvr>
                                      <p:tavLst>
                                        <p:tav tm="0">
                                          <p:val>
                                            <p:strVal val="#ppt_h"/>
                                          </p:val>
                                        </p:tav>
                                        <p:tav tm="100000">
                                          <p:val>
                                            <p:strVal val="#ppt_h"/>
                                          </p:val>
                                        </p:tav>
                                      </p:tavLst>
                                    </p:anim>
                                  </p:childTnLst>
                                </p:cTn>
                              </p:par>
                              <p:par>
                                <p:cTn id="49" presetID="45"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2000"/>
                                        <p:tgtEl>
                                          <p:spTgt spid="22"/>
                                        </p:tgtEl>
                                      </p:cBhvr>
                                    </p:animEffect>
                                    <p:anim calcmode="lin" valueType="num">
                                      <p:cBhvr>
                                        <p:cTn id="52" dur="2000" fill="hold"/>
                                        <p:tgtEl>
                                          <p:spTgt spid="22"/>
                                        </p:tgtEl>
                                        <p:attrNameLst>
                                          <p:attrName>ppt_w</p:attrName>
                                        </p:attrNameLst>
                                      </p:cBhvr>
                                      <p:tavLst>
                                        <p:tav tm="0" fmla="#ppt_w*sin(2.5*pi*$)">
                                          <p:val>
                                            <p:fltVal val="0"/>
                                          </p:val>
                                        </p:tav>
                                        <p:tav tm="100000">
                                          <p:val>
                                            <p:fltVal val="1"/>
                                          </p:val>
                                        </p:tav>
                                      </p:tavLst>
                                    </p:anim>
                                    <p:anim calcmode="lin" valueType="num">
                                      <p:cBhvr>
                                        <p:cTn id="53" dur="2000" fill="hold"/>
                                        <p:tgtEl>
                                          <p:spTgt spid="22"/>
                                        </p:tgtEl>
                                        <p:attrNameLst>
                                          <p:attrName>ppt_h</p:attrName>
                                        </p:attrNameLst>
                                      </p:cBhvr>
                                      <p:tavLst>
                                        <p:tav tm="0">
                                          <p:val>
                                            <p:strVal val="#ppt_h"/>
                                          </p:val>
                                        </p:tav>
                                        <p:tav tm="100000">
                                          <p:val>
                                            <p:strVal val="#ppt_h"/>
                                          </p:val>
                                        </p:tav>
                                      </p:tavLst>
                                    </p:anim>
                                  </p:childTnLst>
                                </p:cTn>
                              </p:par>
                              <p:par>
                                <p:cTn id="54" presetID="45"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2000"/>
                                        <p:tgtEl>
                                          <p:spTgt spid="21"/>
                                        </p:tgtEl>
                                      </p:cBhvr>
                                    </p:animEffect>
                                    <p:anim calcmode="lin" valueType="num">
                                      <p:cBhvr>
                                        <p:cTn id="57" dur="2000" fill="hold"/>
                                        <p:tgtEl>
                                          <p:spTgt spid="21"/>
                                        </p:tgtEl>
                                        <p:attrNameLst>
                                          <p:attrName>ppt_w</p:attrName>
                                        </p:attrNameLst>
                                      </p:cBhvr>
                                      <p:tavLst>
                                        <p:tav tm="0" fmla="#ppt_w*sin(2.5*pi*$)">
                                          <p:val>
                                            <p:fltVal val="0"/>
                                          </p:val>
                                        </p:tav>
                                        <p:tav tm="100000">
                                          <p:val>
                                            <p:fltVal val="1"/>
                                          </p:val>
                                        </p:tav>
                                      </p:tavLst>
                                    </p:anim>
                                    <p:anim calcmode="lin" valueType="num">
                                      <p:cBhvr>
                                        <p:cTn id="58" dur="2000" fill="hold"/>
                                        <p:tgtEl>
                                          <p:spTgt spid="21"/>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2000"/>
                                        <p:tgtEl>
                                          <p:spTgt spid="6"/>
                                        </p:tgtEl>
                                      </p:cBhvr>
                                    </p:animEffect>
                                    <p:anim calcmode="lin" valueType="num">
                                      <p:cBhvr>
                                        <p:cTn id="62" dur="2000" fill="hold"/>
                                        <p:tgtEl>
                                          <p:spTgt spid="6"/>
                                        </p:tgtEl>
                                        <p:attrNameLst>
                                          <p:attrName>ppt_w</p:attrName>
                                        </p:attrNameLst>
                                      </p:cBhvr>
                                      <p:tavLst>
                                        <p:tav tm="0" fmla="#ppt_w*sin(2.5*pi*$)">
                                          <p:val>
                                            <p:fltVal val="0"/>
                                          </p:val>
                                        </p:tav>
                                        <p:tav tm="100000">
                                          <p:val>
                                            <p:fltVal val="1"/>
                                          </p:val>
                                        </p:tav>
                                      </p:tavLst>
                                    </p:anim>
                                    <p:anim calcmode="lin" valueType="num">
                                      <p:cBhvr>
                                        <p:cTn id="63" dur="2000" fill="hold"/>
                                        <p:tgtEl>
                                          <p:spTgt spid="6"/>
                                        </p:tgtEl>
                                        <p:attrNameLst>
                                          <p:attrName>ppt_h</p:attrName>
                                        </p:attrNameLst>
                                      </p:cBhvr>
                                      <p:tavLst>
                                        <p:tav tm="0">
                                          <p:val>
                                            <p:strVal val="#ppt_h"/>
                                          </p:val>
                                        </p:tav>
                                        <p:tav tm="100000">
                                          <p:val>
                                            <p:strVal val="#ppt_h"/>
                                          </p:val>
                                        </p:tav>
                                      </p:tavLst>
                                    </p:anim>
                                  </p:childTnLst>
                                </p:cTn>
                              </p:par>
                            </p:childTnLst>
                          </p:cTn>
                        </p:par>
                        <p:par>
                          <p:cTn id="64" fill="hold">
                            <p:stCondLst>
                              <p:cond delay="4500"/>
                            </p:stCondLst>
                            <p:childTnLst>
                              <p:par>
                                <p:cTn id="65" presetID="45"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2000"/>
                                        <p:tgtEl>
                                          <p:spTgt spid="11"/>
                                        </p:tgtEl>
                                      </p:cBhvr>
                                    </p:animEffect>
                                    <p:anim calcmode="lin" valueType="num">
                                      <p:cBhvr>
                                        <p:cTn id="68" dur="2000" fill="hold"/>
                                        <p:tgtEl>
                                          <p:spTgt spid="11"/>
                                        </p:tgtEl>
                                        <p:attrNameLst>
                                          <p:attrName>ppt_w</p:attrName>
                                        </p:attrNameLst>
                                      </p:cBhvr>
                                      <p:tavLst>
                                        <p:tav tm="0" fmla="#ppt_w*sin(2.5*pi*$)">
                                          <p:val>
                                            <p:fltVal val="0"/>
                                          </p:val>
                                        </p:tav>
                                        <p:tav tm="100000">
                                          <p:val>
                                            <p:fltVal val="1"/>
                                          </p:val>
                                        </p:tav>
                                      </p:tavLst>
                                    </p:anim>
                                    <p:anim calcmode="lin" valueType="num">
                                      <p:cBhvr>
                                        <p:cTn id="69" dur="2000" fill="hold"/>
                                        <p:tgtEl>
                                          <p:spTgt spid="11"/>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par>
                                <p:cTn id="75" presetID="21" presetClass="entr" presetSubtype="1"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heel(1)">
                                      <p:cBhvr>
                                        <p:cTn id="77" dur="2000"/>
                                        <p:tgtEl>
                                          <p:spTgt spid="12"/>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p:cTn id="80" dur="1000" fill="hold"/>
                                        <p:tgtEl>
                                          <p:spTgt spid="13"/>
                                        </p:tgtEl>
                                        <p:attrNameLst>
                                          <p:attrName>ppt_w</p:attrName>
                                        </p:attrNameLst>
                                      </p:cBhvr>
                                      <p:tavLst>
                                        <p:tav tm="0">
                                          <p:val>
                                            <p:fltVal val="0"/>
                                          </p:val>
                                        </p:tav>
                                        <p:tav tm="100000">
                                          <p:val>
                                            <p:strVal val="#ppt_w"/>
                                          </p:val>
                                        </p:tav>
                                      </p:tavLst>
                                    </p:anim>
                                    <p:anim calcmode="lin" valueType="num">
                                      <p:cBhvr>
                                        <p:cTn id="81" dur="1000" fill="hold"/>
                                        <p:tgtEl>
                                          <p:spTgt spid="13"/>
                                        </p:tgtEl>
                                        <p:attrNameLst>
                                          <p:attrName>ppt_h</p:attrName>
                                        </p:attrNameLst>
                                      </p:cBhvr>
                                      <p:tavLst>
                                        <p:tav tm="0">
                                          <p:val>
                                            <p:fltVal val="0"/>
                                          </p:val>
                                        </p:tav>
                                        <p:tav tm="100000">
                                          <p:val>
                                            <p:strVal val="#ppt_h"/>
                                          </p:val>
                                        </p:tav>
                                      </p:tavLst>
                                    </p:anim>
                                    <p:anim calcmode="lin" valueType="num">
                                      <p:cBhvr>
                                        <p:cTn id="82" dur="1000" fill="hold"/>
                                        <p:tgtEl>
                                          <p:spTgt spid="13"/>
                                        </p:tgtEl>
                                        <p:attrNameLst>
                                          <p:attrName>style.rotation</p:attrName>
                                        </p:attrNameLst>
                                      </p:cBhvr>
                                      <p:tavLst>
                                        <p:tav tm="0">
                                          <p:val>
                                            <p:fltVal val="90"/>
                                          </p:val>
                                        </p:tav>
                                        <p:tav tm="100000">
                                          <p:val>
                                            <p:fltVal val="0"/>
                                          </p:val>
                                        </p:tav>
                                      </p:tavLst>
                                    </p:anim>
                                    <p:animEffect transition="in" filter="fade">
                                      <p:cBhvr>
                                        <p:cTn id="83" dur="1000"/>
                                        <p:tgtEl>
                                          <p:spTgt spid="13"/>
                                        </p:tgtEl>
                                      </p:cBhvr>
                                    </p:animEffect>
                                  </p:childTnLst>
                                </p:cTn>
                              </p:par>
                            </p:childTnLst>
                          </p:cTn>
                        </p:par>
                        <p:par>
                          <p:cTn id="84" fill="hold">
                            <p:stCondLst>
                              <p:cond delay="6500"/>
                            </p:stCondLst>
                            <p:childTnLst>
                              <p:par>
                                <p:cTn id="85" presetID="26" presetClass="entr" presetSubtype="0" fill="hold" grpId="0"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down)">
                                      <p:cBhvr>
                                        <p:cTn id="87" dur="580">
                                          <p:stCondLst>
                                            <p:cond delay="0"/>
                                          </p:stCondLst>
                                        </p:cTn>
                                        <p:tgtEl>
                                          <p:spTgt spid="8"/>
                                        </p:tgtEl>
                                      </p:cBhvr>
                                    </p:animEffect>
                                    <p:anim calcmode="lin" valueType="num">
                                      <p:cBhvr>
                                        <p:cTn id="8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3" dur="26">
                                          <p:stCondLst>
                                            <p:cond delay="650"/>
                                          </p:stCondLst>
                                        </p:cTn>
                                        <p:tgtEl>
                                          <p:spTgt spid="8"/>
                                        </p:tgtEl>
                                      </p:cBhvr>
                                      <p:to x="100000" y="60000"/>
                                    </p:animScale>
                                    <p:animScale>
                                      <p:cBhvr>
                                        <p:cTn id="94" dur="166" decel="50000">
                                          <p:stCondLst>
                                            <p:cond delay="676"/>
                                          </p:stCondLst>
                                        </p:cTn>
                                        <p:tgtEl>
                                          <p:spTgt spid="8"/>
                                        </p:tgtEl>
                                      </p:cBhvr>
                                      <p:to x="100000" y="100000"/>
                                    </p:animScale>
                                    <p:animScale>
                                      <p:cBhvr>
                                        <p:cTn id="95" dur="26">
                                          <p:stCondLst>
                                            <p:cond delay="1312"/>
                                          </p:stCondLst>
                                        </p:cTn>
                                        <p:tgtEl>
                                          <p:spTgt spid="8"/>
                                        </p:tgtEl>
                                      </p:cBhvr>
                                      <p:to x="100000" y="80000"/>
                                    </p:animScale>
                                    <p:animScale>
                                      <p:cBhvr>
                                        <p:cTn id="96" dur="166" decel="50000">
                                          <p:stCondLst>
                                            <p:cond delay="1338"/>
                                          </p:stCondLst>
                                        </p:cTn>
                                        <p:tgtEl>
                                          <p:spTgt spid="8"/>
                                        </p:tgtEl>
                                      </p:cBhvr>
                                      <p:to x="100000" y="100000"/>
                                    </p:animScale>
                                    <p:animScale>
                                      <p:cBhvr>
                                        <p:cTn id="97" dur="26">
                                          <p:stCondLst>
                                            <p:cond delay="1642"/>
                                          </p:stCondLst>
                                        </p:cTn>
                                        <p:tgtEl>
                                          <p:spTgt spid="8"/>
                                        </p:tgtEl>
                                      </p:cBhvr>
                                      <p:to x="100000" y="90000"/>
                                    </p:animScale>
                                    <p:animScale>
                                      <p:cBhvr>
                                        <p:cTn id="98" dur="166" decel="50000">
                                          <p:stCondLst>
                                            <p:cond delay="1668"/>
                                          </p:stCondLst>
                                        </p:cTn>
                                        <p:tgtEl>
                                          <p:spTgt spid="8"/>
                                        </p:tgtEl>
                                      </p:cBhvr>
                                      <p:to x="100000" y="100000"/>
                                    </p:animScale>
                                    <p:animScale>
                                      <p:cBhvr>
                                        <p:cTn id="99" dur="26">
                                          <p:stCondLst>
                                            <p:cond delay="1808"/>
                                          </p:stCondLst>
                                        </p:cTn>
                                        <p:tgtEl>
                                          <p:spTgt spid="8"/>
                                        </p:tgtEl>
                                      </p:cBhvr>
                                      <p:to x="100000" y="95000"/>
                                    </p:animScale>
                                    <p:animScale>
                                      <p:cBhvr>
                                        <p:cTn id="10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smtClean="0"/>
              <a:t>Reinhard Blutner</a:t>
            </a:r>
          </a:p>
        </p:txBody>
      </p:sp>
      <p:sp>
        <p:nvSpPr>
          <p:cNvPr id="53251"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15</a:t>
            </a:fld>
            <a:endParaRPr lang="en-US" altLang="en-US" sz="1400" smtClean="0"/>
          </a:p>
        </p:txBody>
      </p:sp>
      <p:sp>
        <p:nvSpPr>
          <p:cNvPr id="5" name="Rechthoek 6"/>
          <p:cNvSpPr>
            <a:spLocks noChangeArrowheads="1"/>
          </p:cNvSpPr>
          <p:nvPr/>
        </p:nvSpPr>
        <p:spPr bwMode="auto">
          <a:xfrm>
            <a:off x="358775" y="1563688"/>
            <a:ext cx="8221021"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algn="just" eaLnBrk="1" hangingPunct="1">
              <a:spcAft>
                <a:spcPts val="600"/>
              </a:spcAft>
              <a:buFont typeface="Tahoma" panose="020B0604030504040204" pitchFamily="34" charset="0"/>
              <a:buChar char="●"/>
              <a:tabLst>
                <a:tab pos="534988" algn="l"/>
              </a:tabLst>
              <a:defRPr/>
            </a:pPr>
            <a:r>
              <a:rPr lang="en-US" dirty="0" smtClean="0">
                <a:solidFill>
                  <a:srgbClr val="000099"/>
                </a:solidFill>
                <a:sym typeface="Symbol" panose="05050102010706020507" pitchFamily="18" charset="2"/>
              </a:rPr>
              <a:t>Hindemith</a:t>
            </a:r>
            <a:r>
              <a:rPr lang="en-US" dirty="0" smtClean="0">
                <a:sym typeface="Symbol" panose="05050102010706020507" pitchFamily="18" charset="2"/>
              </a:rPr>
              <a:t> (1961): (</a:t>
            </a:r>
            <a:r>
              <a:rPr lang="en-US" dirty="0" err="1" smtClean="0">
                <a:sym typeface="Symbol" panose="05050102010706020507" pitchFamily="18" charset="2"/>
              </a:rPr>
              <a:t>i</a:t>
            </a:r>
            <a:r>
              <a:rPr lang="en-US" dirty="0" smtClean="0">
                <a:sym typeface="Symbol" panose="05050102010706020507" pitchFamily="18" charset="2"/>
              </a:rPr>
              <a:t>) Expectation is central to the aesthetic effects of music: we derive pleasure from having our expectations met. </a:t>
            </a:r>
            <a:r>
              <a:rPr lang="en-US" dirty="0">
                <a:sym typeface="Symbol" panose="05050102010706020507" pitchFamily="18" charset="2"/>
              </a:rPr>
              <a:t>(</a:t>
            </a:r>
            <a:r>
              <a:rPr lang="en-US" dirty="0" smtClean="0">
                <a:sym typeface="Symbol" panose="05050102010706020507" pitchFamily="18" charset="2"/>
              </a:rPr>
              <a:t>ii) </a:t>
            </a:r>
            <a:r>
              <a:rPr lang="en-US" dirty="0">
                <a:sym typeface="Symbol" panose="05050102010706020507" pitchFamily="18" charset="2"/>
              </a:rPr>
              <a:t>Composers do not actually feel the emotions they strive to convey. </a:t>
            </a:r>
            <a:endParaRPr lang="en-US" dirty="0" smtClean="0">
              <a:sym typeface="Symbol" panose="05050102010706020507" pitchFamily="18" charset="2"/>
            </a:endParaRPr>
          </a:p>
          <a:p>
            <a:pPr marL="360000" indent="-342900" algn="just" eaLnBrk="1" hangingPunct="1">
              <a:spcAft>
                <a:spcPts val="600"/>
              </a:spcAft>
              <a:buFont typeface="Tahoma" panose="020B0604030504040204" pitchFamily="34" charset="0"/>
              <a:buChar char="●"/>
              <a:tabLst>
                <a:tab pos="534988" algn="l"/>
              </a:tabLst>
              <a:defRPr/>
            </a:pPr>
            <a:r>
              <a:rPr lang="en-US" dirty="0" smtClean="0">
                <a:solidFill>
                  <a:srgbClr val="000099"/>
                </a:solidFill>
                <a:sym typeface="Symbol" panose="05050102010706020507" pitchFamily="18" charset="2"/>
              </a:rPr>
              <a:t>Meyer</a:t>
            </a:r>
            <a:r>
              <a:rPr lang="en-US" dirty="0" smtClean="0">
                <a:sym typeface="Symbol" panose="05050102010706020507" pitchFamily="18" charset="2"/>
              </a:rPr>
              <a:t> (1956): Emotions </a:t>
            </a:r>
            <a:r>
              <a:rPr lang="en-US" dirty="0">
                <a:sym typeface="Symbol" panose="05050102010706020507" pitchFamily="18" charset="2"/>
              </a:rPr>
              <a:t>are born of conflict and </a:t>
            </a:r>
            <a:r>
              <a:rPr lang="en-US" dirty="0" smtClean="0">
                <a:sym typeface="Symbol" panose="05050102010706020507" pitchFamily="18" charset="2"/>
              </a:rPr>
              <a:t>frustration. The emotional effect of music does not come from having our expectations met but from having them more or less thwarted. </a:t>
            </a:r>
          </a:p>
          <a:p>
            <a:pPr marL="360000" indent="-342900" algn="just" eaLnBrk="1" hangingPunct="1">
              <a:spcAft>
                <a:spcPts val="600"/>
              </a:spcAft>
              <a:buFont typeface="Tahoma" panose="020B0604030504040204" pitchFamily="34" charset="0"/>
              <a:buChar char="●"/>
              <a:tabLst>
                <a:tab pos="534988" algn="l"/>
              </a:tabLst>
              <a:defRPr/>
            </a:pPr>
            <a:r>
              <a:rPr lang="en-US" dirty="0" smtClean="0">
                <a:solidFill>
                  <a:srgbClr val="000099"/>
                </a:solidFill>
                <a:sym typeface="Symbol" panose="05050102010706020507" pitchFamily="18" charset="2"/>
              </a:rPr>
              <a:t>Huron</a:t>
            </a:r>
            <a:r>
              <a:rPr lang="en-US" dirty="0" smtClean="0">
                <a:sym typeface="Symbol" panose="05050102010706020507" pitchFamily="18" charset="2"/>
              </a:rPr>
              <a:t> (2006): Justification of Meyer’s theory comes from evolutionary biology.</a:t>
            </a:r>
            <a:endParaRPr lang="de-DE" dirty="0" smtClean="0">
              <a:sym typeface="Symbol" panose="05050102010706020507" pitchFamily="18" charset="2"/>
            </a:endParaRPr>
          </a:p>
        </p:txBody>
      </p:sp>
      <p:sp>
        <p:nvSpPr>
          <p:cNvPr id="7" name="Rectangle 2"/>
          <p:cNvSpPr txBox="1">
            <a:spLocks noChangeArrowheads="1"/>
          </p:cNvSpPr>
          <p:nvPr/>
        </p:nvSpPr>
        <p:spPr bwMode="auto">
          <a:xfrm>
            <a:off x="539750" y="609600"/>
            <a:ext cx="7934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sz="4000" kern="0" dirty="0" smtClean="0"/>
              <a:t>Music, Feelings, Expectations</a:t>
            </a:r>
          </a:p>
        </p:txBody>
      </p:sp>
    </p:spTree>
    <p:extLst>
      <p:ext uri="{BB962C8B-B14F-4D97-AF65-F5344CB8AC3E}">
        <p14:creationId xmlns:p14="http://schemas.microsoft.com/office/powerpoint/2010/main" val="3054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smtClean="0"/>
              <a:t>Reinhard Blutner</a:t>
            </a:r>
          </a:p>
        </p:txBody>
      </p:sp>
      <p:sp>
        <p:nvSpPr>
          <p:cNvPr id="53251"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16</a:t>
            </a:fld>
            <a:endParaRPr lang="en-US" altLang="en-US" sz="1400" dirty="0" smtClean="0"/>
          </a:p>
        </p:txBody>
      </p:sp>
      <p:sp>
        <p:nvSpPr>
          <p:cNvPr id="5" name="Rechthoek 6"/>
          <p:cNvSpPr>
            <a:spLocks noChangeArrowheads="1"/>
          </p:cNvSpPr>
          <p:nvPr/>
        </p:nvSpPr>
        <p:spPr bwMode="auto">
          <a:xfrm>
            <a:off x="74570" y="955210"/>
            <a:ext cx="8612230"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algn="just" eaLnBrk="1" hangingPunct="1">
              <a:spcAft>
                <a:spcPts val="600"/>
              </a:spcAft>
              <a:buFont typeface="Tahoma" panose="020B0604030504040204" pitchFamily="34" charset="0"/>
              <a:buChar char="●"/>
              <a:tabLst>
                <a:tab pos="534988" algn="l"/>
              </a:tabLst>
              <a:defRPr/>
            </a:pPr>
            <a:r>
              <a:rPr lang="en-US" dirty="0" smtClean="0">
                <a:sym typeface="Symbol" panose="05050102010706020507" pitchFamily="18" charset="2"/>
              </a:rPr>
              <a:t>For smokers, the availability/non-availability of cigarettes has a positive/negative value </a:t>
            </a:r>
          </a:p>
          <a:p>
            <a:pPr marL="817200" lvl="1" indent="-342900" algn="just" eaLnBrk="1" hangingPunct="1">
              <a:spcAft>
                <a:spcPts val="600"/>
              </a:spcAft>
              <a:buFont typeface="Tahoma" panose="020B0604030504040204" pitchFamily="34" charset="0"/>
              <a:buChar char="‒"/>
              <a:tabLst>
                <a:tab pos="534988" algn="l"/>
              </a:tabLst>
              <a:defRPr/>
            </a:pPr>
            <a:r>
              <a:rPr lang="en-US" sz="2000" dirty="0" smtClean="0">
                <a:sym typeface="Symbol" panose="05050102010706020507" pitchFamily="18" charset="2"/>
              </a:rPr>
              <a:t>A </a:t>
            </a:r>
            <a:r>
              <a:rPr lang="en-US" sz="2000" dirty="0">
                <a:sym typeface="Symbol" panose="05050102010706020507" pitchFamily="18" charset="2"/>
              </a:rPr>
              <a:t>man reaches into his pocket for a cigarette. But he has none. Then he discovers that there are none in the house, and sees that it is late and the shops are closed. </a:t>
            </a:r>
            <a:r>
              <a:rPr lang="en-US" sz="2000" dirty="0" smtClean="0">
                <a:sym typeface="Symbol" panose="05050102010706020507" pitchFamily="18" charset="2"/>
              </a:rPr>
              <a:t>This </a:t>
            </a:r>
            <a:r>
              <a:rPr lang="en-US" sz="2000" dirty="0">
                <a:sym typeface="Symbol" panose="05050102010706020507" pitchFamily="18" charset="2"/>
              </a:rPr>
              <a:t>steady frustration of his desire creates first restlessness, then irritation and finally </a:t>
            </a:r>
            <a:r>
              <a:rPr lang="en-US" sz="2000" dirty="0" smtClean="0">
                <a:sym typeface="Symbol" panose="05050102010706020507" pitchFamily="18" charset="2"/>
              </a:rPr>
              <a:t>anger.</a:t>
            </a:r>
          </a:p>
          <a:p>
            <a:pPr marL="817200" lvl="1" indent="-342900" algn="just" eaLnBrk="1" hangingPunct="1">
              <a:spcAft>
                <a:spcPts val="600"/>
              </a:spcAft>
              <a:buFont typeface="Tahoma" panose="020B0604030504040204" pitchFamily="34" charset="0"/>
              <a:buChar char="‒"/>
              <a:tabLst>
                <a:tab pos="534988" algn="l"/>
              </a:tabLst>
              <a:defRPr/>
            </a:pPr>
            <a:r>
              <a:rPr lang="en-US" sz="2000" dirty="0" smtClean="0">
                <a:sym typeface="Symbol" panose="05050102010706020507" pitchFamily="18" charset="2"/>
              </a:rPr>
              <a:t>Just </a:t>
            </a:r>
            <a:r>
              <a:rPr lang="en-US" sz="2000" dirty="0">
                <a:sym typeface="Symbol" panose="05050102010706020507" pitchFamily="18" charset="2"/>
              </a:rPr>
              <a:t>then his friend knocks and on the door and turns out to have a packet of cigarettes in his coat. Anger and anxiety give rise to joy and relief. </a:t>
            </a:r>
            <a:endParaRPr lang="en-US" sz="2000" dirty="0" smtClean="0">
              <a:sym typeface="Symbol" panose="05050102010706020507" pitchFamily="18" charset="2"/>
            </a:endParaRPr>
          </a:p>
          <a:p>
            <a:pPr marL="817200" lvl="1" indent="-342900" algn="just" eaLnBrk="1" hangingPunct="1">
              <a:spcAft>
                <a:spcPts val="600"/>
              </a:spcAft>
              <a:buFont typeface="Tahoma" panose="020B0604030504040204" pitchFamily="34" charset="0"/>
              <a:buChar char="‒"/>
              <a:tabLst>
                <a:tab pos="534988" algn="l"/>
              </a:tabLst>
              <a:defRPr/>
            </a:pPr>
            <a:endParaRPr lang="en-US" sz="2000" dirty="0" smtClean="0">
              <a:sym typeface="Symbol" panose="05050102010706020507" pitchFamily="18" charset="2"/>
            </a:endParaRPr>
          </a:p>
          <a:p>
            <a:pPr marL="817200" lvl="1" indent="-342900" algn="just" eaLnBrk="1" hangingPunct="1">
              <a:spcAft>
                <a:spcPts val="600"/>
              </a:spcAft>
              <a:buFont typeface="Tahoma" panose="020B0604030504040204" pitchFamily="34" charset="0"/>
              <a:buChar char="‒"/>
              <a:tabLst>
                <a:tab pos="534988" algn="l"/>
              </a:tabLst>
              <a:defRPr/>
            </a:pPr>
            <a:endParaRPr lang="en-US" sz="2000" dirty="0">
              <a:sym typeface="Symbol" panose="05050102010706020507" pitchFamily="18" charset="2"/>
            </a:endParaRPr>
          </a:p>
          <a:p>
            <a:pPr marL="817200" lvl="1" indent="-342900" algn="just" eaLnBrk="1" hangingPunct="1">
              <a:spcAft>
                <a:spcPts val="600"/>
              </a:spcAft>
              <a:buFont typeface="Tahoma" panose="020B0604030504040204" pitchFamily="34" charset="0"/>
              <a:buChar char="‒"/>
              <a:tabLst>
                <a:tab pos="534988" algn="l"/>
              </a:tabLst>
              <a:defRPr/>
            </a:pPr>
            <a:endParaRPr lang="en-US" sz="2000" dirty="0" smtClean="0">
              <a:sym typeface="Symbol" panose="05050102010706020507" pitchFamily="18" charset="2"/>
            </a:endParaRPr>
          </a:p>
          <a:p>
            <a:pPr marL="817200" lvl="1" indent="-342900" algn="just" eaLnBrk="1" hangingPunct="1">
              <a:spcAft>
                <a:spcPts val="600"/>
              </a:spcAft>
              <a:buFont typeface="Tahoma" panose="020B0604030504040204" pitchFamily="34" charset="0"/>
              <a:buChar char="‒"/>
              <a:tabLst>
                <a:tab pos="534988" algn="l"/>
              </a:tabLst>
              <a:defRPr/>
            </a:pPr>
            <a:endParaRPr lang="en-US" sz="2000" dirty="0">
              <a:sym typeface="Symbol" panose="05050102010706020507" pitchFamily="18" charset="2"/>
            </a:endParaRPr>
          </a:p>
          <a:p>
            <a:pPr marL="360000" indent="-342900" algn="just" eaLnBrk="1" hangingPunct="1">
              <a:spcAft>
                <a:spcPts val="600"/>
              </a:spcAft>
              <a:buFont typeface="Tahoma" panose="020B0604030504040204" pitchFamily="34" charset="0"/>
              <a:buChar char="●"/>
              <a:tabLst>
                <a:tab pos="534988" algn="l"/>
              </a:tabLst>
              <a:defRPr/>
            </a:pPr>
            <a:r>
              <a:rPr lang="en-US" dirty="0" smtClean="0">
                <a:sym typeface="Symbol" panose="05050102010706020507" pitchFamily="18" charset="2"/>
              </a:rPr>
              <a:t>For </a:t>
            </a:r>
            <a:r>
              <a:rPr lang="en-US" dirty="0">
                <a:sym typeface="Symbol" panose="05050102010706020507" pitchFamily="18" charset="2"/>
              </a:rPr>
              <a:t>listeners of music consonance/dissonance has a positive/negative </a:t>
            </a:r>
            <a:r>
              <a:rPr lang="en-US" dirty="0" smtClean="0">
                <a:sym typeface="Symbol" panose="05050102010706020507" pitchFamily="18" charset="2"/>
              </a:rPr>
              <a:t>value on a scale of </a:t>
            </a:r>
            <a:r>
              <a:rPr lang="en-US" b="1" dirty="0" smtClean="0">
                <a:solidFill>
                  <a:srgbClr val="009900"/>
                </a:solidFill>
                <a:sym typeface="Symbol" panose="05050102010706020507" pitchFamily="18" charset="2"/>
              </a:rPr>
              <a:t>valence</a:t>
            </a:r>
            <a:r>
              <a:rPr lang="en-US" dirty="0" smtClean="0">
                <a:sym typeface="Symbol" panose="05050102010706020507" pitchFamily="18" charset="2"/>
              </a:rPr>
              <a:t> </a:t>
            </a:r>
            <a:endParaRPr lang="de-DE" dirty="0" smtClean="0">
              <a:sym typeface="Symbol" panose="05050102010706020507" pitchFamily="18" charset="2"/>
            </a:endParaRPr>
          </a:p>
        </p:txBody>
      </p:sp>
      <p:sp>
        <p:nvSpPr>
          <p:cNvPr id="7" name="Rectangle 2"/>
          <p:cNvSpPr txBox="1">
            <a:spLocks noChangeArrowheads="1"/>
          </p:cNvSpPr>
          <p:nvPr/>
        </p:nvSpPr>
        <p:spPr bwMode="auto">
          <a:xfrm>
            <a:off x="358774" y="180413"/>
            <a:ext cx="852573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sz="4000" kern="0" dirty="0" smtClean="0"/>
              <a:t>Meyer’s Smoking Example (1956)</a:t>
            </a:r>
          </a:p>
        </p:txBody>
      </p:sp>
      <p:sp>
        <p:nvSpPr>
          <p:cNvPr id="6" name="Abgerundetes Rechteck 5"/>
          <p:cNvSpPr/>
          <p:nvPr/>
        </p:nvSpPr>
        <p:spPr bwMode="auto">
          <a:xfrm>
            <a:off x="3345076" y="4383032"/>
            <a:ext cx="2125362" cy="919401"/>
          </a:xfrm>
          <a:prstGeom prst="roundRect">
            <a:avLst/>
          </a:prstGeom>
          <a:solidFill>
            <a:schemeClr val="bg1">
              <a:lumMod val="65000"/>
              <a:alpha val="87000"/>
            </a:schemeClr>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0" i="0" u="none" strike="noStrike" cap="none" normalizeH="0" baseline="0" dirty="0" smtClean="0">
                <a:ln>
                  <a:noFill/>
                </a:ln>
                <a:solidFill>
                  <a:schemeClr val="tx1"/>
                </a:solidFill>
                <a:effectLst/>
                <a:latin typeface="Tahoma" pitchFamily="34" charset="0"/>
              </a:rPr>
              <a:t>Neutral </a:t>
            </a:r>
            <a:r>
              <a:rPr kumimoji="0" lang="de-DE" sz="2400" b="0" i="0" u="none" strike="noStrike" cap="none" normalizeH="0" baseline="0" dirty="0" err="1" smtClean="0">
                <a:ln>
                  <a:noFill/>
                </a:ln>
                <a:solidFill>
                  <a:schemeClr val="tx1"/>
                </a:solidFill>
                <a:effectLst/>
                <a:latin typeface="Tahoma" pitchFamily="34" charset="0"/>
              </a:rPr>
              <a:t>region</a:t>
            </a:r>
            <a:endParaRPr kumimoji="0" lang="en-GB" sz="2400" b="0" i="0" u="none" strike="noStrike" cap="none" normalizeH="0" baseline="0" dirty="0" smtClean="0">
              <a:ln>
                <a:noFill/>
              </a:ln>
              <a:solidFill>
                <a:schemeClr val="tx1"/>
              </a:solidFill>
              <a:effectLst/>
              <a:latin typeface="Tahoma" pitchFamily="34" charset="0"/>
            </a:endParaRPr>
          </a:p>
        </p:txBody>
      </p:sp>
      <p:grpSp>
        <p:nvGrpSpPr>
          <p:cNvPr id="24" name="Gruppieren 23"/>
          <p:cNvGrpSpPr/>
          <p:nvPr/>
        </p:nvGrpSpPr>
        <p:grpSpPr>
          <a:xfrm>
            <a:off x="1400776" y="4424256"/>
            <a:ext cx="5875956" cy="835108"/>
            <a:chOff x="1400776" y="4288072"/>
            <a:chExt cx="5875956" cy="835108"/>
          </a:xfrm>
        </p:grpSpPr>
        <p:sp>
          <p:nvSpPr>
            <p:cNvPr id="8" name="Ellipse 7"/>
            <p:cNvSpPr/>
            <p:nvPr/>
          </p:nvSpPr>
          <p:spPr bwMode="auto">
            <a:xfrm>
              <a:off x="1400776" y="4295180"/>
              <a:ext cx="630194" cy="828000"/>
            </a:xfrm>
            <a:prstGeom prst="ellipse">
              <a:avLst/>
            </a:prstGeom>
            <a:solidFill>
              <a:srgbClr val="C00000"/>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1" i="0" u="none" strike="noStrike" cap="none" normalizeH="0" baseline="0" dirty="0" smtClean="0">
                  <a:ln>
                    <a:solidFill>
                      <a:schemeClr val="bg2">
                        <a:lumMod val="20000"/>
                        <a:lumOff val="80000"/>
                      </a:schemeClr>
                    </a:solidFill>
                  </a:ln>
                  <a:solidFill>
                    <a:schemeClr val="tx1"/>
                  </a:solidFill>
                  <a:effectLst/>
                  <a:latin typeface="Tahoma" pitchFamily="34" charset="0"/>
                </a:rPr>
                <a:t>‒</a:t>
              </a:r>
              <a:endParaRPr kumimoji="0" lang="en-GB" sz="2400" b="1" i="0" u="none" strike="noStrike" cap="none" normalizeH="0" baseline="0" dirty="0" smtClean="0">
                <a:ln>
                  <a:solidFill>
                    <a:schemeClr val="bg2">
                      <a:lumMod val="20000"/>
                      <a:lumOff val="80000"/>
                    </a:schemeClr>
                  </a:solidFill>
                </a:ln>
                <a:solidFill>
                  <a:schemeClr val="tx1"/>
                </a:solidFill>
                <a:effectLst/>
                <a:latin typeface="Tahoma" pitchFamily="34" charset="0"/>
              </a:endParaRPr>
            </a:p>
          </p:txBody>
        </p:sp>
        <p:sp>
          <p:nvSpPr>
            <p:cNvPr id="11" name="Ellipse 10"/>
            <p:cNvSpPr/>
            <p:nvPr/>
          </p:nvSpPr>
          <p:spPr bwMode="auto">
            <a:xfrm>
              <a:off x="6646538" y="4288072"/>
              <a:ext cx="630194" cy="828000"/>
            </a:xfrm>
            <a:prstGeom prst="ellipse">
              <a:avLst/>
            </a:prstGeom>
            <a:solidFill>
              <a:srgbClr val="C00000"/>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1" i="0" u="none" strike="noStrike" cap="none" normalizeH="0" baseline="0" dirty="0" smtClean="0">
                  <a:ln>
                    <a:solidFill>
                      <a:schemeClr val="bg2">
                        <a:lumMod val="20000"/>
                        <a:lumOff val="80000"/>
                      </a:schemeClr>
                    </a:solidFill>
                  </a:ln>
                  <a:solidFill>
                    <a:schemeClr val="tx1"/>
                  </a:solidFill>
                  <a:effectLst/>
                  <a:latin typeface="Tahoma" pitchFamily="34" charset="0"/>
                </a:rPr>
                <a:t>+</a:t>
              </a:r>
              <a:endParaRPr kumimoji="0" lang="en-GB" sz="2400" b="1" i="0" u="none" strike="noStrike" cap="none" normalizeH="0" baseline="0" dirty="0" smtClean="0">
                <a:ln>
                  <a:solidFill>
                    <a:schemeClr val="bg2">
                      <a:lumMod val="20000"/>
                      <a:lumOff val="80000"/>
                    </a:schemeClr>
                  </a:solidFill>
                </a:ln>
                <a:solidFill>
                  <a:schemeClr val="tx1"/>
                </a:solidFill>
                <a:effectLst/>
                <a:latin typeface="Tahoma" pitchFamily="34" charset="0"/>
              </a:endParaRPr>
            </a:p>
          </p:txBody>
        </p:sp>
      </p:grpSp>
      <p:grpSp>
        <p:nvGrpSpPr>
          <p:cNvPr id="25" name="Gruppieren 24"/>
          <p:cNvGrpSpPr/>
          <p:nvPr/>
        </p:nvGrpSpPr>
        <p:grpSpPr>
          <a:xfrm>
            <a:off x="1913906" y="4366772"/>
            <a:ext cx="4844984" cy="929435"/>
            <a:chOff x="1913906" y="4220852"/>
            <a:chExt cx="4844984" cy="929435"/>
          </a:xfrm>
        </p:grpSpPr>
        <p:sp>
          <p:nvSpPr>
            <p:cNvPr id="15" name="Pfeil nach links 14"/>
            <p:cNvSpPr/>
            <p:nvPr/>
          </p:nvSpPr>
          <p:spPr bwMode="auto">
            <a:xfrm>
              <a:off x="5682181" y="4318040"/>
              <a:ext cx="1076709" cy="832247"/>
            </a:xfrm>
            <a:prstGeom prst="leftArrow">
              <a:avLst>
                <a:gd name="adj1" fmla="val 54985"/>
                <a:gd name="adj2" fmla="val 45808"/>
              </a:avLst>
            </a:prstGeom>
            <a:solidFill>
              <a:srgbClr val="009900"/>
            </a:solidFill>
            <a:ln w="15875" cap="flat" cmpd="sng" algn="ctr">
              <a:noFill/>
              <a:prstDash val="sysDot"/>
              <a:round/>
              <a:headEnd type="none" w="med" len="med"/>
              <a:tailEnd type="stealth" w="lg" len="lg"/>
            </a:ln>
            <a:effectLst/>
          </p:spPr>
          <p:txBody>
            <a:bodyPr vert="horz" wrap="square" lIns="0" tIns="45720" rIns="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0" i="0" u="none" strike="noStrike" cap="none" normalizeH="0" baseline="0" dirty="0" smtClean="0">
                  <a:solidFill>
                    <a:schemeClr val="tx1"/>
                  </a:solidFill>
                  <a:effectLst/>
                  <a:latin typeface="Tahoma" pitchFamily="34" charset="0"/>
                </a:rPr>
                <a:t>exp </a:t>
              </a:r>
              <a:endParaRPr kumimoji="0" lang="en-GB" sz="2400" b="0" i="0" u="none" strike="noStrike" cap="none" normalizeH="0" baseline="0" dirty="0" smtClean="0">
                <a:solidFill>
                  <a:schemeClr val="tx1"/>
                </a:solidFill>
                <a:effectLst/>
                <a:latin typeface="Tahoma" pitchFamily="34" charset="0"/>
              </a:endParaRPr>
            </a:p>
          </p:txBody>
        </p:sp>
        <p:sp>
          <p:nvSpPr>
            <p:cNvPr id="20" name="Pfeil nach rechts 19"/>
            <p:cNvSpPr/>
            <p:nvPr/>
          </p:nvSpPr>
          <p:spPr bwMode="auto">
            <a:xfrm>
              <a:off x="1913906" y="4220852"/>
              <a:ext cx="1235139" cy="917079"/>
            </a:xfrm>
            <a:prstGeom prst="rightArrow">
              <a:avLst/>
            </a:prstGeom>
            <a:solidFill>
              <a:srgbClr val="009900"/>
            </a:solidFill>
            <a:ln w="15875" cap="flat" cmpd="sng" algn="ctr">
              <a:noFill/>
              <a:prstDash val="sysDot"/>
              <a:round/>
              <a:headEnd type="none" w="med" len="med"/>
              <a:tailEnd type="stealth" w="lg" len="lg"/>
            </a:ln>
            <a:effectLst/>
          </p:spPr>
          <p:txBody>
            <a:bodyPr vert="horz" wrap="square" lIns="0" tIns="45720" rIns="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0" i="0" u="none" strike="noStrike" cap="none" normalizeH="0" baseline="0" dirty="0" smtClean="0">
                  <a:ln>
                    <a:noFill/>
                  </a:ln>
                  <a:solidFill>
                    <a:schemeClr val="tx1"/>
                  </a:solidFill>
                  <a:effectLst/>
                  <a:latin typeface="Tahoma" pitchFamily="34" charset="0"/>
                </a:rPr>
                <a:t>exp</a:t>
              </a:r>
              <a:endParaRPr kumimoji="0" lang="en-GB" sz="2400" b="0" i="0" u="none" strike="noStrike" cap="none" normalizeH="0" baseline="0" dirty="0" smtClean="0">
                <a:ln>
                  <a:noFill/>
                </a:ln>
                <a:solidFill>
                  <a:schemeClr val="tx1"/>
                </a:solidFill>
                <a:effectLst/>
                <a:latin typeface="Tahoma" pitchFamily="34" charset="0"/>
              </a:endParaRPr>
            </a:p>
          </p:txBody>
        </p:sp>
      </p:grpSp>
      <p:grpSp>
        <p:nvGrpSpPr>
          <p:cNvPr id="23" name="Gruppieren 22"/>
          <p:cNvGrpSpPr/>
          <p:nvPr/>
        </p:nvGrpSpPr>
        <p:grpSpPr>
          <a:xfrm>
            <a:off x="451212" y="4409187"/>
            <a:ext cx="7895184" cy="917081"/>
            <a:chOff x="397916" y="5485057"/>
            <a:chExt cx="7895184" cy="917081"/>
          </a:xfrm>
        </p:grpSpPr>
        <p:sp>
          <p:nvSpPr>
            <p:cNvPr id="17" name="Pfeil nach rechts 16"/>
            <p:cNvSpPr/>
            <p:nvPr/>
          </p:nvSpPr>
          <p:spPr bwMode="auto">
            <a:xfrm>
              <a:off x="7057961" y="5485059"/>
              <a:ext cx="1235139" cy="917079"/>
            </a:xfrm>
            <a:prstGeom prst="rightArrow">
              <a:avLst/>
            </a:prstGeom>
            <a:solidFill>
              <a:srgbClr val="009900"/>
            </a:solidFill>
            <a:ln w="15875" cap="flat" cmpd="sng" algn="ctr">
              <a:noFill/>
              <a:prstDash val="sysDot"/>
              <a:round/>
              <a:headEnd type="none" w="med" len="med"/>
              <a:tailEnd type="stealth" w="lg" len="lg"/>
            </a:ln>
            <a:effectLst/>
          </p:spPr>
          <p:txBody>
            <a:bodyPr vert="horz" wrap="square" lIns="0" tIns="45720" rIns="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lang="de-DE" dirty="0"/>
                <a:t>n</a:t>
              </a:r>
              <a:r>
                <a:rPr kumimoji="0" lang="de-DE" sz="2400" b="0" i="0" u="none" strike="noStrike" cap="none" normalizeH="0" baseline="0" dirty="0" smtClean="0">
                  <a:ln>
                    <a:noFill/>
                  </a:ln>
                  <a:solidFill>
                    <a:schemeClr val="tx1"/>
                  </a:solidFill>
                  <a:effectLst/>
                  <a:latin typeface="Tahoma" pitchFamily="34" charset="0"/>
                </a:rPr>
                <a:t>ot e.</a:t>
              </a:r>
              <a:endParaRPr kumimoji="0" lang="en-GB" sz="2400" b="0" i="0" u="none" strike="noStrike" cap="none" normalizeH="0" baseline="0" dirty="0" smtClean="0">
                <a:ln>
                  <a:noFill/>
                </a:ln>
                <a:solidFill>
                  <a:schemeClr val="tx1"/>
                </a:solidFill>
                <a:effectLst/>
                <a:latin typeface="Tahoma" pitchFamily="34" charset="0"/>
              </a:endParaRPr>
            </a:p>
          </p:txBody>
        </p:sp>
        <p:sp>
          <p:nvSpPr>
            <p:cNvPr id="21" name="Pfeil nach links 20"/>
            <p:cNvSpPr/>
            <p:nvPr/>
          </p:nvSpPr>
          <p:spPr bwMode="auto">
            <a:xfrm>
              <a:off x="397916" y="5485057"/>
              <a:ext cx="1076709" cy="832247"/>
            </a:xfrm>
            <a:prstGeom prst="leftArrow">
              <a:avLst>
                <a:gd name="adj1" fmla="val 54985"/>
                <a:gd name="adj2" fmla="val 45808"/>
              </a:avLst>
            </a:prstGeom>
            <a:solidFill>
              <a:srgbClr val="009900"/>
            </a:solidFill>
            <a:ln w="15875" cap="flat" cmpd="sng" algn="ctr">
              <a:noFill/>
              <a:prstDash val="sysDot"/>
              <a:round/>
              <a:headEnd type="none" w="med" len="med"/>
              <a:tailEnd type="stealth" w="lg" len="lg"/>
            </a:ln>
            <a:effectLst/>
          </p:spPr>
          <p:txBody>
            <a:bodyPr vert="horz" wrap="square" lIns="0" tIns="45720" rIns="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tab pos="447675" algn="l"/>
                </a:tabLst>
              </a:pPr>
              <a:r>
                <a:rPr kumimoji="0" lang="de-DE" sz="2400" b="0" i="0" u="none" strike="noStrike" cap="none" normalizeH="0" baseline="0" dirty="0" smtClean="0">
                  <a:solidFill>
                    <a:schemeClr val="tx1"/>
                  </a:solidFill>
                  <a:effectLst/>
                  <a:latin typeface="Tahoma" pitchFamily="34" charset="0"/>
                </a:rPr>
                <a:t>not e. </a:t>
              </a:r>
              <a:endParaRPr kumimoji="0" lang="en-GB" sz="2400" b="0" i="0" u="none" strike="noStrike" cap="none" normalizeH="0" baseline="0" dirty="0" smtClean="0">
                <a:solidFill>
                  <a:schemeClr val="tx1"/>
                </a:solidFill>
                <a:effectLst/>
                <a:latin typeface="Tahoma" pitchFamily="34" charset="0"/>
              </a:endParaRPr>
            </a:p>
          </p:txBody>
        </p:sp>
      </p:grpSp>
      <p:cxnSp>
        <p:nvCxnSpPr>
          <p:cNvPr id="3" name="Gerade Verbindung mit Pfeil 2"/>
          <p:cNvCxnSpPr/>
          <p:nvPr/>
        </p:nvCxnSpPr>
        <p:spPr bwMode="auto">
          <a:xfrm flipV="1">
            <a:off x="216672" y="4855369"/>
            <a:ext cx="8809938" cy="24715"/>
          </a:xfrm>
          <a:prstGeom prst="straightConnector1">
            <a:avLst/>
          </a:prstGeom>
          <a:solidFill>
            <a:schemeClr val="accent1"/>
          </a:solidFill>
          <a:ln w="73025" cap="flat" cmpd="sng" algn="ctr">
            <a:solidFill>
              <a:schemeClr val="tx1">
                <a:alpha val="35000"/>
              </a:schemeClr>
            </a:solidFill>
            <a:prstDash val="solid"/>
            <a:round/>
            <a:headEnd type="none" w="med" len="med"/>
            <a:tailEnd type="stealth" w="lg" len="lg"/>
          </a:ln>
          <a:effectLst/>
        </p:spPr>
      </p:cxnSp>
    </p:spTree>
    <p:extLst>
      <p:ext uri="{BB962C8B-B14F-4D97-AF65-F5344CB8AC3E}">
        <p14:creationId xmlns:p14="http://schemas.microsoft.com/office/powerpoint/2010/main" val="40509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dirty="0" smtClean="0"/>
              <a:t>Reinhard Blutner</a:t>
            </a:r>
          </a:p>
        </p:txBody>
      </p:sp>
      <p:sp>
        <p:nvSpPr>
          <p:cNvPr id="66563"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EB4A0ADF-F470-4CB6-B02C-6FB6D381C0ED}" type="slidenum">
              <a:rPr lang="en-US" altLang="en-US" sz="1400" smtClean="0"/>
              <a:pPr>
                <a:spcBef>
                  <a:spcPct val="0"/>
                </a:spcBef>
                <a:buFontTx/>
                <a:buNone/>
              </a:pPr>
              <a:t>17</a:t>
            </a:fld>
            <a:endParaRPr lang="en-US" altLang="en-US" sz="1400" smtClean="0"/>
          </a:p>
        </p:txBody>
      </p:sp>
      <p:sp>
        <p:nvSpPr>
          <p:cNvPr id="66564" name="Titel 1"/>
          <p:cNvSpPr>
            <a:spLocks noGrp="1"/>
          </p:cNvSpPr>
          <p:nvPr>
            <p:ph type="title"/>
          </p:nvPr>
        </p:nvSpPr>
        <p:spPr>
          <a:xfrm>
            <a:off x="457200" y="59440"/>
            <a:ext cx="8229600" cy="1143000"/>
          </a:xfrm>
        </p:spPr>
        <p:txBody>
          <a:bodyPr/>
          <a:lstStyle/>
          <a:p>
            <a:pPr eaLnBrk="1" hangingPunct="1"/>
            <a:r>
              <a:rPr lang="de-DE" altLang="en-US" dirty="0" err="1" smtClean="0"/>
              <a:t>Recent</a:t>
            </a:r>
            <a:r>
              <a:rPr lang="de-DE" altLang="en-US" dirty="0" smtClean="0"/>
              <a:t> Experiment</a:t>
            </a:r>
          </a:p>
        </p:txBody>
      </p:sp>
      <p:pic>
        <p:nvPicPr>
          <p:cNvPr id="2" name="Grafik 1"/>
          <p:cNvPicPr>
            <a:picLocks noChangeAspect="1"/>
          </p:cNvPicPr>
          <p:nvPr/>
        </p:nvPicPr>
        <p:blipFill rotWithShape="1">
          <a:blip r:embed="rId3"/>
          <a:srcRect b="1751"/>
          <a:stretch/>
        </p:blipFill>
        <p:spPr>
          <a:xfrm>
            <a:off x="1012667" y="2090125"/>
            <a:ext cx="6782594" cy="3325635"/>
          </a:xfrm>
          <a:prstGeom prst="rect">
            <a:avLst/>
          </a:prstGeom>
          <a:solidFill>
            <a:srgbClr val="FFFF00"/>
          </a:solidFill>
        </p:spPr>
      </p:pic>
      <p:sp>
        <p:nvSpPr>
          <p:cNvPr id="4" name="Rechteck 3"/>
          <p:cNvSpPr/>
          <p:nvPr/>
        </p:nvSpPr>
        <p:spPr>
          <a:xfrm>
            <a:off x="475456" y="5577741"/>
            <a:ext cx="8142764" cy="830997"/>
          </a:xfrm>
          <a:prstGeom prst="rect">
            <a:avLst/>
          </a:prstGeom>
        </p:spPr>
        <p:txBody>
          <a:bodyPr wrap="square">
            <a:spAutoFit/>
          </a:bodyPr>
          <a:lstStyle/>
          <a:p>
            <a:pPr marL="17100" algn="just" eaLnBrk="1" hangingPunct="1">
              <a:spcAft>
                <a:spcPts val="600"/>
              </a:spcAft>
              <a:tabLst>
                <a:tab pos="534988" algn="l"/>
              </a:tabLst>
              <a:defRPr/>
            </a:pPr>
            <a:r>
              <a:rPr lang="en-US" dirty="0" smtClean="0"/>
              <a:t>In the experiment, subjects rated the </a:t>
            </a:r>
            <a:r>
              <a:rPr lang="en-US" dirty="0" smtClean="0">
                <a:solidFill>
                  <a:srgbClr val="0033CC"/>
                </a:solidFill>
              </a:rPr>
              <a:t>pleasantness</a:t>
            </a:r>
            <a:r>
              <a:rPr lang="en-US" dirty="0" smtClean="0"/>
              <a:t> of chords and not their consonance/dissonance (</a:t>
            </a:r>
            <a:r>
              <a:rPr lang="en-US" dirty="0" smtClean="0">
                <a:solidFill>
                  <a:srgbClr val="009900"/>
                </a:solidFill>
              </a:rPr>
              <a:t>harmony</a:t>
            </a:r>
            <a:r>
              <a:rPr lang="en-US" dirty="0" smtClean="0"/>
              <a:t>)</a:t>
            </a:r>
            <a:endParaRPr lang="en-US" dirty="0"/>
          </a:p>
        </p:txBody>
      </p:sp>
      <p:sp>
        <p:nvSpPr>
          <p:cNvPr id="7" name="Rechteck 6"/>
          <p:cNvSpPr/>
          <p:nvPr/>
        </p:nvSpPr>
        <p:spPr>
          <a:xfrm>
            <a:off x="955516" y="1252442"/>
            <a:ext cx="7662704" cy="1200329"/>
          </a:xfrm>
          <a:prstGeom prst="rect">
            <a:avLst/>
          </a:prstGeom>
        </p:spPr>
        <p:txBody>
          <a:bodyPr wrap="square">
            <a:spAutoFit/>
          </a:bodyPr>
          <a:lstStyle/>
          <a:p>
            <a:pPr marL="17100" algn="just" eaLnBrk="1" hangingPunct="1">
              <a:spcAft>
                <a:spcPts val="600"/>
              </a:spcAft>
              <a:tabLst>
                <a:tab pos="534988" algn="l"/>
              </a:tabLst>
              <a:defRPr/>
            </a:pPr>
            <a:r>
              <a:rPr lang="en-US" sz="2800" dirty="0"/>
              <a:t>Cheung, Vincent KM, et al. </a:t>
            </a:r>
            <a:endParaRPr lang="en-US" sz="2800" dirty="0" smtClean="0"/>
          </a:p>
          <a:p>
            <a:pPr marL="17100" algn="just" eaLnBrk="1" hangingPunct="1">
              <a:spcAft>
                <a:spcPts val="600"/>
              </a:spcAft>
              <a:tabLst>
                <a:tab pos="534988" algn="l"/>
              </a:tabLst>
              <a:defRPr/>
            </a:pPr>
            <a:endParaRPr lang="en-US" sz="1000" i="1" dirty="0"/>
          </a:p>
          <a:p>
            <a:pPr marL="17100" algn="just" eaLnBrk="1" hangingPunct="1">
              <a:spcAft>
                <a:spcPts val="600"/>
              </a:spcAft>
              <a:tabLst>
                <a:tab pos="534988" algn="l"/>
              </a:tabLst>
              <a:defRPr/>
            </a:pPr>
            <a:r>
              <a:rPr lang="en-US" i="1" dirty="0" smtClean="0"/>
              <a:t>                                </a:t>
            </a:r>
            <a:r>
              <a:rPr lang="en-US" dirty="0" smtClean="0"/>
              <a:t>29.23 </a:t>
            </a:r>
            <a:r>
              <a:rPr lang="en-US" dirty="0"/>
              <a:t>(2019): 4084-4092</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6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smtClean="0"/>
              <a:t>Reinhard Blutner</a:t>
            </a:r>
          </a:p>
        </p:txBody>
      </p:sp>
      <p:sp>
        <p:nvSpPr>
          <p:cNvPr id="53251"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18</a:t>
            </a:fld>
            <a:endParaRPr lang="en-US" altLang="en-US" sz="1400" smtClean="0"/>
          </a:p>
        </p:txBody>
      </p:sp>
      <p:sp>
        <p:nvSpPr>
          <p:cNvPr id="5" name="Rechthoek 6"/>
          <p:cNvSpPr>
            <a:spLocks noChangeArrowheads="1"/>
          </p:cNvSpPr>
          <p:nvPr/>
        </p:nvSpPr>
        <p:spPr bwMode="auto">
          <a:xfrm>
            <a:off x="312420" y="1637179"/>
            <a:ext cx="8534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algn="just" eaLnBrk="1" hangingPunct="1">
              <a:spcBef>
                <a:spcPts val="1200"/>
              </a:spcBef>
              <a:spcAft>
                <a:spcPts val="0"/>
              </a:spcAft>
              <a:buFont typeface="Arial" panose="020B0604020202020204" pitchFamily="34" charset="0"/>
              <a:buChar char="•"/>
              <a:tabLst>
                <a:tab pos="534988" algn="l"/>
              </a:tabLst>
              <a:defRPr/>
            </a:pPr>
            <a:r>
              <a:rPr lang="en-US" dirty="0">
                <a:sym typeface="Symbol" panose="05050102010706020507" pitchFamily="18" charset="2"/>
              </a:rPr>
              <a:t>Presentation </a:t>
            </a:r>
            <a:r>
              <a:rPr lang="en-US" dirty="0" smtClean="0">
                <a:sym typeface="Symbol" panose="05050102010706020507" pitchFamily="18" charset="2"/>
              </a:rPr>
              <a:t>takes sequences </a:t>
            </a:r>
            <a:r>
              <a:rPr lang="en-US" dirty="0">
                <a:sym typeface="Symbol" panose="05050102010706020507" pitchFamily="18" charset="2"/>
              </a:rPr>
              <a:t>from </a:t>
            </a:r>
            <a:r>
              <a:rPr lang="en-US" dirty="0" smtClean="0">
                <a:sym typeface="Symbol" panose="05050102010706020507" pitchFamily="18" charset="2"/>
              </a:rPr>
              <a:t>745 popular pop </a:t>
            </a:r>
            <a:r>
              <a:rPr lang="en-US" dirty="0">
                <a:sym typeface="Symbol" panose="05050102010706020507" pitchFamily="18" charset="2"/>
              </a:rPr>
              <a:t>songs (all transposed to C major). </a:t>
            </a:r>
            <a:r>
              <a:rPr lang="en-US" dirty="0" smtClean="0">
                <a:sym typeface="Symbol" panose="05050102010706020507" pitchFamily="18" charset="2"/>
              </a:rPr>
              <a:t>30 chord progressions were formed each consisting of 30-38 chords.</a:t>
            </a:r>
          </a:p>
          <a:p>
            <a:pPr marL="360000" indent="-342900" algn="just" eaLnBrk="1" hangingPunct="1">
              <a:spcBef>
                <a:spcPts val="1200"/>
              </a:spcBef>
              <a:spcAft>
                <a:spcPts val="0"/>
              </a:spcAft>
              <a:buFont typeface="Arial" panose="020B0604020202020204" pitchFamily="34" charset="0"/>
              <a:buChar char="•"/>
              <a:tabLst>
                <a:tab pos="534988" algn="l"/>
              </a:tabLst>
              <a:defRPr/>
            </a:pPr>
            <a:r>
              <a:rPr lang="en-US" dirty="0" smtClean="0">
                <a:sym typeface="Symbol" panose="05050102010706020507" pitchFamily="18" charset="2"/>
              </a:rPr>
              <a:t>Melody and rhythm were removed from the original songs – only the chord progressions were kept from the songs.</a:t>
            </a:r>
          </a:p>
          <a:p>
            <a:pPr marL="360000" indent="-342900" algn="just" eaLnBrk="1" hangingPunct="1">
              <a:spcBef>
                <a:spcPts val="1200"/>
              </a:spcBef>
              <a:spcAft>
                <a:spcPts val="0"/>
              </a:spcAft>
              <a:buFont typeface="Arial" panose="020B0604020202020204" pitchFamily="34" charset="0"/>
              <a:buChar char="•"/>
              <a:tabLst>
                <a:tab pos="534988" algn="l"/>
              </a:tabLst>
              <a:defRPr/>
            </a:pPr>
            <a:r>
              <a:rPr lang="en-US" dirty="0" smtClean="0">
                <a:sym typeface="Symbol" panose="05050102010706020507" pitchFamily="18" charset="2"/>
              </a:rPr>
              <a:t>39 adults  </a:t>
            </a:r>
            <a:r>
              <a:rPr lang="en-US" dirty="0">
                <a:solidFill>
                  <a:srgbClr val="000000"/>
                </a:solidFill>
                <a:latin typeface="AdvPSA183"/>
              </a:rPr>
              <a:t>listened to 1,039 </a:t>
            </a:r>
            <a:r>
              <a:rPr lang="en-US" dirty="0" smtClean="0">
                <a:solidFill>
                  <a:srgbClr val="000000"/>
                </a:solidFill>
                <a:latin typeface="AdvPSA183"/>
              </a:rPr>
              <a:t>chords in the progressions.</a:t>
            </a:r>
            <a:endParaRPr lang="en-US" dirty="0">
              <a:sym typeface="Symbol" panose="05050102010706020507" pitchFamily="18" charset="2"/>
            </a:endParaRPr>
          </a:p>
          <a:p>
            <a:pPr marL="360000" indent="-342900" algn="just" eaLnBrk="1" hangingPunct="1">
              <a:spcBef>
                <a:spcPts val="1200"/>
              </a:spcBef>
              <a:spcAft>
                <a:spcPts val="0"/>
              </a:spcAft>
              <a:buFont typeface="Arial" panose="020B0604020202020204" pitchFamily="34" charset="0"/>
              <a:buChar char="•"/>
              <a:tabLst>
                <a:tab pos="534988" algn="l"/>
              </a:tabLst>
              <a:defRPr/>
            </a:pPr>
            <a:r>
              <a:rPr lang="en-US" dirty="0" smtClean="0">
                <a:solidFill>
                  <a:srgbClr val="000000"/>
                </a:solidFill>
                <a:latin typeface="AdvPSA183"/>
                <a:sym typeface="Symbol" panose="05050102010706020507" pitchFamily="18" charset="2"/>
              </a:rPr>
              <a:t>They </a:t>
            </a:r>
            <a:r>
              <a:rPr lang="en-US" dirty="0" smtClean="0">
                <a:solidFill>
                  <a:srgbClr val="000000"/>
                </a:solidFill>
                <a:latin typeface="AdvPSA183"/>
              </a:rPr>
              <a:t>rated </a:t>
            </a:r>
            <a:r>
              <a:rPr lang="en-US" dirty="0">
                <a:solidFill>
                  <a:srgbClr val="000000"/>
                </a:solidFill>
                <a:latin typeface="AdvPSA183"/>
              </a:rPr>
              <a:t>the </a:t>
            </a:r>
            <a:r>
              <a:rPr lang="en-US" dirty="0">
                <a:solidFill>
                  <a:srgbClr val="0033CC"/>
                </a:solidFill>
                <a:latin typeface="AdvPSA183"/>
              </a:rPr>
              <a:t>pleasantness</a:t>
            </a:r>
            <a:r>
              <a:rPr lang="en-US" dirty="0">
                <a:solidFill>
                  <a:srgbClr val="000000"/>
                </a:solidFill>
                <a:latin typeface="AdvPSA183"/>
              </a:rPr>
              <a:t> of each chord using a </a:t>
            </a:r>
            <a:r>
              <a:rPr lang="en-US" dirty="0" smtClean="0">
                <a:solidFill>
                  <a:srgbClr val="000000"/>
                </a:solidFill>
                <a:latin typeface="AdvPSA183"/>
              </a:rPr>
              <a:t>mechanical slider (</a:t>
            </a:r>
            <a:r>
              <a:rPr lang="de-DE" dirty="0"/>
              <a:t>not </a:t>
            </a:r>
            <a:r>
              <a:rPr lang="de-DE" dirty="0" err="1" smtClean="0"/>
              <a:t>pleasant</a:t>
            </a:r>
            <a:r>
              <a:rPr lang="de-DE" dirty="0" smtClean="0"/>
              <a:t> … </a:t>
            </a:r>
            <a:r>
              <a:rPr lang="de-DE" dirty="0" err="1" smtClean="0"/>
              <a:t>very</a:t>
            </a:r>
            <a:r>
              <a:rPr lang="de-DE" dirty="0" smtClean="0"/>
              <a:t> </a:t>
            </a:r>
            <a:r>
              <a:rPr lang="de-DE" dirty="0" err="1" smtClean="0"/>
              <a:t>pleasant</a:t>
            </a:r>
            <a:r>
              <a:rPr lang="de-DE" dirty="0" smtClean="0"/>
              <a:t>). </a:t>
            </a:r>
          </a:p>
          <a:p>
            <a:pPr marL="360000" indent="-342900" algn="just" eaLnBrk="1" hangingPunct="1">
              <a:spcBef>
                <a:spcPts val="1200"/>
              </a:spcBef>
              <a:spcAft>
                <a:spcPts val="0"/>
              </a:spcAft>
              <a:buFont typeface="Arial" panose="020B0604020202020204" pitchFamily="34" charset="0"/>
              <a:buChar char="•"/>
              <a:tabLst>
                <a:tab pos="534988" algn="l"/>
              </a:tabLst>
              <a:defRPr/>
            </a:pPr>
            <a:r>
              <a:rPr lang="de-DE" dirty="0" err="1" smtClean="0"/>
              <a:t>No</a:t>
            </a:r>
            <a:r>
              <a:rPr lang="de-DE" dirty="0" smtClean="0"/>
              <a:t> </a:t>
            </a:r>
            <a:r>
              <a:rPr lang="en-US" dirty="0"/>
              <a:t>subjects mentioned </a:t>
            </a:r>
            <a:r>
              <a:rPr lang="en-US" dirty="0" smtClean="0"/>
              <a:t>that the </a:t>
            </a:r>
            <a:r>
              <a:rPr lang="en-US" dirty="0"/>
              <a:t>chord progressions in the stimuli were familiar to </a:t>
            </a:r>
            <a:r>
              <a:rPr lang="en-US" dirty="0" smtClean="0"/>
              <a:t>them</a:t>
            </a:r>
            <a:r>
              <a:rPr lang="en-US" dirty="0"/>
              <a:t>.</a:t>
            </a:r>
            <a:endParaRPr lang="en-US" dirty="0" smtClean="0">
              <a:sym typeface="Symbol" panose="05050102010706020507" pitchFamily="18" charset="2"/>
            </a:endParaRPr>
          </a:p>
        </p:txBody>
      </p:sp>
      <p:sp>
        <p:nvSpPr>
          <p:cNvPr id="7" name="Rectangle 2"/>
          <p:cNvSpPr txBox="1">
            <a:spLocks noChangeArrowheads="1"/>
          </p:cNvSpPr>
          <p:nvPr/>
        </p:nvSpPr>
        <p:spPr bwMode="auto">
          <a:xfrm>
            <a:off x="539750" y="609600"/>
            <a:ext cx="7934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sz="4000" kern="0" dirty="0" smtClean="0"/>
              <a:t>Procedure</a:t>
            </a:r>
          </a:p>
        </p:txBody>
      </p:sp>
      <p:pic>
        <p:nvPicPr>
          <p:cNvPr id="2" name="Exprimen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420" y="3523502"/>
            <a:ext cx="406400" cy="406400"/>
          </a:xfrm>
          <a:prstGeom prst="rect">
            <a:avLst/>
          </a:prstGeom>
        </p:spPr>
      </p:pic>
    </p:spTree>
    <p:extLst>
      <p:ext uri="{BB962C8B-B14F-4D97-AF65-F5344CB8AC3E}">
        <p14:creationId xmlns:p14="http://schemas.microsoft.com/office/powerpoint/2010/main" val="34188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mediacall" presetSubtype="0" fill="hold" nodeType="afterEffect">
                                  <p:stCondLst>
                                    <p:cond delay="0"/>
                                  </p:stCondLst>
                                  <p:childTnLst>
                                    <p:cmd type="call" cmd="playFrom(0.0)">
                                      <p:cBhvr>
                                        <p:cTn id="13" dur="37279" fill="hold"/>
                                        <p:tgtEl>
                                          <p:spTgt spid="2"/>
                                        </p:tgtEl>
                                      </p:cBhvr>
                                    </p:cmd>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hteck 53248"/>
          <p:cNvSpPr/>
          <p:nvPr/>
        </p:nvSpPr>
        <p:spPr bwMode="auto">
          <a:xfrm>
            <a:off x="539750" y="3695023"/>
            <a:ext cx="7499350" cy="2713715"/>
          </a:xfrm>
          <a:prstGeom prst="rect">
            <a:avLst/>
          </a:prstGeom>
          <a:solidFill>
            <a:srgbClr val="0033CC">
              <a:alpha val="22000"/>
            </a:srgbClr>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de-DE" sz="2400" b="0" i="0" u="none" strike="noStrike" cap="none" normalizeH="0" baseline="0" smtClean="0">
              <a:ln>
                <a:noFill/>
              </a:ln>
              <a:solidFill>
                <a:schemeClr val="tx1"/>
              </a:solidFill>
              <a:effectLst/>
              <a:latin typeface="Tahoma" pitchFamily="34" charset="0"/>
            </a:endParaRPr>
          </a:p>
        </p:txBody>
      </p:sp>
      <p:sp>
        <p:nvSpPr>
          <p:cNvPr id="53250"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smtClean="0"/>
              <a:t>Reinhard Blutner</a:t>
            </a:r>
          </a:p>
        </p:txBody>
      </p:sp>
      <p:sp>
        <p:nvSpPr>
          <p:cNvPr id="53251"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19</a:t>
            </a:fld>
            <a:endParaRPr lang="en-US" altLang="en-US" sz="1400" smtClean="0"/>
          </a:p>
        </p:txBody>
      </p:sp>
      <p:sp>
        <p:nvSpPr>
          <p:cNvPr id="7" name="Rectangle 2"/>
          <p:cNvSpPr txBox="1">
            <a:spLocks noChangeArrowheads="1"/>
          </p:cNvSpPr>
          <p:nvPr/>
        </p:nvSpPr>
        <p:spPr bwMode="auto">
          <a:xfrm>
            <a:off x="539750" y="461208"/>
            <a:ext cx="7934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smtClean="0"/>
              <a:t>Results 1</a:t>
            </a:r>
          </a:p>
        </p:txBody>
      </p:sp>
      <p:sp>
        <p:nvSpPr>
          <p:cNvPr id="13" name="Rechteck 12"/>
          <p:cNvSpPr/>
          <p:nvPr/>
        </p:nvSpPr>
        <p:spPr>
          <a:xfrm>
            <a:off x="665480" y="1367623"/>
            <a:ext cx="7757160" cy="1200329"/>
          </a:xfrm>
          <a:prstGeom prst="rect">
            <a:avLst/>
          </a:prstGeom>
        </p:spPr>
        <p:txBody>
          <a:bodyPr wrap="square">
            <a:spAutoFit/>
          </a:bodyPr>
          <a:lstStyle/>
          <a:p>
            <a:pPr algn="just">
              <a:spcAft>
                <a:spcPts val="600"/>
              </a:spcAft>
            </a:pPr>
            <a:r>
              <a:rPr lang="en-US" dirty="0" smtClean="0"/>
              <a:t>Rule: High uncertainty </a:t>
            </a:r>
            <a:r>
              <a:rPr lang="en-US" dirty="0"/>
              <a:t>leads listeners </a:t>
            </a:r>
            <a:r>
              <a:rPr lang="en-US" dirty="0" smtClean="0"/>
              <a:t>to </a:t>
            </a:r>
            <a:r>
              <a:rPr lang="de-DE" dirty="0" err="1" smtClean="0"/>
              <a:t>enjoy</a:t>
            </a:r>
            <a:r>
              <a:rPr lang="de-DE" dirty="0" smtClean="0"/>
              <a:t> </a:t>
            </a:r>
            <a:r>
              <a:rPr lang="de-DE" dirty="0" err="1"/>
              <a:t>something</a:t>
            </a:r>
            <a:r>
              <a:rPr lang="de-DE" dirty="0"/>
              <a:t> </a:t>
            </a:r>
            <a:r>
              <a:rPr lang="de-DE" dirty="0" err="1"/>
              <a:t>conventional</a:t>
            </a:r>
            <a:r>
              <a:rPr lang="de-DE" dirty="0"/>
              <a:t>, </a:t>
            </a:r>
            <a:r>
              <a:rPr lang="de-DE" dirty="0" err="1" smtClean="0"/>
              <a:t>whereas</a:t>
            </a:r>
            <a:r>
              <a:rPr lang="de-DE" dirty="0" smtClean="0"/>
              <a:t> </a:t>
            </a:r>
            <a:r>
              <a:rPr lang="en-US" dirty="0" smtClean="0"/>
              <a:t>low uncertainty </a:t>
            </a:r>
            <a:r>
              <a:rPr lang="en-US" dirty="0"/>
              <a:t>leads listeners to </a:t>
            </a:r>
            <a:r>
              <a:rPr lang="en-US" dirty="0" smtClean="0"/>
              <a:t>enjoy </a:t>
            </a:r>
            <a:r>
              <a:rPr lang="de-DE" dirty="0" err="1" smtClean="0"/>
              <a:t>something</a:t>
            </a:r>
            <a:r>
              <a:rPr lang="de-DE" dirty="0" smtClean="0"/>
              <a:t> </a:t>
            </a:r>
            <a:r>
              <a:rPr lang="de-DE" dirty="0" err="1" smtClean="0"/>
              <a:t>novel</a:t>
            </a:r>
            <a:r>
              <a:rPr lang="de-DE" i="1" dirty="0" smtClean="0"/>
              <a:t> </a:t>
            </a:r>
            <a:r>
              <a:rPr lang="de-DE" dirty="0" smtClean="0"/>
              <a:t>(</a:t>
            </a:r>
            <a:r>
              <a:rPr lang="de-DE" dirty="0" err="1" smtClean="0"/>
              <a:t>Huron</a:t>
            </a:r>
            <a:r>
              <a:rPr lang="de-DE" dirty="0" smtClean="0"/>
              <a:t> 2019)</a:t>
            </a:r>
            <a:endParaRPr lang="en-US" altLang="en-US" dirty="0"/>
          </a:p>
        </p:txBody>
      </p:sp>
      <p:grpSp>
        <p:nvGrpSpPr>
          <p:cNvPr id="53248" name="Gruppieren 53247"/>
          <p:cNvGrpSpPr/>
          <p:nvPr/>
        </p:nvGrpSpPr>
        <p:grpSpPr>
          <a:xfrm>
            <a:off x="665480" y="4265803"/>
            <a:ext cx="4006300" cy="658822"/>
            <a:chOff x="665480" y="4071493"/>
            <a:chExt cx="4006300" cy="658822"/>
          </a:xfrm>
        </p:grpSpPr>
        <p:pic>
          <p:nvPicPr>
            <p:cNvPr id="4" name="Grafik 3"/>
            <p:cNvPicPr>
              <a:picLocks noChangeAspect="1"/>
            </p:cNvPicPr>
            <p:nvPr/>
          </p:nvPicPr>
          <p:blipFill>
            <a:blip r:embed="rId10"/>
            <a:stretch>
              <a:fillRect/>
            </a:stretch>
          </p:blipFill>
          <p:spPr>
            <a:xfrm>
              <a:off x="3032759" y="4071493"/>
              <a:ext cx="1639021" cy="658822"/>
            </a:xfrm>
            <a:prstGeom prst="rect">
              <a:avLst/>
            </a:prstGeom>
          </p:spPr>
        </p:pic>
        <p:sp>
          <p:nvSpPr>
            <p:cNvPr id="14" name="Rechteck 13"/>
            <p:cNvSpPr/>
            <p:nvPr/>
          </p:nvSpPr>
          <p:spPr>
            <a:xfrm>
              <a:off x="665480" y="4200111"/>
              <a:ext cx="2149158" cy="369332"/>
            </a:xfrm>
            <a:prstGeom prst="rect">
              <a:avLst/>
            </a:prstGeom>
          </p:spPr>
          <p:txBody>
            <a:bodyPr wrap="square">
              <a:spAutoFit/>
            </a:bodyPr>
            <a:lstStyle/>
            <a:p>
              <a:pPr algn="just">
                <a:spcAft>
                  <a:spcPts val="600"/>
                </a:spcAft>
              </a:pPr>
              <a:r>
                <a:rPr lang="de-DE" sz="1800" dirty="0" smtClean="0"/>
                <a:t>[</a:t>
              </a:r>
              <a:r>
                <a:rPr lang="de-DE" sz="1800" dirty="0" err="1" smtClean="0"/>
                <a:t>low</a:t>
              </a:r>
              <a:r>
                <a:rPr lang="de-DE" sz="1800" dirty="0" smtClean="0"/>
                <a:t> </a:t>
              </a:r>
              <a:r>
                <a:rPr lang="de-DE" sz="1800" dirty="0" err="1" smtClean="0"/>
                <a:t>uncertainty</a:t>
              </a:r>
              <a:r>
                <a:rPr lang="de-DE" sz="1800" dirty="0"/>
                <a:t>]</a:t>
              </a:r>
              <a:endParaRPr lang="en-US" altLang="en-US" sz="1800" dirty="0"/>
            </a:p>
          </p:txBody>
        </p:sp>
      </p:grpSp>
      <p:grpSp>
        <p:nvGrpSpPr>
          <p:cNvPr id="31" name="Gruppieren 30"/>
          <p:cNvGrpSpPr/>
          <p:nvPr/>
        </p:nvGrpSpPr>
        <p:grpSpPr>
          <a:xfrm>
            <a:off x="665480" y="5419723"/>
            <a:ext cx="3999920" cy="711664"/>
            <a:chOff x="665480" y="5225413"/>
            <a:chExt cx="3999920" cy="711664"/>
          </a:xfrm>
        </p:grpSpPr>
        <p:pic>
          <p:nvPicPr>
            <p:cNvPr id="8" name="Grafik 7"/>
            <p:cNvPicPr>
              <a:picLocks noChangeAspect="1"/>
            </p:cNvPicPr>
            <p:nvPr/>
          </p:nvPicPr>
          <p:blipFill>
            <a:blip r:embed="rId11"/>
            <a:stretch>
              <a:fillRect/>
            </a:stretch>
          </p:blipFill>
          <p:spPr>
            <a:xfrm>
              <a:off x="3032759" y="5225413"/>
              <a:ext cx="1632641" cy="711664"/>
            </a:xfrm>
            <a:prstGeom prst="rect">
              <a:avLst/>
            </a:prstGeom>
          </p:spPr>
        </p:pic>
        <p:sp>
          <p:nvSpPr>
            <p:cNvPr id="17" name="Rechteck 16"/>
            <p:cNvSpPr/>
            <p:nvPr/>
          </p:nvSpPr>
          <p:spPr>
            <a:xfrm>
              <a:off x="665480" y="5294161"/>
              <a:ext cx="2149158" cy="369332"/>
            </a:xfrm>
            <a:prstGeom prst="rect">
              <a:avLst/>
            </a:prstGeom>
          </p:spPr>
          <p:txBody>
            <a:bodyPr wrap="square">
              <a:spAutoFit/>
            </a:bodyPr>
            <a:lstStyle/>
            <a:p>
              <a:pPr algn="just">
                <a:spcAft>
                  <a:spcPts val="600"/>
                </a:spcAft>
              </a:pPr>
              <a:r>
                <a:rPr lang="de-DE" sz="1800" dirty="0" smtClean="0"/>
                <a:t>[high </a:t>
              </a:r>
              <a:r>
                <a:rPr lang="de-DE" sz="1800" dirty="0" err="1" smtClean="0"/>
                <a:t>uncertainty</a:t>
              </a:r>
              <a:r>
                <a:rPr lang="de-DE" sz="1800" dirty="0"/>
                <a:t>]</a:t>
              </a:r>
              <a:endParaRPr lang="en-US" altLang="en-US" sz="1800" dirty="0"/>
            </a:p>
          </p:txBody>
        </p:sp>
      </p:grpSp>
      <p:grpSp>
        <p:nvGrpSpPr>
          <p:cNvPr id="26" name="Gruppieren 25"/>
          <p:cNvGrpSpPr/>
          <p:nvPr/>
        </p:nvGrpSpPr>
        <p:grpSpPr>
          <a:xfrm>
            <a:off x="699452" y="2927698"/>
            <a:ext cx="7757160" cy="1202983"/>
            <a:chOff x="699452" y="2733388"/>
            <a:chExt cx="7757160" cy="1202983"/>
          </a:xfrm>
        </p:grpSpPr>
        <p:sp>
          <p:nvSpPr>
            <p:cNvPr id="2" name="Rechteck 1"/>
            <p:cNvSpPr/>
            <p:nvPr/>
          </p:nvSpPr>
          <p:spPr>
            <a:xfrm>
              <a:off x="699452" y="2733388"/>
              <a:ext cx="7757160" cy="707886"/>
            </a:xfrm>
            <a:prstGeom prst="rect">
              <a:avLst/>
            </a:prstGeom>
          </p:spPr>
          <p:txBody>
            <a:bodyPr wrap="square">
              <a:spAutoFit/>
            </a:bodyPr>
            <a:lstStyle/>
            <a:p>
              <a:pPr algn="just">
                <a:spcAft>
                  <a:spcPts val="600"/>
                </a:spcAft>
              </a:pPr>
              <a:r>
                <a:rPr lang="de-DE" sz="2000" dirty="0" smtClean="0"/>
                <a:t>Table: Illustration </a:t>
              </a:r>
              <a:r>
                <a:rPr lang="de-DE" sz="2000" dirty="0" err="1" smtClean="0"/>
                <a:t>of</a:t>
              </a:r>
              <a:r>
                <a:rPr lang="de-DE" sz="2000" dirty="0" smtClean="0"/>
                <a:t> </a:t>
              </a:r>
              <a:r>
                <a:rPr lang="de-DE" sz="2000" dirty="0" err="1" smtClean="0"/>
                <a:t>possible</a:t>
              </a:r>
              <a:r>
                <a:rPr lang="de-DE" sz="2000" dirty="0" smtClean="0"/>
                <a:t> </a:t>
              </a:r>
              <a:r>
                <a:rPr lang="de-DE" sz="2000" dirty="0" err="1" smtClean="0"/>
                <a:t>combinations</a:t>
              </a:r>
              <a:r>
                <a:rPr lang="de-DE" sz="2000" dirty="0" smtClean="0"/>
                <a:t> </a:t>
              </a:r>
              <a:r>
                <a:rPr lang="de-DE" sz="2000" dirty="0" err="1" smtClean="0"/>
                <a:t>of</a:t>
              </a:r>
              <a:r>
                <a:rPr lang="de-DE" sz="2000" dirty="0" smtClean="0"/>
                <a:t> </a:t>
              </a:r>
              <a:r>
                <a:rPr lang="de-DE" sz="2000" dirty="0" err="1" smtClean="0"/>
                <a:t>uncertainty</a:t>
              </a:r>
              <a:r>
                <a:rPr lang="de-DE" sz="2000" dirty="0" smtClean="0"/>
                <a:t> </a:t>
              </a:r>
              <a:r>
                <a:rPr lang="de-DE" sz="2000" dirty="0" err="1" smtClean="0"/>
                <a:t>and</a:t>
              </a:r>
              <a:r>
                <a:rPr lang="de-DE" sz="2000" dirty="0" smtClean="0"/>
                <a:t> </a:t>
              </a:r>
              <a:r>
                <a:rPr lang="de-DE" sz="2000" dirty="0" err="1" smtClean="0"/>
                <a:t>surprisingness</a:t>
              </a:r>
              <a:r>
                <a:rPr lang="de-DE" sz="2000" dirty="0" smtClean="0"/>
                <a:t> </a:t>
              </a:r>
              <a:r>
                <a:rPr lang="de-DE" sz="2000" dirty="0" err="1" smtClean="0"/>
                <a:t>for</a:t>
              </a:r>
              <a:r>
                <a:rPr lang="de-DE" sz="2000" dirty="0" smtClean="0"/>
                <a:t> </a:t>
              </a:r>
              <a:r>
                <a:rPr lang="de-DE" sz="2000" dirty="0" err="1" smtClean="0"/>
                <a:t>possible</a:t>
              </a:r>
              <a:r>
                <a:rPr lang="de-DE" sz="2000" dirty="0" smtClean="0"/>
                <a:t> </a:t>
              </a:r>
              <a:r>
                <a:rPr lang="de-DE" sz="2000" dirty="0" err="1" smtClean="0"/>
                <a:t>chord</a:t>
              </a:r>
              <a:r>
                <a:rPr lang="de-DE" sz="2000" dirty="0" smtClean="0"/>
                <a:t> </a:t>
              </a:r>
              <a:r>
                <a:rPr lang="de-DE" sz="2000" dirty="0" err="1" smtClean="0"/>
                <a:t>progressions</a:t>
              </a:r>
              <a:endParaRPr lang="en-US" altLang="en-US" sz="2000" dirty="0"/>
            </a:p>
          </p:txBody>
        </p:sp>
        <p:sp>
          <p:nvSpPr>
            <p:cNvPr id="15" name="Rechteck 14"/>
            <p:cNvSpPr/>
            <p:nvPr/>
          </p:nvSpPr>
          <p:spPr>
            <a:xfrm>
              <a:off x="5683091" y="3500713"/>
              <a:ext cx="2149158" cy="369332"/>
            </a:xfrm>
            <a:prstGeom prst="rect">
              <a:avLst/>
            </a:prstGeom>
          </p:spPr>
          <p:txBody>
            <a:bodyPr wrap="square">
              <a:spAutoFit/>
            </a:bodyPr>
            <a:lstStyle/>
            <a:p>
              <a:pPr algn="just">
                <a:spcAft>
                  <a:spcPts val="600"/>
                </a:spcAft>
              </a:pPr>
              <a:r>
                <a:rPr lang="de-DE" sz="1800" dirty="0" err="1" smtClean="0">
                  <a:solidFill>
                    <a:srgbClr val="C00000"/>
                  </a:solidFill>
                </a:rPr>
                <a:t>Consequent</a:t>
              </a:r>
              <a:r>
                <a:rPr lang="de-DE" sz="1800" dirty="0" smtClean="0">
                  <a:solidFill>
                    <a:srgbClr val="C00000"/>
                  </a:solidFill>
                </a:rPr>
                <a:t> </a:t>
              </a:r>
              <a:r>
                <a:rPr lang="de-DE" sz="1800" dirty="0" err="1" smtClean="0">
                  <a:solidFill>
                    <a:srgbClr val="C00000"/>
                  </a:solidFill>
                </a:rPr>
                <a:t>event</a:t>
              </a:r>
              <a:endParaRPr lang="en-US" altLang="en-US" sz="1800" dirty="0">
                <a:solidFill>
                  <a:srgbClr val="C00000"/>
                </a:solidFill>
              </a:endParaRPr>
            </a:p>
          </p:txBody>
        </p:sp>
        <p:sp>
          <p:nvSpPr>
            <p:cNvPr id="16" name="Rechteck 15"/>
            <p:cNvSpPr/>
            <p:nvPr/>
          </p:nvSpPr>
          <p:spPr>
            <a:xfrm>
              <a:off x="1496060" y="3512227"/>
              <a:ext cx="2149158" cy="369332"/>
            </a:xfrm>
            <a:prstGeom prst="rect">
              <a:avLst/>
            </a:prstGeom>
          </p:spPr>
          <p:txBody>
            <a:bodyPr wrap="square">
              <a:spAutoFit/>
            </a:bodyPr>
            <a:lstStyle/>
            <a:p>
              <a:pPr algn="just">
                <a:spcAft>
                  <a:spcPts val="600"/>
                </a:spcAft>
              </a:pPr>
              <a:r>
                <a:rPr lang="de-DE" sz="1800" dirty="0" err="1" smtClean="0">
                  <a:solidFill>
                    <a:srgbClr val="C00000"/>
                  </a:solidFill>
                </a:rPr>
                <a:t>Implicative</a:t>
              </a:r>
              <a:r>
                <a:rPr lang="de-DE" sz="1800" dirty="0" smtClean="0">
                  <a:solidFill>
                    <a:srgbClr val="C00000"/>
                  </a:solidFill>
                </a:rPr>
                <a:t> </a:t>
              </a:r>
              <a:r>
                <a:rPr lang="de-DE" sz="1800" dirty="0" err="1" smtClean="0">
                  <a:solidFill>
                    <a:srgbClr val="C00000"/>
                  </a:solidFill>
                </a:rPr>
                <a:t>context</a:t>
              </a:r>
              <a:endParaRPr lang="en-US" altLang="en-US" sz="1800" dirty="0">
                <a:solidFill>
                  <a:srgbClr val="C00000"/>
                </a:solidFill>
              </a:endParaRPr>
            </a:p>
          </p:txBody>
        </p:sp>
        <p:cxnSp>
          <p:nvCxnSpPr>
            <p:cNvPr id="12" name="Gerader Verbinder 11"/>
            <p:cNvCxnSpPr/>
            <p:nvPr/>
          </p:nvCxnSpPr>
          <p:spPr bwMode="auto">
            <a:xfrm>
              <a:off x="699452" y="3936371"/>
              <a:ext cx="7689215" cy="0"/>
            </a:xfrm>
            <a:prstGeom prst="line">
              <a:avLst/>
            </a:prstGeom>
            <a:solidFill>
              <a:schemeClr val="accent1"/>
            </a:solidFill>
            <a:ln w="44450" cap="flat" cmpd="sng" algn="ctr">
              <a:solidFill>
                <a:schemeClr val="tx1">
                  <a:lumMod val="65000"/>
                  <a:lumOff val="35000"/>
                </a:schemeClr>
              </a:solidFill>
              <a:prstDash val="solid"/>
              <a:round/>
              <a:headEnd type="none" w="med" len="med"/>
              <a:tailEnd type="none" w="lg" len="lg"/>
            </a:ln>
            <a:effectLst/>
          </p:spPr>
        </p:cxnSp>
      </p:grpSp>
      <p:grpSp>
        <p:nvGrpSpPr>
          <p:cNvPr id="27" name="Gruppieren 26"/>
          <p:cNvGrpSpPr/>
          <p:nvPr/>
        </p:nvGrpSpPr>
        <p:grpSpPr>
          <a:xfrm>
            <a:off x="5467033" y="4185494"/>
            <a:ext cx="2572067" cy="506209"/>
            <a:chOff x="5467033" y="3991184"/>
            <a:chExt cx="2572067" cy="506209"/>
          </a:xfrm>
        </p:grpSpPr>
        <p:pic>
          <p:nvPicPr>
            <p:cNvPr id="5" name="Grafik 4"/>
            <p:cNvPicPr>
              <a:picLocks noChangeAspect="1"/>
            </p:cNvPicPr>
            <p:nvPr/>
          </p:nvPicPr>
          <p:blipFill>
            <a:blip r:embed="rId12"/>
            <a:stretch>
              <a:fillRect/>
            </a:stretch>
          </p:blipFill>
          <p:spPr>
            <a:xfrm>
              <a:off x="5467033" y="4008761"/>
              <a:ext cx="331787" cy="488632"/>
            </a:xfrm>
            <a:prstGeom prst="rect">
              <a:avLst/>
            </a:prstGeom>
          </p:spPr>
        </p:pic>
        <p:sp>
          <p:nvSpPr>
            <p:cNvPr id="20" name="Rechteck 19"/>
            <p:cNvSpPr/>
            <p:nvPr/>
          </p:nvSpPr>
          <p:spPr>
            <a:xfrm>
              <a:off x="6428131" y="3991184"/>
              <a:ext cx="1610969" cy="369332"/>
            </a:xfrm>
            <a:prstGeom prst="rect">
              <a:avLst/>
            </a:prstGeom>
          </p:spPr>
          <p:txBody>
            <a:bodyPr wrap="square">
              <a:spAutoFit/>
            </a:bodyPr>
            <a:lstStyle/>
            <a:p>
              <a:pPr algn="just">
                <a:spcAft>
                  <a:spcPts val="600"/>
                </a:spcAft>
              </a:pPr>
              <a:r>
                <a:rPr lang="de-DE" sz="1800" dirty="0" smtClean="0"/>
                <a:t>[</a:t>
              </a:r>
              <a:r>
                <a:rPr lang="de-DE" sz="1800" dirty="0" err="1" smtClean="0"/>
                <a:t>low</a:t>
              </a:r>
              <a:r>
                <a:rPr lang="de-DE" sz="1800" dirty="0" smtClean="0"/>
                <a:t> </a:t>
              </a:r>
              <a:r>
                <a:rPr lang="de-DE" sz="1800" dirty="0" err="1" smtClean="0"/>
                <a:t>surprise</a:t>
              </a:r>
              <a:r>
                <a:rPr lang="de-DE" sz="1800" dirty="0" smtClean="0"/>
                <a:t>]</a:t>
              </a:r>
              <a:endParaRPr lang="en-US" altLang="en-US" sz="1800" dirty="0"/>
            </a:p>
          </p:txBody>
        </p:sp>
      </p:grpSp>
      <p:grpSp>
        <p:nvGrpSpPr>
          <p:cNvPr id="28" name="Gruppieren 27"/>
          <p:cNvGrpSpPr/>
          <p:nvPr/>
        </p:nvGrpSpPr>
        <p:grpSpPr>
          <a:xfrm>
            <a:off x="5456872" y="4669568"/>
            <a:ext cx="2692718" cy="417302"/>
            <a:chOff x="5456872" y="4475258"/>
            <a:chExt cx="2692718" cy="417302"/>
          </a:xfrm>
        </p:grpSpPr>
        <p:pic>
          <p:nvPicPr>
            <p:cNvPr id="6" name="Grafik 5"/>
            <p:cNvPicPr>
              <a:picLocks noChangeAspect="1"/>
            </p:cNvPicPr>
            <p:nvPr/>
          </p:nvPicPr>
          <p:blipFill>
            <a:blip r:embed="rId13"/>
            <a:stretch>
              <a:fillRect/>
            </a:stretch>
          </p:blipFill>
          <p:spPr>
            <a:xfrm>
              <a:off x="5456872" y="4497393"/>
              <a:ext cx="452438" cy="395167"/>
            </a:xfrm>
            <a:prstGeom prst="rect">
              <a:avLst/>
            </a:prstGeom>
          </p:spPr>
        </p:pic>
        <p:sp>
          <p:nvSpPr>
            <p:cNvPr id="21" name="Rechteck 20"/>
            <p:cNvSpPr/>
            <p:nvPr/>
          </p:nvSpPr>
          <p:spPr>
            <a:xfrm>
              <a:off x="6443371" y="4475258"/>
              <a:ext cx="1706219" cy="369332"/>
            </a:xfrm>
            <a:prstGeom prst="rect">
              <a:avLst/>
            </a:prstGeom>
          </p:spPr>
          <p:txBody>
            <a:bodyPr wrap="square">
              <a:spAutoFit/>
            </a:bodyPr>
            <a:lstStyle/>
            <a:p>
              <a:pPr algn="just">
                <a:spcAft>
                  <a:spcPts val="600"/>
                </a:spcAft>
              </a:pPr>
              <a:r>
                <a:rPr lang="de-DE" sz="1800" dirty="0" smtClean="0"/>
                <a:t>[high </a:t>
              </a:r>
              <a:r>
                <a:rPr lang="de-DE" sz="1800" dirty="0" err="1" smtClean="0"/>
                <a:t>surprise</a:t>
              </a:r>
              <a:r>
                <a:rPr lang="de-DE" sz="1800" dirty="0" smtClean="0"/>
                <a:t>]</a:t>
              </a:r>
              <a:endParaRPr lang="en-US" altLang="en-US" sz="1800" dirty="0"/>
            </a:p>
          </p:txBody>
        </p:sp>
      </p:grpSp>
      <p:grpSp>
        <p:nvGrpSpPr>
          <p:cNvPr id="29" name="Gruppieren 28"/>
          <p:cNvGrpSpPr/>
          <p:nvPr/>
        </p:nvGrpSpPr>
        <p:grpSpPr>
          <a:xfrm>
            <a:off x="5456872" y="5271012"/>
            <a:ext cx="3057492" cy="454155"/>
            <a:chOff x="5456872" y="5076702"/>
            <a:chExt cx="3057492" cy="454155"/>
          </a:xfrm>
        </p:grpSpPr>
        <p:pic>
          <p:nvPicPr>
            <p:cNvPr id="9" name="Grafik 8"/>
            <p:cNvPicPr>
              <a:picLocks noChangeAspect="1"/>
            </p:cNvPicPr>
            <p:nvPr/>
          </p:nvPicPr>
          <p:blipFill>
            <a:blip r:embed="rId14"/>
            <a:stretch>
              <a:fillRect/>
            </a:stretch>
          </p:blipFill>
          <p:spPr>
            <a:xfrm>
              <a:off x="5456872" y="5080325"/>
              <a:ext cx="351064" cy="450532"/>
            </a:xfrm>
            <a:prstGeom prst="rect">
              <a:avLst/>
            </a:prstGeom>
          </p:spPr>
        </p:pic>
        <p:sp>
          <p:nvSpPr>
            <p:cNvPr id="22" name="Rechteck 21"/>
            <p:cNvSpPr/>
            <p:nvPr/>
          </p:nvSpPr>
          <p:spPr>
            <a:xfrm>
              <a:off x="6424467" y="5076702"/>
              <a:ext cx="2089897" cy="369332"/>
            </a:xfrm>
            <a:prstGeom prst="rect">
              <a:avLst/>
            </a:prstGeom>
          </p:spPr>
          <p:txBody>
            <a:bodyPr wrap="square">
              <a:spAutoFit/>
            </a:bodyPr>
            <a:lstStyle/>
            <a:p>
              <a:pPr algn="just">
                <a:spcAft>
                  <a:spcPts val="600"/>
                </a:spcAft>
              </a:pPr>
              <a:r>
                <a:rPr lang="de-DE" sz="1800" dirty="0"/>
                <a:t>[high </a:t>
              </a:r>
              <a:r>
                <a:rPr lang="de-DE" sz="1800" dirty="0" err="1"/>
                <a:t>surprise</a:t>
              </a:r>
              <a:r>
                <a:rPr lang="de-DE" sz="1800" dirty="0" smtClean="0"/>
                <a:t>]</a:t>
              </a:r>
              <a:endParaRPr lang="en-US" altLang="en-US" sz="1800" dirty="0"/>
            </a:p>
          </p:txBody>
        </p:sp>
      </p:grpSp>
      <p:grpSp>
        <p:nvGrpSpPr>
          <p:cNvPr id="30" name="Gruppieren 29"/>
          <p:cNvGrpSpPr/>
          <p:nvPr/>
        </p:nvGrpSpPr>
        <p:grpSpPr>
          <a:xfrm>
            <a:off x="5467033" y="5798611"/>
            <a:ext cx="2572067" cy="464957"/>
            <a:chOff x="5467033" y="5604301"/>
            <a:chExt cx="2572067" cy="464957"/>
          </a:xfrm>
        </p:grpSpPr>
        <p:pic>
          <p:nvPicPr>
            <p:cNvPr id="10" name="Grafik 9"/>
            <p:cNvPicPr>
              <a:picLocks noChangeAspect="1"/>
            </p:cNvPicPr>
            <p:nvPr/>
          </p:nvPicPr>
          <p:blipFill>
            <a:blip r:embed="rId15"/>
            <a:stretch>
              <a:fillRect/>
            </a:stretch>
          </p:blipFill>
          <p:spPr>
            <a:xfrm>
              <a:off x="5467033" y="5604301"/>
              <a:ext cx="442277" cy="464957"/>
            </a:xfrm>
            <a:prstGeom prst="rect">
              <a:avLst/>
            </a:prstGeom>
          </p:spPr>
        </p:pic>
        <p:sp>
          <p:nvSpPr>
            <p:cNvPr id="23" name="Rechteck 22"/>
            <p:cNvSpPr/>
            <p:nvPr/>
          </p:nvSpPr>
          <p:spPr>
            <a:xfrm>
              <a:off x="6459088" y="5604301"/>
              <a:ext cx="1580012" cy="369332"/>
            </a:xfrm>
            <a:prstGeom prst="rect">
              <a:avLst/>
            </a:prstGeom>
          </p:spPr>
          <p:txBody>
            <a:bodyPr wrap="square">
              <a:spAutoFit/>
            </a:bodyPr>
            <a:lstStyle/>
            <a:p>
              <a:pPr algn="just">
                <a:spcAft>
                  <a:spcPts val="600"/>
                </a:spcAft>
              </a:pPr>
              <a:r>
                <a:rPr lang="de-DE" sz="1800" dirty="0"/>
                <a:t>[</a:t>
              </a:r>
              <a:r>
                <a:rPr lang="de-DE" sz="1800" dirty="0" err="1"/>
                <a:t>low</a:t>
              </a:r>
              <a:r>
                <a:rPr lang="de-DE" sz="1800" dirty="0"/>
                <a:t> </a:t>
              </a:r>
              <a:r>
                <a:rPr lang="de-DE" sz="1800" dirty="0" err="1"/>
                <a:t>surprise</a:t>
              </a:r>
              <a:r>
                <a:rPr lang="de-DE" sz="1800" dirty="0" smtClean="0"/>
                <a:t>]</a:t>
              </a:r>
              <a:endParaRPr lang="en-US" altLang="en-US" sz="1800" dirty="0"/>
            </a:p>
          </p:txBody>
        </p:sp>
      </p:grpSp>
      <p:pic>
        <p:nvPicPr>
          <p:cNvPr id="24" name="ex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8072206" y="4205749"/>
            <a:ext cx="406400" cy="406400"/>
          </a:xfrm>
          <a:prstGeom prst="rect">
            <a:avLst/>
          </a:prstGeom>
        </p:spPr>
      </p:pic>
      <p:pic>
        <p:nvPicPr>
          <p:cNvPr id="25" name="exp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8067675" y="4689919"/>
            <a:ext cx="406400" cy="406400"/>
          </a:xfrm>
          <a:prstGeom prst="rect">
            <a:avLst/>
          </a:prstGeom>
        </p:spPr>
      </p:pic>
      <p:pic>
        <p:nvPicPr>
          <p:cNvPr id="3" name="exp3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4822482" y="4219379"/>
            <a:ext cx="406400" cy="406400"/>
          </a:xfrm>
          <a:prstGeom prst="rect">
            <a:avLst/>
          </a:prstGeom>
        </p:spPr>
      </p:pic>
      <p:pic>
        <p:nvPicPr>
          <p:cNvPr id="11" name="exp4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4861126" y="4705469"/>
            <a:ext cx="406400" cy="406400"/>
          </a:xfrm>
          <a:prstGeom prst="rect">
            <a:avLst/>
          </a:prstGeom>
        </p:spPr>
      </p:pic>
    </p:spTree>
    <p:extLst>
      <p:ext uri="{BB962C8B-B14F-4D97-AF65-F5344CB8AC3E}">
        <p14:creationId xmlns:p14="http://schemas.microsoft.com/office/powerpoint/2010/main" val="15263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2" presetClass="entr" presetSubtype="8" accel="52000" fill="hold" grpId="0" nodeType="withEffect">
                                  <p:stCondLst>
                                    <p:cond delay="0"/>
                                  </p:stCondLst>
                                  <p:childTnLst>
                                    <p:set>
                                      <p:cBhvr>
                                        <p:cTn id="12" dur="1" fill="hold">
                                          <p:stCondLst>
                                            <p:cond delay="0"/>
                                          </p:stCondLst>
                                        </p:cTn>
                                        <p:tgtEl>
                                          <p:spTgt spid="53249"/>
                                        </p:tgtEl>
                                        <p:attrNameLst>
                                          <p:attrName>style.visibility</p:attrName>
                                        </p:attrNameLst>
                                      </p:cBhvr>
                                      <p:to>
                                        <p:strVal val="visible"/>
                                      </p:to>
                                    </p:set>
                                    <p:anim calcmode="lin" valueType="num">
                                      <p:cBhvr additive="base">
                                        <p:cTn id="13" dur="1000" fill="hold"/>
                                        <p:tgtEl>
                                          <p:spTgt spid="53249"/>
                                        </p:tgtEl>
                                        <p:attrNameLst>
                                          <p:attrName>ppt_x</p:attrName>
                                        </p:attrNameLst>
                                      </p:cBhvr>
                                      <p:tavLst>
                                        <p:tav tm="0">
                                          <p:val>
                                            <p:strVal val="0-#ppt_w/2"/>
                                          </p:val>
                                        </p:tav>
                                        <p:tav tm="100000">
                                          <p:val>
                                            <p:strVal val="#ppt_x"/>
                                          </p:val>
                                        </p:tav>
                                      </p:tavLst>
                                    </p:anim>
                                    <p:anim calcmode="lin" valueType="num">
                                      <p:cBhvr additive="base">
                                        <p:cTn id="14" dur="1000" fill="hold"/>
                                        <p:tgtEl>
                                          <p:spTgt spid="532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mediacall" presetSubtype="0" fill="hold" nodeType="withEffect">
                                  <p:stCondLst>
                                    <p:cond delay="0"/>
                                  </p:stCondLst>
                                  <p:childTnLst>
                                    <p:cmd type="call" cmd="playFrom(0.0)">
                                      <p:cBhvr>
                                        <p:cTn id="24" dur="1823"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1567" fill="hold"/>
                                        <p:tgtEl>
                                          <p:spTgt spid="11"/>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3750" fill="hold"/>
                                        <p:tgtEl>
                                          <p:spTgt spid="24"/>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3611" fill="hold"/>
                                        <p:tgtEl>
                                          <p:spTgt spid="25"/>
                                        </p:tgtEl>
                                      </p:cBhvr>
                                    </p:cmd>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24"/>
                </p:tgtEl>
              </p:cMediaNode>
            </p:audio>
            <p:audio>
              <p:cMediaNode vol="80000">
                <p:cTn id="49" fill="hold" display="0">
                  <p:stCondLst>
                    <p:cond delay="indefinite"/>
                  </p:stCondLst>
                  <p:endCondLst>
                    <p:cond evt="onStopAudio" delay="0">
                      <p:tgtEl>
                        <p:sldTgt/>
                      </p:tgtEl>
                    </p:cond>
                  </p:endCondLst>
                </p:cTn>
                <p:tgtEl>
                  <p:spTgt spid="25"/>
                </p:tgtEl>
              </p:cMediaNode>
            </p:audio>
            <p:audio>
              <p:cMediaNode vol="80000">
                <p:cTn id="50" fill="remove" display="0">
                  <p:stCondLst>
                    <p:cond delay="indefinite"/>
                  </p:stCondLst>
                  <p:endCondLst>
                    <p:cond evt="onStopAudio" delay="0">
                      <p:tgtEl>
                        <p:sldTgt/>
                      </p:tgtEl>
                    </p:cond>
                  </p:endCondLst>
                </p:cTn>
                <p:tgtEl>
                  <p:spTgt spid="3"/>
                </p:tgtEl>
              </p:cMediaNode>
            </p:audio>
            <p:audio>
              <p:cMediaNode vol="80000">
                <p:cTn id="51" fill="remove" display="0">
                  <p:stCondLst>
                    <p:cond delay="indefinite"/>
                  </p:stCondLst>
                  <p:endCondLst>
                    <p:cond evt="onStopAudio" delay="0">
                      <p:tgtEl>
                        <p:sldTgt/>
                      </p:tgtEl>
                    </p:cond>
                  </p:endCondLst>
                </p:cTn>
                <p:tgtEl>
                  <p:spTgt spid="11"/>
                </p:tgtEl>
              </p:cMediaNode>
            </p:audio>
          </p:childTnLst>
        </p:cTn>
      </p:par>
    </p:tnLst>
    <p:bldLst>
      <p:bldP spid="53249"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829DD4E6-364F-4E8B-A079-6180A1C6D43A}" type="slidenum">
              <a:rPr lang="en-US" altLang="en-US" sz="1000">
                <a:latin typeface="Verdana" panose="020B0604030504040204" pitchFamily="34" charset="0"/>
              </a:rPr>
              <a:pPr algn="r">
                <a:spcBef>
                  <a:spcPct val="0"/>
                </a:spcBef>
                <a:buFontTx/>
                <a:buNone/>
              </a:pPr>
              <a:t>2</a:t>
            </a:fld>
            <a:endParaRPr lang="en-US" altLang="en-US" sz="1000">
              <a:latin typeface="Verdana" panose="020B0604030504040204" pitchFamily="34" charset="0"/>
            </a:endParaRPr>
          </a:p>
        </p:txBody>
      </p:sp>
      <p:sp>
        <p:nvSpPr>
          <p:cNvPr id="14339" name="Rectangle 2"/>
          <p:cNvSpPr>
            <a:spLocks noGrp="1" noChangeArrowheads="1"/>
          </p:cNvSpPr>
          <p:nvPr>
            <p:ph type="title" idx="4294967295"/>
          </p:nvPr>
        </p:nvSpPr>
        <p:spPr>
          <a:xfrm>
            <a:off x="755650" y="333375"/>
            <a:ext cx="7993063" cy="1304925"/>
          </a:xfrm>
        </p:spPr>
        <p:txBody>
          <a:bodyPr/>
          <a:lstStyle/>
          <a:p>
            <a:pPr eaLnBrk="1" hangingPunct="1"/>
            <a:r>
              <a:rPr lang="de-DE" altLang="en-US" dirty="0" err="1" smtClean="0">
                <a:solidFill>
                  <a:srgbClr val="C00000"/>
                </a:solidFill>
              </a:rPr>
              <a:t>Three</a:t>
            </a:r>
            <a:r>
              <a:rPr lang="de-DE" altLang="en-US" dirty="0" smtClean="0">
                <a:solidFill>
                  <a:srgbClr val="C00000"/>
                </a:solidFill>
              </a:rPr>
              <a:t> </a:t>
            </a:r>
            <a:r>
              <a:rPr lang="de-DE" altLang="en-US" dirty="0" err="1" smtClean="0">
                <a:solidFill>
                  <a:srgbClr val="C00000"/>
                </a:solidFill>
              </a:rPr>
              <a:t>Theses</a:t>
            </a:r>
            <a:endParaRPr lang="de-DE" altLang="en-US" dirty="0" smtClean="0">
              <a:solidFill>
                <a:srgbClr val="C00000"/>
              </a:solidFill>
            </a:endParaRPr>
          </a:p>
        </p:txBody>
      </p:sp>
      <p:sp>
        <p:nvSpPr>
          <p:cNvPr id="14340" name="Rectangle 3"/>
          <p:cNvSpPr>
            <a:spLocks noGrp="1" noChangeArrowheads="1"/>
          </p:cNvSpPr>
          <p:nvPr>
            <p:ph type="body" idx="4294967295"/>
          </p:nvPr>
        </p:nvSpPr>
        <p:spPr>
          <a:xfrm>
            <a:off x="479425" y="1638300"/>
            <a:ext cx="8207375" cy="3984625"/>
          </a:xfrm>
        </p:spPr>
        <p:txBody>
          <a:bodyPr/>
          <a:lstStyle/>
          <a:p>
            <a:pPr marL="460375" indent="-514350" eaLnBrk="1" hangingPunct="1">
              <a:spcBef>
                <a:spcPts val="1800"/>
              </a:spcBef>
              <a:buFont typeface="Tahoma" panose="020B0604030504040204" pitchFamily="34" charset="0"/>
              <a:buAutoNum type="romanUcPeriod"/>
            </a:pPr>
            <a:r>
              <a:rPr lang="en-US" altLang="en-US" sz="2400" dirty="0" smtClean="0">
                <a:solidFill>
                  <a:srgbClr val="C00000"/>
                </a:solidFill>
              </a:rPr>
              <a:t>Efficient Human choice behavior demands gut feelings</a:t>
            </a:r>
          </a:p>
          <a:p>
            <a:pPr marL="290512" eaLnBrk="1" hangingPunct="1">
              <a:spcBef>
                <a:spcPts val="1800"/>
              </a:spcBef>
              <a:buFont typeface="Wingdings" panose="05000000000000000000" pitchFamily="2" charset="2"/>
              <a:buChar char="§"/>
            </a:pPr>
            <a:r>
              <a:rPr lang="de-DE" altLang="en-US" sz="2400" dirty="0" smtClean="0"/>
              <a:t>The man </a:t>
            </a:r>
            <a:r>
              <a:rPr lang="de-DE" altLang="en-US" sz="2400" dirty="0" err="1" smtClean="0"/>
              <a:t>who</a:t>
            </a:r>
            <a:r>
              <a:rPr lang="de-DE" altLang="en-US" sz="2400" dirty="0" smtClean="0"/>
              <a:t> </a:t>
            </a:r>
            <a:r>
              <a:rPr lang="de-DE" altLang="en-US" sz="2400" dirty="0" err="1" smtClean="0"/>
              <a:t>saved</a:t>
            </a:r>
            <a:r>
              <a:rPr lang="de-DE" altLang="en-US" sz="2400" dirty="0" smtClean="0"/>
              <a:t> </a:t>
            </a:r>
            <a:r>
              <a:rPr lang="de-DE" altLang="en-US" sz="2400" dirty="0" err="1" smtClean="0"/>
              <a:t>the</a:t>
            </a:r>
            <a:r>
              <a:rPr lang="de-DE" altLang="en-US" sz="2400" dirty="0" smtClean="0"/>
              <a:t> </a:t>
            </a:r>
            <a:r>
              <a:rPr lang="de-DE" altLang="en-US" sz="2400" dirty="0" err="1" smtClean="0"/>
              <a:t>world</a:t>
            </a:r>
            <a:r>
              <a:rPr lang="de-DE" altLang="en-US" sz="2400" dirty="0" smtClean="0"/>
              <a:t> </a:t>
            </a:r>
          </a:p>
          <a:p>
            <a:pPr marL="690562" lvl="1" indent="-342900" eaLnBrk="1" hangingPunct="1">
              <a:spcBef>
                <a:spcPts val="1800"/>
              </a:spcBef>
              <a:buFont typeface="Tahoma" panose="020B0604030504040204" pitchFamily="34" charset="0"/>
              <a:buChar char="–"/>
            </a:pPr>
            <a:r>
              <a:rPr lang="de-DE" altLang="en-US" sz="2000" dirty="0" smtClean="0"/>
              <a:t>T</a:t>
            </a:r>
            <a:r>
              <a:rPr lang="en-US" sz="2000" dirty="0" err="1" smtClean="0"/>
              <a:t>hree</a:t>
            </a:r>
            <a:r>
              <a:rPr lang="en-US" sz="2000" dirty="0" smtClean="0"/>
              <a:t> </a:t>
            </a:r>
            <a:r>
              <a:rPr lang="en-US" sz="2000" dirty="0"/>
              <a:t>weeks after the </a:t>
            </a:r>
            <a:r>
              <a:rPr lang="en-US" sz="2000" dirty="0" smtClean="0"/>
              <a:t>Soviet</a:t>
            </a:r>
            <a:br>
              <a:rPr lang="en-US" sz="2000" dirty="0" smtClean="0"/>
            </a:br>
            <a:r>
              <a:rPr lang="en-US" sz="2000" dirty="0" smtClean="0"/>
              <a:t>military </a:t>
            </a:r>
            <a:r>
              <a:rPr lang="en-US" sz="2000" dirty="0"/>
              <a:t>had shot down Korean </a:t>
            </a:r>
            <a:r>
              <a:rPr lang="en-US" sz="2000" dirty="0" smtClean="0"/>
              <a:t/>
            </a:r>
            <a:br>
              <a:rPr lang="en-US" sz="2000" dirty="0" smtClean="0"/>
            </a:br>
            <a:r>
              <a:rPr lang="en-US" sz="2000" dirty="0" smtClean="0"/>
              <a:t>Air </a:t>
            </a:r>
            <a:r>
              <a:rPr lang="en-US" sz="2000" dirty="0"/>
              <a:t>Lines Flight </a:t>
            </a:r>
            <a:r>
              <a:rPr lang="en-US" sz="2000" dirty="0" smtClean="0"/>
              <a:t>007 (in Sept 1983),</a:t>
            </a:r>
            <a:br>
              <a:rPr lang="en-US" sz="2000" dirty="0" smtClean="0"/>
            </a:br>
            <a:r>
              <a:rPr lang="en-US" sz="2000" dirty="0" smtClean="0"/>
              <a:t>the Russian nuclear early-warning</a:t>
            </a:r>
            <a:br>
              <a:rPr lang="en-US" sz="2000" dirty="0" smtClean="0"/>
            </a:br>
            <a:r>
              <a:rPr lang="en-US" sz="2000" dirty="0" smtClean="0"/>
              <a:t>system reported </a:t>
            </a:r>
            <a:r>
              <a:rPr lang="en-US" sz="2000" dirty="0"/>
              <a:t>that a missile had </a:t>
            </a:r>
            <a:r>
              <a:rPr lang="en-US" sz="2000" dirty="0" smtClean="0"/>
              <a:t/>
            </a:r>
            <a:br>
              <a:rPr lang="en-US" sz="2000" dirty="0" smtClean="0"/>
            </a:br>
            <a:r>
              <a:rPr lang="en-US" sz="2000" dirty="0" smtClean="0"/>
              <a:t>been launched </a:t>
            </a:r>
            <a:r>
              <a:rPr lang="en-US" sz="2000" dirty="0"/>
              <a:t>from the United </a:t>
            </a:r>
            <a:r>
              <a:rPr lang="en-US" sz="2000" dirty="0" smtClean="0"/>
              <a:t>States.</a:t>
            </a:r>
            <a:br>
              <a:rPr lang="en-US" sz="2000" dirty="0" smtClean="0"/>
            </a:br>
            <a:r>
              <a:rPr lang="en-US" sz="2000" dirty="0" smtClean="0"/>
              <a:t>Based on his </a:t>
            </a:r>
            <a:r>
              <a:rPr lang="en-US" sz="2000" dirty="0" smtClean="0">
                <a:solidFill>
                  <a:srgbClr val="FF0000"/>
                </a:solidFill>
              </a:rPr>
              <a:t>gut feelings</a:t>
            </a:r>
            <a:r>
              <a:rPr lang="en-US" sz="2000" dirty="0" smtClean="0"/>
              <a:t>, colonel</a:t>
            </a:r>
            <a:br>
              <a:rPr lang="en-US" sz="2000" dirty="0" smtClean="0"/>
            </a:br>
            <a:r>
              <a:rPr lang="en-US" sz="2000" dirty="0" err="1" smtClean="0"/>
              <a:t>Petrov</a:t>
            </a:r>
            <a:r>
              <a:rPr lang="en-US" sz="2000" dirty="0" smtClean="0"/>
              <a:t> judged these reports as </a:t>
            </a:r>
            <a:br>
              <a:rPr lang="en-US" sz="2000" dirty="0" smtClean="0"/>
            </a:br>
            <a:r>
              <a:rPr lang="en-US" sz="2000" dirty="0" smtClean="0"/>
              <a:t>false alarms!  </a:t>
            </a:r>
            <a:endParaRPr lang="en-US" altLang="en-US" sz="2000" dirty="0" smtClean="0"/>
          </a:p>
        </p:txBody>
      </p:sp>
      <p:sp>
        <p:nvSpPr>
          <p:cNvPr id="14341"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smtClean="0"/>
              <a:t>Reinhard Blutner</a:t>
            </a:r>
          </a:p>
        </p:txBody>
      </p:sp>
      <p:pic>
        <p:nvPicPr>
          <p:cNvPr id="2" name="Grafik 1" descr="Stanislav Petrov&#10;" title="Stanislav Petro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5810" y="2182501"/>
            <a:ext cx="3142903" cy="3440424"/>
          </a:xfrm>
          <a:prstGeom prst="rect">
            <a:avLst/>
          </a:prstGeom>
        </p:spPr>
      </p:pic>
      <p:sp>
        <p:nvSpPr>
          <p:cNvPr id="3" name="Textfeld 2"/>
          <p:cNvSpPr txBox="1"/>
          <p:nvPr/>
        </p:nvSpPr>
        <p:spPr>
          <a:xfrm>
            <a:off x="6009120" y="5784999"/>
            <a:ext cx="2336281" cy="461665"/>
          </a:xfrm>
          <a:prstGeom prst="rect">
            <a:avLst/>
          </a:prstGeom>
          <a:noFill/>
        </p:spPr>
        <p:txBody>
          <a:bodyPr wrap="none" rtlCol="0">
            <a:spAutoFit/>
          </a:bodyPr>
          <a:lstStyle/>
          <a:p>
            <a:pPr>
              <a:buNone/>
            </a:pPr>
            <a:r>
              <a:rPr lang="en-US" dirty="0"/>
              <a:t>Stanislav </a:t>
            </a:r>
            <a:r>
              <a:rPr lang="en-US" dirty="0" err="1"/>
              <a:t>Petrov</a:t>
            </a:r>
            <a:endParaRPr lang="en-US" dirty="0" smtClean="0"/>
          </a:p>
        </p:txBody>
      </p:sp>
    </p:spTree>
    <p:extLst>
      <p:ext uri="{BB962C8B-B14F-4D97-AF65-F5344CB8AC3E}">
        <p14:creationId xmlns:p14="http://schemas.microsoft.com/office/powerpoint/2010/main" val="161450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Reinhard Blutner</a:t>
            </a:r>
            <a:endParaRPr lang="de-DE"/>
          </a:p>
        </p:txBody>
      </p:sp>
      <p:sp>
        <p:nvSpPr>
          <p:cNvPr id="3" name="Foliennummernplatzhalter 2"/>
          <p:cNvSpPr>
            <a:spLocks noGrp="1"/>
          </p:cNvSpPr>
          <p:nvPr>
            <p:ph type="sldNum" sz="quarter" idx="11"/>
          </p:nvPr>
        </p:nvSpPr>
        <p:spPr/>
        <p:txBody>
          <a:bodyPr/>
          <a:lstStyle/>
          <a:p>
            <a:pPr>
              <a:defRPr/>
            </a:pPr>
            <a:fld id="{E40B99E1-FF7E-4DE6-8D58-207B1C63C67D}" type="slidenum">
              <a:rPr lang="en-US" smtClean="0"/>
              <a:pPr>
                <a:defRPr/>
              </a:pPr>
              <a:t>20</a:t>
            </a:fld>
            <a:endParaRPr lang="en-US"/>
          </a:p>
        </p:txBody>
      </p:sp>
      <p:pic>
        <p:nvPicPr>
          <p:cNvPr id="5" name="Grafik 4"/>
          <p:cNvPicPr>
            <a:picLocks noChangeAspect="1"/>
          </p:cNvPicPr>
          <p:nvPr/>
        </p:nvPicPr>
        <p:blipFill rotWithShape="1">
          <a:blip r:embed="rId8"/>
          <a:srcRect l="16915" t="17825" r="34521" b="43309"/>
          <a:stretch/>
        </p:blipFill>
        <p:spPr>
          <a:xfrm>
            <a:off x="1061854" y="1825265"/>
            <a:ext cx="6873977" cy="3094418"/>
          </a:xfrm>
          <a:prstGeom prst="rect">
            <a:avLst/>
          </a:prstGeom>
        </p:spPr>
      </p:pic>
      <p:sp>
        <p:nvSpPr>
          <p:cNvPr id="6" name="Rectangle 2"/>
          <p:cNvSpPr txBox="1">
            <a:spLocks noChangeArrowheads="1"/>
          </p:cNvSpPr>
          <p:nvPr/>
        </p:nvSpPr>
        <p:spPr bwMode="auto">
          <a:xfrm>
            <a:off x="379730" y="453588"/>
            <a:ext cx="7934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smtClean="0"/>
              <a:t>Realistic Example</a:t>
            </a:r>
          </a:p>
        </p:txBody>
      </p:sp>
      <p:pic>
        <p:nvPicPr>
          <p:cNvPr id="8" name="Produ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85652" y="3443774"/>
            <a:ext cx="406400" cy="406400"/>
          </a:xfrm>
          <a:prstGeom prst="rect">
            <a:avLst/>
          </a:prstGeom>
        </p:spPr>
      </p:pic>
      <p:pic>
        <p:nvPicPr>
          <p:cNvPr id="7" name="Grafik 6"/>
          <p:cNvPicPr>
            <a:picLocks noChangeAspect="1"/>
          </p:cNvPicPr>
          <p:nvPr/>
        </p:nvPicPr>
        <p:blipFill>
          <a:blip r:embed="rId10"/>
          <a:stretch>
            <a:fillRect/>
          </a:stretch>
        </p:blipFill>
        <p:spPr>
          <a:xfrm>
            <a:off x="5482191" y="4955615"/>
            <a:ext cx="2453640" cy="1330663"/>
          </a:xfrm>
          <a:prstGeom prst="rect">
            <a:avLst/>
          </a:prstGeom>
        </p:spPr>
      </p:pic>
      <p:sp>
        <p:nvSpPr>
          <p:cNvPr id="9" name="Rectangle 2"/>
          <p:cNvSpPr txBox="1">
            <a:spLocks noChangeArrowheads="1"/>
          </p:cNvSpPr>
          <p:nvPr/>
        </p:nvSpPr>
        <p:spPr bwMode="auto">
          <a:xfrm>
            <a:off x="531679" y="1320815"/>
            <a:ext cx="7934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sz="2000" kern="0" dirty="0" smtClean="0">
                <a:solidFill>
                  <a:schemeClr val="tx1"/>
                </a:solidFill>
              </a:rPr>
              <a:t>Robert Schumann Fantasia C major, Op 17  (last part)</a:t>
            </a:r>
          </a:p>
        </p:txBody>
      </p:sp>
      <p:pic>
        <p:nvPicPr>
          <p:cNvPr id="4" name="phantR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20710" y="5214546"/>
            <a:ext cx="406400" cy="406400"/>
          </a:xfrm>
          <a:prstGeom prst="rect">
            <a:avLst/>
          </a:prstGeom>
        </p:spPr>
      </p:pic>
      <p:pic>
        <p:nvPicPr>
          <p:cNvPr id="10" name="phantRB2">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4445000" y="5271770"/>
            <a:ext cx="406400" cy="406400"/>
          </a:xfrm>
          <a:prstGeom prst="rect">
            <a:avLst/>
          </a:prstGeom>
        </p:spPr>
      </p:pic>
    </p:spTree>
    <p:extLst>
      <p:ext uri="{BB962C8B-B14F-4D97-AF65-F5344CB8AC3E}">
        <p14:creationId xmlns:p14="http://schemas.microsoft.com/office/powerpoint/2010/main" val="213832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1826" fill="hold"/>
                                        <p:tgtEl>
                                          <p:spTgt spid="8"/>
                                        </p:tgtEl>
                                      </p:cBhvr>
                                    </p:cmd>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3066" fill="hold"/>
                                        <p:tgtEl>
                                          <p:spTgt spid="4"/>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100"/>
                                  </p:stCondLst>
                                  <p:childTnLst>
                                    <p:cmd type="call" cmd="playFrom(0.0)">
                                      <p:cBhvr>
                                        <p:cTn id="26" dur="134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0">
                  <p:stCondLst>
                    <p:cond delay="indefinite"/>
                  </p:stCondLst>
                  <p:endCondLst>
                    <p:cond evt="onStopAudio" delay="0">
                      <p:tgtEl>
                        <p:sldTgt/>
                      </p:tgtEl>
                    </p:cond>
                  </p:endCondLst>
                </p:cTn>
                <p:tgtEl>
                  <p:spTgt spid="8"/>
                </p:tgtEl>
              </p:cMediaNode>
            </p:audio>
            <p:audio>
              <p:cMediaNode vol="80000">
                <p:cTn id="28" fill="hold" display="0">
                  <p:stCondLst>
                    <p:cond delay="indefinite"/>
                  </p:stCondLst>
                  <p:endCondLst>
                    <p:cond evt="onStopAudio" delay="0">
                      <p:tgtEl>
                        <p:sldTgt/>
                      </p:tgtEl>
                    </p:cond>
                  </p:endCondLst>
                </p:cTn>
                <p:tgtEl>
                  <p:spTgt spid="4"/>
                </p:tgtEl>
              </p:cMediaNode>
            </p:audio>
            <p:audio>
              <p:cMediaNode vol="80000">
                <p:cTn id="29" fill="hold" display="0">
                  <p:stCondLst>
                    <p:cond delay="indefinite"/>
                  </p:stCondLst>
                  <p:endCondLst>
                    <p:cond evt="onStopAudio" delay="0">
                      <p:tgtEl>
                        <p:sldTgt/>
                      </p:tgtEl>
                    </p:cond>
                  </p:endCondLst>
                </p:cTn>
                <p:tgtEl>
                  <p:spTgt spid="10"/>
                </p:tgtEl>
              </p:cMediaNode>
            </p:audio>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smtClean="0"/>
              <a:t>Reinhard Blutner</a:t>
            </a:r>
          </a:p>
        </p:txBody>
      </p:sp>
      <p:sp>
        <p:nvSpPr>
          <p:cNvPr id="53251"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21</a:t>
            </a:fld>
            <a:endParaRPr lang="en-US" altLang="en-US" sz="1400" smtClean="0"/>
          </a:p>
        </p:txBody>
      </p:sp>
      <p:sp>
        <p:nvSpPr>
          <p:cNvPr id="7" name="Rectangle 2"/>
          <p:cNvSpPr txBox="1">
            <a:spLocks noChangeArrowheads="1"/>
          </p:cNvSpPr>
          <p:nvPr/>
        </p:nvSpPr>
        <p:spPr bwMode="auto">
          <a:xfrm>
            <a:off x="539750" y="386417"/>
            <a:ext cx="7934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smtClean="0"/>
              <a:t>Results 2</a:t>
            </a:r>
          </a:p>
        </p:txBody>
      </p:sp>
      <p:pic>
        <p:nvPicPr>
          <p:cNvPr id="3" name="Grafik 2"/>
          <p:cNvPicPr>
            <a:picLocks noChangeAspect="1"/>
          </p:cNvPicPr>
          <p:nvPr/>
        </p:nvPicPr>
        <p:blipFill>
          <a:blip r:embed="rId2"/>
          <a:stretch>
            <a:fillRect/>
          </a:stretch>
        </p:blipFill>
        <p:spPr>
          <a:xfrm>
            <a:off x="5341303" y="1460391"/>
            <a:ext cx="3429635" cy="2612708"/>
          </a:xfrm>
          <a:prstGeom prst="rect">
            <a:avLst/>
          </a:prstGeom>
        </p:spPr>
      </p:pic>
      <p:sp>
        <p:nvSpPr>
          <p:cNvPr id="4" name="Ellipse 3"/>
          <p:cNvSpPr/>
          <p:nvPr/>
        </p:nvSpPr>
        <p:spPr bwMode="auto">
          <a:xfrm>
            <a:off x="5741670" y="1401633"/>
            <a:ext cx="236220" cy="236220"/>
          </a:xfrm>
          <a:prstGeom prst="ellipse">
            <a:avLst/>
          </a:prstGeom>
          <a:solidFill>
            <a:srgbClr val="FF0000"/>
          </a:solidFill>
          <a:ln w="28575" cap="flat" cmpd="sng" algn="ctr">
            <a:solidFill>
              <a:schemeClr val="bg2">
                <a:lumMod val="75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de-DE" sz="2400" b="0" i="0" u="none" strike="noStrike" cap="none" normalizeH="0" baseline="0" smtClean="0">
              <a:ln>
                <a:noFill/>
              </a:ln>
              <a:solidFill>
                <a:schemeClr val="tx1"/>
              </a:solidFill>
              <a:effectLst/>
              <a:latin typeface="Tahoma" pitchFamily="34" charset="0"/>
            </a:endParaRPr>
          </a:p>
        </p:txBody>
      </p:sp>
      <p:sp>
        <p:nvSpPr>
          <p:cNvPr id="9" name="Ellipse 8"/>
          <p:cNvSpPr/>
          <p:nvPr/>
        </p:nvSpPr>
        <p:spPr bwMode="auto">
          <a:xfrm>
            <a:off x="8568690" y="2844403"/>
            <a:ext cx="236220" cy="236220"/>
          </a:xfrm>
          <a:prstGeom prst="ellipse">
            <a:avLst/>
          </a:prstGeom>
          <a:solidFill>
            <a:srgbClr val="FF0000"/>
          </a:solidFill>
          <a:ln w="28575" cap="flat" cmpd="sng" algn="ctr">
            <a:solidFill>
              <a:schemeClr val="bg2">
                <a:lumMod val="75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de-DE" sz="2400" b="0" i="0" u="none" strike="noStrike" cap="none" normalizeH="0" baseline="0" smtClean="0">
              <a:ln>
                <a:noFill/>
              </a:ln>
              <a:solidFill>
                <a:schemeClr val="tx1"/>
              </a:solidFill>
              <a:effectLst/>
              <a:latin typeface="Tahoma" pitchFamily="34" charset="0"/>
            </a:endParaRPr>
          </a:p>
        </p:txBody>
      </p:sp>
      <p:sp>
        <p:nvSpPr>
          <p:cNvPr id="5" name="Rechthoek 6"/>
          <p:cNvSpPr>
            <a:spLocks noChangeArrowheads="1"/>
          </p:cNvSpPr>
          <p:nvPr/>
        </p:nvSpPr>
        <p:spPr bwMode="auto">
          <a:xfrm>
            <a:off x="209551" y="1460391"/>
            <a:ext cx="8534400"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Aft>
                <a:spcPts val="600"/>
              </a:spcAft>
              <a:buFont typeface="Arial" panose="020B0604020202020204" pitchFamily="34" charset="0"/>
              <a:buChar char="•"/>
            </a:pPr>
            <a:r>
              <a:rPr lang="en-US" dirty="0" smtClean="0"/>
              <a:t>Uncertainty </a:t>
            </a:r>
            <a:r>
              <a:rPr lang="en-US" dirty="0"/>
              <a:t>and surprise as key </a:t>
            </a:r>
            <a:br>
              <a:rPr lang="en-US" dirty="0"/>
            </a:br>
            <a:r>
              <a:rPr lang="en-US" dirty="0" smtClean="0"/>
              <a:t>factors </a:t>
            </a:r>
            <a:r>
              <a:rPr lang="de-DE" dirty="0" err="1" smtClean="0"/>
              <a:t>making</a:t>
            </a:r>
            <a:r>
              <a:rPr lang="de-DE" dirty="0" smtClean="0"/>
              <a:t> </a:t>
            </a:r>
            <a:r>
              <a:rPr lang="de-DE" dirty="0" err="1"/>
              <a:t>music</a:t>
            </a:r>
            <a:r>
              <a:rPr lang="de-DE" dirty="0"/>
              <a:t> </a:t>
            </a:r>
            <a:r>
              <a:rPr lang="de-DE" dirty="0" err="1" smtClean="0"/>
              <a:t>enjoyable</a:t>
            </a:r>
            <a:r>
              <a:rPr lang="de-DE" dirty="0" smtClean="0"/>
              <a:t> </a:t>
            </a:r>
          </a:p>
          <a:p>
            <a:pPr marL="576000" lvl="1" indent="-342900">
              <a:spcAft>
                <a:spcPts val="600"/>
              </a:spcAft>
              <a:buFont typeface="Symbol" panose="05050102010706020507" pitchFamily="18" charset="2"/>
              <a:buChar char="-"/>
            </a:pPr>
            <a:r>
              <a:rPr lang="en-US" sz="1800" dirty="0" smtClean="0"/>
              <a:t>predictive contexts (=low uncertainty)</a:t>
            </a:r>
            <a:br>
              <a:rPr lang="en-US" sz="1800" dirty="0" smtClean="0"/>
            </a:br>
            <a:r>
              <a:rPr lang="en-US" sz="1800" dirty="0" smtClean="0"/>
              <a:t>lead </a:t>
            </a:r>
            <a:r>
              <a:rPr lang="en-US" sz="1800" dirty="0"/>
              <a:t>listeners </a:t>
            </a:r>
            <a:r>
              <a:rPr lang="en-US" sz="1800" dirty="0" smtClean="0"/>
              <a:t>to </a:t>
            </a:r>
            <a:r>
              <a:rPr lang="en-US" sz="1800" dirty="0"/>
              <a:t>enjoy </a:t>
            </a:r>
            <a:r>
              <a:rPr lang="de-DE" sz="1800" dirty="0" err="1"/>
              <a:t>something</a:t>
            </a:r>
            <a:r>
              <a:rPr lang="de-DE" sz="1800" dirty="0"/>
              <a:t> </a:t>
            </a:r>
            <a:r>
              <a:rPr lang="de-DE" sz="1800" dirty="0" err="1" smtClean="0"/>
              <a:t>novel</a:t>
            </a:r>
            <a:endParaRPr lang="de-DE" sz="1800" dirty="0" smtClean="0"/>
          </a:p>
          <a:p>
            <a:pPr marL="576000" lvl="1" indent="-342900">
              <a:buFont typeface="Symbol" panose="05050102010706020507" pitchFamily="18" charset="2"/>
              <a:buChar char="-"/>
            </a:pPr>
            <a:r>
              <a:rPr lang="de-DE" sz="1800" dirty="0" smtClean="0">
                <a:sym typeface="Symbol" panose="05050102010706020507" pitchFamily="18" charset="2"/>
              </a:rPr>
              <a:t>non-</a:t>
            </a:r>
            <a:r>
              <a:rPr lang="de-DE" sz="1800" dirty="0" err="1" smtClean="0">
                <a:sym typeface="Symbol" panose="05050102010706020507" pitchFamily="18" charset="2"/>
              </a:rPr>
              <a:t>predictive</a:t>
            </a:r>
            <a:r>
              <a:rPr lang="de-DE" sz="1800" dirty="0" smtClean="0">
                <a:sym typeface="Symbol" panose="05050102010706020507" pitchFamily="18" charset="2"/>
              </a:rPr>
              <a:t> </a:t>
            </a:r>
            <a:r>
              <a:rPr lang="de-DE" sz="1800" dirty="0" err="1" smtClean="0">
                <a:sym typeface="Symbol" panose="05050102010706020507" pitchFamily="18" charset="2"/>
              </a:rPr>
              <a:t>contexts</a:t>
            </a:r>
            <a:r>
              <a:rPr lang="de-DE" sz="1800" dirty="0" smtClean="0">
                <a:sym typeface="Symbol" panose="05050102010706020507" pitchFamily="18" charset="2"/>
              </a:rPr>
              <a:t> (=high </a:t>
            </a:r>
            <a:r>
              <a:rPr lang="en-US" sz="1800" dirty="0" smtClean="0"/>
              <a:t>uncertainty) </a:t>
            </a:r>
            <a:br>
              <a:rPr lang="en-US" sz="1800" dirty="0" smtClean="0"/>
            </a:br>
            <a:r>
              <a:rPr lang="en-US" sz="1800" dirty="0" smtClean="0"/>
              <a:t>lead listeners to </a:t>
            </a:r>
            <a:r>
              <a:rPr lang="de-DE" sz="1800" dirty="0" err="1"/>
              <a:t>enjoy</a:t>
            </a:r>
            <a:r>
              <a:rPr lang="de-DE" sz="1800" dirty="0"/>
              <a:t> </a:t>
            </a:r>
            <a:r>
              <a:rPr lang="de-DE" sz="1800" dirty="0" err="1"/>
              <a:t>something</a:t>
            </a:r>
            <a:r>
              <a:rPr lang="de-DE" sz="1800" dirty="0"/>
              <a:t> </a:t>
            </a:r>
            <a:r>
              <a:rPr lang="de-DE" sz="1800" dirty="0" err="1"/>
              <a:t>conventional</a:t>
            </a:r>
            <a:endParaRPr lang="de-DE" sz="1800" dirty="0">
              <a:sym typeface="Symbol" panose="05050102010706020507" pitchFamily="18" charset="2"/>
            </a:endParaRPr>
          </a:p>
          <a:p>
            <a:pPr marL="342900" indent="-342900">
              <a:buFont typeface="Arial" panose="020B0604020202020204" pitchFamily="34" charset="0"/>
              <a:buChar char="•"/>
            </a:pPr>
            <a:endParaRPr lang="de-DE" sz="5400" dirty="0" smtClean="0">
              <a:sym typeface="Symbol" panose="05050102010706020507" pitchFamily="18" charset="2"/>
            </a:endParaRPr>
          </a:p>
          <a:p>
            <a:pPr marL="360000" indent="-342900" eaLnBrk="1" hangingPunct="1">
              <a:spcBef>
                <a:spcPts val="1200"/>
              </a:spcBef>
              <a:spcAft>
                <a:spcPts val="600"/>
              </a:spcAft>
              <a:buFont typeface="Arial" panose="020B0604020202020204" pitchFamily="34" charset="0"/>
              <a:buChar char="•"/>
              <a:tabLst>
                <a:tab pos="534988" algn="l"/>
              </a:tabLst>
              <a:defRPr/>
            </a:pPr>
            <a:r>
              <a:rPr lang="de-DE" dirty="0" smtClean="0"/>
              <a:t>The </a:t>
            </a:r>
            <a:r>
              <a:rPr lang="de-DE" dirty="0" err="1"/>
              <a:t>neural</a:t>
            </a:r>
            <a:r>
              <a:rPr lang="de-DE" dirty="0"/>
              <a:t> </a:t>
            </a:r>
            <a:r>
              <a:rPr lang="de-DE" dirty="0" err="1"/>
              <a:t>base</a:t>
            </a:r>
            <a:r>
              <a:rPr lang="de-DE" dirty="0"/>
              <a:t> </a:t>
            </a:r>
            <a:r>
              <a:rPr lang="de-DE" dirty="0" err="1"/>
              <a:t>of</a:t>
            </a:r>
            <a:r>
              <a:rPr lang="de-DE" dirty="0"/>
              <a:t> </a:t>
            </a:r>
            <a:r>
              <a:rPr lang="de-DE" dirty="0" err="1" smtClean="0"/>
              <a:t>pleasure</a:t>
            </a:r>
            <a:r>
              <a:rPr lang="de-DE" dirty="0" smtClean="0"/>
              <a:t>: a </a:t>
            </a:r>
            <a:r>
              <a:rPr lang="de-DE" dirty="0" err="1" smtClean="0"/>
              <a:t>functional</a:t>
            </a:r>
            <a:r>
              <a:rPr lang="de-DE" dirty="0" smtClean="0"/>
              <a:t> </a:t>
            </a:r>
            <a:r>
              <a:rPr lang="de-DE" dirty="0" err="1" smtClean="0"/>
              <a:t>magnetic</a:t>
            </a:r>
            <a:r>
              <a:rPr lang="de-DE" dirty="0" smtClean="0"/>
              <a:t> </a:t>
            </a:r>
            <a:r>
              <a:rPr lang="de-DE" dirty="0" err="1" smtClean="0"/>
              <a:t>resonance</a:t>
            </a:r>
            <a:r>
              <a:rPr lang="de-DE" dirty="0" smtClean="0"/>
              <a:t> </a:t>
            </a:r>
            <a:r>
              <a:rPr lang="de-DE" dirty="0" err="1" smtClean="0"/>
              <a:t>imaging</a:t>
            </a:r>
            <a:r>
              <a:rPr lang="de-DE" dirty="0" smtClean="0"/>
              <a:t> (</a:t>
            </a:r>
            <a:r>
              <a:rPr lang="de-DE" dirty="0" err="1" smtClean="0"/>
              <a:t>fMRIi</a:t>
            </a:r>
            <a:r>
              <a:rPr lang="de-DE" dirty="0" smtClean="0"/>
              <a:t>) </a:t>
            </a:r>
            <a:r>
              <a:rPr lang="de-DE" dirty="0" err="1" smtClean="0"/>
              <a:t>study</a:t>
            </a:r>
            <a:endParaRPr lang="de-DE" dirty="0" smtClean="0"/>
          </a:p>
          <a:p>
            <a:pPr marL="648000" lvl="1" indent="-342900">
              <a:buFont typeface="Symbol" panose="05050102010706020507" pitchFamily="18" charset="2"/>
              <a:buChar char="-"/>
            </a:pPr>
            <a:r>
              <a:rPr lang="en-US" sz="1800" dirty="0" smtClean="0"/>
              <a:t>the interaction between uncertainty and surprise significantly modulated the BOLD (</a:t>
            </a:r>
            <a:r>
              <a:rPr lang="de-DE" sz="1800" dirty="0" err="1" smtClean="0"/>
              <a:t>blood</a:t>
            </a:r>
            <a:r>
              <a:rPr lang="de-DE" sz="1800" dirty="0" smtClean="0"/>
              <a:t>-oxygen-level-</a:t>
            </a:r>
            <a:r>
              <a:rPr lang="de-DE" sz="1800" dirty="0" err="1" smtClean="0"/>
              <a:t>dependent</a:t>
            </a:r>
            <a:r>
              <a:rPr lang="de-DE" sz="1800" dirty="0" smtClean="0"/>
              <a:t>) </a:t>
            </a:r>
            <a:r>
              <a:rPr lang="en-US" sz="1800" dirty="0" smtClean="0"/>
              <a:t>response in the bilateral amygdala and hippocampus</a:t>
            </a:r>
            <a:endParaRPr lang="en-US" sz="1800" dirty="0" smtClean="0">
              <a:sym typeface="Symbol" panose="05050102010706020507" pitchFamily="18" charset="2"/>
            </a:endParaRPr>
          </a:p>
        </p:txBody>
      </p:sp>
    </p:spTree>
    <p:extLst>
      <p:ext uri="{BB962C8B-B14F-4D97-AF65-F5344CB8AC3E}">
        <p14:creationId xmlns:p14="http://schemas.microsoft.com/office/powerpoint/2010/main" val="158127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3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90"/>
                                          </p:val>
                                        </p:tav>
                                        <p:tav tm="100000">
                                          <p:val>
                                            <p:fltVal val="0"/>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8EABF094-3CDD-4D59-B093-F3DCA4DAE057}" type="slidenum">
              <a:rPr lang="en-US" altLang="en-US" sz="1000">
                <a:latin typeface="Verdana" panose="020B0604030504040204" pitchFamily="34" charset="0"/>
              </a:rPr>
              <a:pPr algn="r">
                <a:spcBef>
                  <a:spcPct val="0"/>
                </a:spcBef>
                <a:buFontTx/>
                <a:buNone/>
              </a:pPr>
              <a:t>22</a:t>
            </a:fld>
            <a:endParaRPr lang="en-US" altLang="en-US" sz="1000">
              <a:latin typeface="Verdana" panose="020B0604030504040204" pitchFamily="34" charset="0"/>
            </a:endParaRPr>
          </a:p>
        </p:txBody>
      </p:sp>
      <p:sp>
        <p:nvSpPr>
          <p:cNvPr id="16387" name="Rectangle 2"/>
          <p:cNvSpPr>
            <a:spLocks noGrp="1" noChangeArrowheads="1"/>
          </p:cNvSpPr>
          <p:nvPr>
            <p:ph type="title" idx="4294967295"/>
          </p:nvPr>
        </p:nvSpPr>
        <p:spPr>
          <a:xfrm>
            <a:off x="755650" y="333375"/>
            <a:ext cx="7993063" cy="1304925"/>
          </a:xfrm>
        </p:spPr>
        <p:txBody>
          <a:bodyPr/>
          <a:lstStyle/>
          <a:p>
            <a:pPr eaLnBrk="1" hangingPunct="1"/>
            <a:r>
              <a:rPr lang="en-US" altLang="en-US" dirty="0" smtClean="0">
                <a:solidFill>
                  <a:srgbClr val="C00000"/>
                </a:solidFill>
              </a:rPr>
              <a:t>The Role of Consciousness</a:t>
            </a:r>
            <a:endParaRPr lang="de-DE" altLang="en-US" dirty="0" smtClean="0">
              <a:solidFill>
                <a:srgbClr val="C00000"/>
              </a:solidFill>
            </a:endParaRPr>
          </a:p>
        </p:txBody>
      </p:sp>
      <p:pic>
        <p:nvPicPr>
          <p:cNvPr id="1026" name="Picture 2" descr="https://images.theconversation.com/files/50197/original/8f3d2fmx-1401856759.jpg?ixlib=rb-1.1.0&amp;q=45&amp;auto=format&amp;w=926&amp;fit=c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073" y="1959217"/>
            <a:ext cx="5679917" cy="334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204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smtClean="0"/>
              <a:t>Reinhard Blutner</a:t>
            </a:r>
          </a:p>
        </p:txBody>
      </p:sp>
      <p:sp>
        <p:nvSpPr>
          <p:cNvPr id="70659" name="Rectangle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655C57CC-C158-444D-91B1-D6425AC4D7EC}" type="slidenum">
              <a:rPr lang="en-US" altLang="en-US" sz="1400" smtClean="0"/>
              <a:pPr>
                <a:spcBef>
                  <a:spcPct val="0"/>
                </a:spcBef>
                <a:buFontTx/>
                <a:buNone/>
              </a:pPr>
              <a:t>23</a:t>
            </a:fld>
            <a:endParaRPr lang="en-US" altLang="en-US" sz="1400" smtClean="0"/>
          </a:p>
        </p:txBody>
      </p:sp>
      <p:sp>
        <p:nvSpPr>
          <p:cNvPr id="70660" name="Title 2"/>
          <p:cNvSpPr>
            <a:spLocks noGrp="1"/>
          </p:cNvSpPr>
          <p:nvPr>
            <p:ph type="title"/>
          </p:nvPr>
        </p:nvSpPr>
        <p:spPr>
          <a:xfrm>
            <a:off x="457200" y="188913"/>
            <a:ext cx="6562725" cy="1143000"/>
          </a:xfrm>
        </p:spPr>
        <p:txBody>
          <a:bodyPr/>
          <a:lstStyle/>
          <a:p>
            <a:pPr eaLnBrk="1" hangingPunct="1"/>
            <a:r>
              <a:rPr lang="nl-NL" altLang="en-US" sz="3600" dirty="0" smtClean="0"/>
              <a:t>What “Consciousness” Means</a:t>
            </a:r>
          </a:p>
        </p:txBody>
      </p:sp>
      <p:sp>
        <p:nvSpPr>
          <p:cNvPr id="6" name="Rectangle 3"/>
          <p:cNvSpPr txBox="1">
            <a:spLocks noChangeArrowheads="1"/>
          </p:cNvSpPr>
          <p:nvPr/>
        </p:nvSpPr>
        <p:spPr bwMode="auto">
          <a:xfrm>
            <a:off x="457200" y="1331913"/>
            <a:ext cx="791831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spcAft>
                <a:spcPts val="600"/>
              </a:spcAft>
            </a:pPr>
            <a:r>
              <a:rPr lang="en-US" sz="2400" dirty="0" smtClean="0">
                <a:solidFill>
                  <a:srgbClr val="FF0000"/>
                </a:solidFill>
              </a:rPr>
              <a:t>C</a:t>
            </a:r>
            <a:r>
              <a:rPr lang="en-US" sz="2400" dirty="0" smtClean="0"/>
              <a:t>onsciousness as attentiveness including the </a:t>
            </a:r>
            <a:r>
              <a:rPr lang="en-US" sz="2400" dirty="0"/>
              <a:t>ability to differentiate whether the object of cognition is internal or </a:t>
            </a:r>
            <a:r>
              <a:rPr lang="en-US" sz="2400" dirty="0" smtClean="0"/>
              <a:t>external. </a:t>
            </a:r>
            <a:r>
              <a:rPr lang="en-US" sz="2400" dirty="0" smtClean="0">
                <a:solidFill>
                  <a:srgbClr val="FF0000"/>
                </a:solidFill>
              </a:rPr>
              <a:t>Access Consciousness</a:t>
            </a:r>
          </a:p>
          <a:p>
            <a:pPr algn="just">
              <a:spcAft>
                <a:spcPts val="600"/>
              </a:spcAft>
            </a:pPr>
            <a:r>
              <a:rPr lang="de-DE" sz="2400" dirty="0" err="1" smtClean="0">
                <a:solidFill>
                  <a:srgbClr val="FF0000"/>
                </a:solidFill>
              </a:rPr>
              <a:t>C</a:t>
            </a:r>
            <a:r>
              <a:rPr lang="de-DE" sz="2400" dirty="0" err="1" smtClean="0"/>
              <a:t>onsciousness</a:t>
            </a:r>
            <a:r>
              <a:rPr lang="de-DE" sz="2400" dirty="0" smtClean="0"/>
              <a:t> </a:t>
            </a:r>
            <a:r>
              <a:rPr lang="de-DE" sz="2400" dirty="0" err="1" smtClean="0"/>
              <a:t>as</a:t>
            </a:r>
            <a:r>
              <a:rPr lang="de-DE" sz="2400" dirty="0" smtClean="0"/>
              <a:t> </a:t>
            </a:r>
            <a:r>
              <a:rPr lang="de-DE" sz="2400" dirty="0" err="1" smtClean="0"/>
              <a:t>raw</a:t>
            </a:r>
            <a:r>
              <a:rPr lang="de-DE" sz="2400" dirty="0" smtClean="0"/>
              <a:t> </a:t>
            </a:r>
            <a:r>
              <a:rPr lang="de-DE" sz="2400" dirty="0" err="1" smtClean="0"/>
              <a:t>experience</a:t>
            </a:r>
            <a:r>
              <a:rPr lang="de-DE" sz="2400" dirty="0" smtClean="0"/>
              <a:t> </a:t>
            </a:r>
            <a:r>
              <a:rPr lang="de-DE" sz="2400" dirty="0" err="1" smtClean="0"/>
              <a:t>realizing</a:t>
            </a:r>
            <a:r>
              <a:rPr lang="de-DE" sz="2400" dirty="0" smtClean="0"/>
              <a:t> </a:t>
            </a:r>
            <a:r>
              <a:rPr lang="de-DE" sz="2400" dirty="0" err="1" smtClean="0"/>
              <a:t>our</a:t>
            </a:r>
            <a:r>
              <a:rPr lang="de-DE" sz="2400" dirty="0" smtClean="0"/>
              <a:t> </a:t>
            </a:r>
            <a:r>
              <a:rPr lang="de-DE" sz="2400" dirty="0" err="1" smtClean="0"/>
              <a:t>Qualia</a:t>
            </a:r>
            <a:r>
              <a:rPr lang="de-DE" sz="2400" dirty="0" smtClean="0"/>
              <a:t>. </a:t>
            </a:r>
            <a:r>
              <a:rPr lang="de-DE" sz="2400" dirty="0" err="1" smtClean="0">
                <a:solidFill>
                  <a:srgbClr val="FF0000"/>
                </a:solidFill>
              </a:rPr>
              <a:t>Phenomenal</a:t>
            </a:r>
            <a:r>
              <a:rPr lang="de-DE" sz="2400" dirty="0" smtClean="0">
                <a:solidFill>
                  <a:srgbClr val="FF0000"/>
                </a:solidFill>
              </a:rPr>
              <a:t> </a:t>
            </a:r>
            <a:r>
              <a:rPr lang="de-DE" sz="2400" dirty="0" err="1" smtClean="0">
                <a:solidFill>
                  <a:srgbClr val="FF0000"/>
                </a:solidFill>
              </a:rPr>
              <a:t>Consciousness</a:t>
            </a:r>
            <a:r>
              <a:rPr lang="de-DE" sz="2400" dirty="0" smtClean="0">
                <a:solidFill>
                  <a:srgbClr val="FF0000"/>
                </a:solidFill>
              </a:rPr>
              <a:t> </a:t>
            </a:r>
            <a:endParaRPr lang="en-US" sz="2400" dirty="0" smtClean="0">
              <a:solidFill>
                <a:srgbClr val="FF0000"/>
              </a:solidFill>
            </a:endParaRPr>
          </a:p>
          <a:p>
            <a:pPr algn="just">
              <a:spcAft>
                <a:spcPts val="600"/>
              </a:spcAft>
            </a:pPr>
            <a:r>
              <a:rPr lang="en-US" altLang="en-US" sz="2400" kern="0" dirty="0" smtClean="0">
                <a:solidFill>
                  <a:srgbClr val="FF0000"/>
                </a:solidFill>
              </a:rPr>
              <a:t>C</a:t>
            </a:r>
            <a:r>
              <a:rPr lang="en-US" altLang="en-US" sz="2400" kern="0" dirty="0" smtClean="0"/>
              <a:t>onsciousness as mechanism for constructing our Self. </a:t>
            </a:r>
            <a:r>
              <a:rPr lang="en-US" altLang="en-US" sz="2400" kern="0" dirty="0" smtClean="0">
                <a:solidFill>
                  <a:srgbClr val="FF0000"/>
                </a:solidFill>
              </a:rPr>
              <a:t>Self-Consciousness</a:t>
            </a:r>
            <a:endParaRPr lang="en-US" altLang="en-US" sz="2400" kern="0" dirty="0" smtClean="0"/>
          </a:p>
          <a:p>
            <a:pPr algn="just">
              <a:spcAft>
                <a:spcPts val="600"/>
              </a:spcAft>
            </a:pPr>
            <a:r>
              <a:rPr lang="de-DE" altLang="en-US" sz="2400" kern="0" dirty="0" smtClean="0">
                <a:solidFill>
                  <a:srgbClr val="FF0000"/>
                </a:solidFill>
              </a:rPr>
              <a:t>Spiritual </a:t>
            </a:r>
            <a:r>
              <a:rPr lang="de-DE" altLang="en-US" sz="2400" kern="0" dirty="0" err="1" smtClean="0">
                <a:solidFill>
                  <a:srgbClr val="FF0000"/>
                </a:solidFill>
              </a:rPr>
              <a:t>Consciousness</a:t>
            </a:r>
            <a:r>
              <a:rPr lang="de-DE" altLang="en-US" sz="2400" kern="0" dirty="0" smtClean="0"/>
              <a:t>, </a:t>
            </a:r>
            <a:r>
              <a:rPr lang="en-US" sz="2400" dirty="0" smtClean="0"/>
              <a:t>connoting </a:t>
            </a:r>
            <a:r>
              <a:rPr lang="en-US" sz="2400" dirty="0"/>
              <a:t>the relationship between the mind and </a:t>
            </a:r>
            <a:r>
              <a:rPr lang="en-US" sz="2400" dirty="0" smtClean="0"/>
              <a:t>God and including the experience of meditation</a:t>
            </a:r>
          </a:p>
          <a:p>
            <a:pPr algn="just">
              <a:spcAft>
                <a:spcPts val="600"/>
              </a:spcAft>
            </a:pPr>
            <a:r>
              <a:rPr lang="de-DE" sz="2400" kern="0" dirty="0" smtClean="0"/>
              <a:t>Stream of </a:t>
            </a:r>
            <a:r>
              <a:rPr lang="de-DE" sz="2400" kern="0" dirty="0" err="1" smtClean="0"/>
              <a:t>consciousness</a:t>
            </a:r>
            <a:r>
              <a:rPr lang="de-DE" sz="2400" kern="0" dirty="0" smtClean="0"/>
              <a:t>, </a:t>
            </a:r>
            <a:r>
              <a:rPr lang="de-DE" sz="2400" kern="0" dirty="0" err="1" smtClean="0"/>
              <a:t>altered</a:t>
            </a:r>
            <a:r>
              <a:rPr lang="de-DE" sz="2400" kern="0" dirty="0" smtClean="0"/>
              <a:t> </a:t>
            </a:r>
            <a:r>
              <a:rPr lang="de-DE" sz="2400" kern="0" dirty="0" err="1" smtClean="0"/>
              <a:t>states</a:t>
            </a:r>
            <a:r>
              <a:rPr lang="de-DE" sz="2400" kern="0" dirty="0" smtClean="0"/>
              <a:t> of </a:t>
            </a:r>
            <a:r>
              <a:rPr lang="de-DE" sz="2400" kern="0" dirty="0" err="1" smtClean="0"/>
              <a:t>conscious</a:t>
            </a:r>
            <a:r>
              <a:rPr lang="de-DE" sz="2400" kern="0" dirty="0" smtClean="0"/>
              <a:t>-ness, </a:t>
            </a:r>
            <a:r>
              <a:rPr lang="de-DE" sz="2400" kern="0" dirty="0" err="1" smtClean="0"/>
              <a:t>animal</a:t>
            </a:r>
            <a:r>
              <a:rPr lang="de-DE" sz="2400" kern="0" dirty="0" smtClean="0"/>
              <a:t> </a:t>
            </a:r>
            <a:r>
              <a:rPr lang="de-DE" sz="2400" kern="0" dirty="0" err="1" smtClean="0"/>
              <a:t>consciousness</a:t>
            </a:r>
            <a:r>
              <a:rPr lang="de-DE" sz="2400" kern="0" dirty="0" smtClean="0"/>
              <a:t>, … </a:t>
            </a:r>
            <a:endParaRPr lang="en-US"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6" grpId="1"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052" y="1312264"/>
            <a:ext cx="4966295" cy="3882036"/>
          </a:xfrm>
          <a:prstGeom prst="rect">
            <a:avLst/>
          </a:prstGeom>
        </p:spPr>
      </p:pic>
      <p:sp>
        <p:nvSpPr>
          <p:cNvPr id="2" name="Fußzeilenplatzhalter 1"/>
          <p:cNvSpPr>
            <a:spLocks noGrp="1"/>
          </p:cNvSpPr>
          <p:nvPr>
            <p:ph type="ftr" sz="quarter" idx="10"/>
          </p:nvPr>
        </p:nvSpPr>
        <p:spPr/>
        <p:txBody>
          <a:bodyPr/>
          <a:lstStyle/>
          <a:p>
            <a:pPr>
              <a:defRPr/>
            </a:pPr>
            <a:r>
              <a:rPr lang="de-DE" smtClean="0"/>
              <a:t>Reinhard Blutner</a:t>
            </a:r>
            <a:endParaRPr lang="de-DE"/>
          </a:p>
        </p:txBody>
      </p:sp>
      <p:sp>
        <p:nvSpPr>
          <p:cNvPr id="3" name="Foliennummernplatzhalter 2"/>
          <p:cNvSpPr>
            <a:spLocks noGrp="1"/>
          </p:cNvSpPr>
          <p:nvPr>
            <p:ph type="sldNum" sz="quarter" idx="11"/>
          </p:nvPr>
        </p:nvSpPr>
        <p:spPr/>
        <p:txBody>
          <a:bodyPr/>
          <a:lstStyle/>
          <a:p>
            <a:pPr>
              <a:defRPr/>
            </a:pPr>
            <a:fld id="{E40B99E1-FF7E-4DE6-8D58-207B1C63C67D}" type="slidenum">
              <a:rPr lang="en-US" smtClean="0"/>
              <a:pPr>
                <a:defRPr/>
              </a:pPr>
              <a:t>24</a:t>
            </a:fld>
            <a:endParaRPr lang="en-US"/>
          </a:p>
        </p:txBody>
      </p:sp>
      <p:sp>
        <p:nvSpPr>
          <p:cNvPr id="5" name="Rectangle 2"/>
          <p:cNvSpPr txBox="1">
            <a:spLocks noChangeArrowheads="1"/>
          </p:cNvSpPr>
          <p:nvPr/>
        </p:nvSpPr>
        <p:spPr bwMode="auto">
          <a:xfrm>
            <a:off x="100627" y="278216"/>
            <a:ext cx="893572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sz="4000" kern="0" dirty="0" smtClean="0"/>
              <a:t>Emotions, Feelings, and Neural Circuits</a:t>
            </a:r>
          </a:p>
        </p:txBody>
      </p:sp>
      <p:sp>
        <p:nvSpPr>
          <p:cNvPr id="6" name="Rechthoek 6"/>
          <p:cNvSpPr>
            <a:spLocks noChangeArrowheads="1"/>
          </p:cNvSpPr>
          <p:nvPr/>
        </p:nvSpPr>
        <p:spPr bwMode="auto">
          <a:xfrm>
            <a:off x="652289" y="2771690"/>
            <a:ext cx="469328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00" eaLnBrk="1" hangingPunct="1">
              <a:spcAft>
                <a:spcPts val="600"/>
              </a:spcAft>
              <a:tabLst>
                <a:tab pos="534988" algn="l"/>
              </a:tabLst>
              <a:defRPr/>
            </a:pPr>
            <a:r>
              <a:rPr lang="en-US" dirty="0" smtClean="0">
                <a:solidFill>
                  <a:schemeClr val="accent2">
                    <a:lumMod val="50000"/>
                  </a:schemeClr>
                </a:solidFill>
                <a:sym typeface="Symbol" panose="05050102010706020507" pitchFamily="18" charset="2"/>
              </a:rPr>
              <a:t>Circuit of emotions:</a:t>
            </a:r>
          </a:p>
          <a:p>
            <a:pPr marL="17100" eaLnBrk="1" hangingPunct="1">
              <a:spcAft>
                <a:spcPts val="600"/>
              </a:spcAft>
              <a:tabLst>
                <a:tab pos="534988" algn="l"/>
              </a:tabLst>
              <a:defRPr/>
            </a:pPr>
            <a:r>
              <a:rPr lang="en-US" sz="2000" dirty="0" smtClean="0">
                <a:solidFill>
                  <a:schemeClr val="accent2">
                    <a:lumMod val="50000"/>
                  </a:schemeClr>
                </a:solidFill>
                <a:sym typeface="Symbol" panose="05050102010706020507" pitchFamily="18" charset="2"/>
              </a:rPr>
              <a:t>Feedforward net:</a:t>
            </a:r>
            <a:br>
              <a:rPr lang="en-US" sz="2000" dirty="0" smtClean="0">
                <a:solidFill>
                  <a:schemeClr val="accent2">
                    <a:lumMod val="50000"/>
                  </a:schemeClr>
                </a:solidFill>
                <a:sym typeface="Symbol" panose="05050102010706020507" pitchFamily="18" charset="2"/>
              </a:rPr>
            </a:br>
            <a:r>
              <a:rPr lang="en-US" sz="2000" dirty="0" smtClean="0">
                <a:solidFill>
                  <a:schemeClr val="accent2">
                    <a:lumMod val="50000"/>
                  </a:schemeClr>
                </a:solidFill>
                <a:sym typeface="Symbol" panose="05050102010706020507" pitchFamily="18" charset="2"/>
              </a:rPr>
              <a:t>Stimulus </a:t>
            </a:r>
            <a:r>
              <a:rPr lang="en-US" sz="2000" dirty="0" smtClean="0">
                <a:solidFill>
                  <a:schemeClr val="accent2">
                    <a:lumMod val="50000"/>
                  </a:schemeClr>
                </a:solidFill>
                <a:sym typeface="Wingdings" panose="05000000000000000000" pitchFamily="2" charset="2"/>
              </a:rPr>
              <a:t> thalamus  amygdala</a:t>
            </a:r>
            <a:br>
              <a:rPr lang="en-US" sz="2000" dirty="0" smtClean="0">
                <a:solidFill>
                  <a:schemeClr val="accent2">
                    <a:lumMod val="50000"/>
                  </a:schemeClr>
                </a:solidFill>
                <a:sym typeface="Wingdings" panose="05000000000000000000" pitchFamily="2" charset="2"/>
              </a:rPr>
            </a:br>
            <a:r>
              <a:rPr lang="en-US" sz="2000" dirty="0" smtClean="0">
                <a:solidFill>
                  <a:schemeClr val="accent2">
                    <a:lumMod val="50000"/>
                  </a:schemeClr>
                </a:solidFill>
                <a:sym typeface="Wingdings" panose="05000000000000000000" pitchFamily="2" charset="2"/>
              </a:rPr>
              <a:t> hypothalamus  brains stem  </a:t>
            </a:r>
            <a:endParaRPr lang="en-US" sz="2000" dirty="0" smtClean="0">
              <a:solidFill>
                <a:schemeClr val="accent2">
                  <a:lumMod val="50000"/>
                </a:schemeClr>
              </a:solidFill>
              <a:sym typeface="Symbol" panose="05050102010706020507" pitchFamily="18" charset="2"/>
            </a:endParaRPr>
          </a:p>
        </p:txBody>
      </p:sp>
      <p:sp>
        <p:nvSpPr>
          <p:cNvPr id="7" name="Rechteck 6"/>
          <p:cNvSpPr/>
          <p:nvPr/>
        </p:nvSpPr>
        <p:spPr>
          <a:xfrm>
            <a:off x="652289" y="4305806"/>
            <a:ext cx="4572000" cy="1461939"/>
          </a:xfrm>
          <a:prstGeom prst="rect">
            <a:avLst/>
          </a:prstGeom>
        </p:spPr>
        <p:txBody>
          <a:bodyPr>
            <a:spAutoFit/>
          </a:bodyPr>
          <a:lstStyle/>
          <a:p>
            <a:pPr marL="17100" eaLnBrk="1" hangingPunct="1">
              <a:spcAft>
                <a:spcPts val="600"/>
              </a:spcAft>
              <a:tabLst>
                <a:tab pos="534988" algn="l"/>
              </a:tabLst>
              <a:defRPr/>
            </a:pPr>
            <a:r>
              <a:rPr lang="en-US" dirty="0" smtClean="0">
                <a:solidFill>
                  <a:srgbClr val="E7261F"/>
                </a:solidFill>
                <a:sym typeface="Symbol" panose="05050102010706020507" pitchFamily="18" charset="2"/>
              </a:rPr>
              <a:t>Circuit </a:t>
            </a:r>
            <a:r>
              <a:rPr lang="en-US" dirty="0">
                <a:solidFill>
                  <a:srgbClr val="E7261F"/>
                </a:solidFill>
                <a:sym typeface="Symbol" panose="05050102010706020507" pitchFamily="18" charset="2"/>
              </a:rPr>
              <a:t>of </a:t>
            </a:r>
            <a:r>
              <a:rPr lang="en-US" dirty="0" smtClean="0">
                <a:solidFill>
                  <a:srgbClr val="E7261F"/>
                </a:solidFill>
                <a:sym typeface="Symbol" panose="05050102010706020507" pitchFamily="18" charset="2"/>
              </a:rPr>
              <a:t>feelings</a:t>
            </a:r>
            <a:r>
              <a:rPr lang="en-US" dirty="0">
                <a:solidFill>
                  <a:srgbClr val="E7261F"/>
                </a:solidFill>
                <a:sym typeface="Symbol" panose="05050102010706020507" pitchFamily="18" charset="2"/>
              </a:rPr>
              <a:t>:</a:t>
            </a:r>
          </a:p>
          <a:p>
            <a:pPr marL="17100" eaLnBrk="1" hangingPunct="1">
              <a:spcAft>
                <a:spcPts val="600"/>
              </a:spcAft>
              <a:tabLst>
                <a:tab pos="534988" algn="l"/>
              </a:tabLst>
              <a:defRPr/>
            </a:pPr>
            <a:r>
              <a:rPr lang="en-US" sz="2000" dirty="0" smtClean="0">
                <a:solidFill>
                  <a:srgbClr val="E7261F"/>
                </a:solidFill>
                <a:sym typeface="Symbol" panose="05050102010706020507" pitchFamily="18" charset="2"/>
              </a:rPr>
              <a:t>Feedforward net: </a:t>
            </a:r>
            <a:br>
              <a:rPr lang="en-US" sz="2000" dirty="0" smtClean="0">
                <a:solidFill>
                  <a:srgbClr val="E7261F"/>
                </a:solidFill>
                <a:sym typeface="Symbol" panose="05050102010706020507" pitchFamily="18" charset="2"/>
              </a:rPr>
            </a:br>
            <a:r>
              <a:rPr lang="en-US" sz="2000" dirty="0" smtClean="0">
                <a:solidFill>
                  <a:srgbClr val="E7261F"/>
                </a:solidFill>
                <a:sym typeface="Symbol" panose="05050102010706020507" pitchFamily="18" charset="2"/>
              </a:rPr>
              <a:t>Stimulus </a:t>
            </a:r>
            <a:r>
              <a:rPr lang="en-US" sz="2000" dirty="0">
                <a:solidFill>
                  <a:srgbClr val="E7261F"/>
                </a:solidFill>
                <a:sym typeface="Wingdings" panose="05000000000000000000" pitchFamily="2" charset="2"/>
              </a:rPr>
              <a:t> thalamus  </a:t>
            </a:r>
            <a:r>
              <a:rPr lang="en-US" sz="2000" dirty="0" smtClean="0">
                <a:solidFill>
                  <a:srgbClr val="E7261F"/>
                </a:solidFill>
                <a:sym typeface="Wingdings" panose="05000000000000000000" pitchFamily="2" charset="2"/>
              </a:rPr>
              <a:t>neocortex  </a:t>
            </a:r>
            <a:r>
              <a:rPr lang="en-US" sz="2000" dirty="0">
                <a:solidFill>
                  <a:srgbClr val="E7261F"/>
                </a:solidFill>
                <a:sym typeface="Wingdings" panose="05000000000000000000" pitchFamily="2" charset="2"/>
              </a:rPr>
              <a:t/>
            </a:r>
            <a:br>
              <a:rPr lang="en-US" sz="2000" dirty="0">
                <a:solidFill>
                  <a:srgbClr val="E7261F"/>
                </a:solidFill>
                <a:sym typeface="Wingdings" panose="05000000000000000000" pitchFamily="2" charset="2"/>
              </a:rPr>
            </a:br>
            <a:r>
              <a:rPr lang="en-US" sz="2000" dirty="0">
                <a:solidFill>
                  <a:srgbClr val="E7261F"/>
                </a:solidFill>
                <a:sym typeface="Wingdings" panose="05000000000000000000" pitchFamily="2" charset="2"/>
              </a:rPr>
              <a:t> </a:t>
            </a:r>
            <a:r>
              <a:rPr lang="en-US" sz="2000" dirty="0" smtClean="0">
                <a:solidFill>
                  <a:srgbClr val="E7261F"/>
                </a:solidFill>
                <a:sym typeface="Wingdings" panose="05000000000000000000" pitchFamily="2" charset="2"/>
              </a:rPr>
              <a:t>prefrontal cortex  </a:t>
            </a:r>
            <a:r>
              <a:rPr lang="en-US" sz="2000" dirty="0">
                <a:solidFill>
                  <a:srgbClr val="E7261F"/>
                </a:solidFill>
                <a:sym typeface="Wingdings" panose="05000000000000000000" pitchFamily="2" charset="2"/>
              </a:rPr>
              <a:t>brains stem  </a:t>
            </a:r>
            <a:endParaRPr lang="en-US" sz="2000" dirty="0">
              <a:solidFill>
                <a:srgbClr val="E7261F"/>
              </a:solidFill>
              <a:sym typeface="Symbol" panose="05050102010706020507" pitchFamily="18" charset="2"/>
            </a:endParaRPr>
          </a:p>
        </p:txBody>
      </p:sp>
      <p:grpSp>
        <p:nvGrpSpPr>
          <p:cNvPr id="16" name="Gruppieren 15"/>
          <p:cNvGrpSpPr/>
          <p:nvPr/>
        </p:nvGrpSpPr>
        <p:grpSpPr>
          <a:xfrm rot="21176386">
            <a:off x="6908123" y="2002697"/>
            <a:ext cx="700316" cy="231317"/>
            <a:chOff x="6553200" y="2024757"/>
            <a:chExt cx="996048" cy="304612"/>
          </a:xfrm>
        </p:grpSpPr>
        <p:cxnSp>
          <p:nvCxnSpPr>
            <p:cNvPr id="9" name="Gerade Verbindung mit Pfeil 8"/>
            <p:cNvCxnSpPr/>
            <p:nvPr/>
          </p:nvCxnSpPr>
          <p:spPr bwMode="auto">
            <a:xfrm>
              <a:off x="6743599" y="2239525"/>
              <a:ext cx="805649" cy="89844"/>
            </a:xfrm>
            <a:prstGeom prst="straightConnector1">
              <a:avLst/>
            </a:prstGeom>
            <a:solidFill>
              <a:schemeClr val="accent1"/>
            </a:solidFill>
            <a:ln w="44450" cap="flat" cmpd="sng" algn="ctr">
              <a:solidFill>
                <a:srgbClr val="F02629"/>
              </a:solidFill>
              <a:prstDash val="solid"/>
              <a:round/>
              <a:headEnd type="triangle" w="med" len="med"/>
              <a:tailEnd type="triangle"/>
            </a:ln>
            <a:effectLst/>
          </p:spPr>
        </p:cxnSp>
        <p:cxnSp>
          <p:nvCxnSpPr>
            <p:cNvPr id="15" name="Gerade Verbindung mit Pfeil 14"/>
            <p:cNvCxnSpPr/>
            <p:nvPr/>
          </p:nvCxnSpPr>
          <p:spPr bwMode="auto">
            <a:xfrm>
              <a:off x="6553200" y="2024757"/>
              <a:ext cx="851459" cy="109892"/>
            </a:xfrm>
            <a:prstGeom prst="straightConnector1">
              <a:avLst/>
            </a:prstGeom>
            <a:solidFill>
              <a:schemeClr val="accent1"/>
            </a:solidFill>
            <a:ln w="44450" cap="flat" cmpd="sng" algn="ctr">
              <a:solidFill>
                <a:srgbClr val="F02629"/>
              </a:solidFill>
              <a:prstDash val="solid"/>
              <a:round/>
              <a:headEnd type="triangle" w="med" len="med"/>
              <a:tailEnd type="triangle"/>
            </a:ln>
            <a:effectLst/>
          </p:spPr>
        </p:cxnSp>
      </p:grpSp>
      <p:sp>
        <p:nvSpPr>
          <p:cNvPr id="21" name="Rechteck 20"/>
          <p:cNvSpPr/>
          <p:nvPr/>
        </p:nvSpPr>
        <p:spPr>
          <a:xfrm>
            <a:off x="2998932" y="5747388"/>
            <a:ext cx="4895388" cy="1015663"/>
          </a:xfrm>
          <a:prstGeom prst="rect">
            <a:avLst/>
          </a:prstGeom>
        </p:spPr>
        <p:txBody>
          <a:bodyPr wrap="square">
            <a:spAutoFit/>
          </a:bodyPr>
          <a:lstStyle/>
          <a:p>
            <a:pPr marL="17100" eaLnBrk="1" hangingPunct="1">
              <a:spcAft>
                <a:spcPts val="600"/>
              </a:spcAft>
              <a:tabLst>
                <a:tab pos="534988" algn="l"/>
              </a:tabLst>
              <a:defRPr/>
            </a:pPr>
            <a:r>
              <a:rPr lang="en-US" sz="2000" dirty="0" smtClean="0">
                <a:solidFill>
                  <a:srgbClr val="E7261F"/>
                </a:solidFill>
                <a:sym typeface="Symbol" panose="05050102010706020507" pitchFamily="18" charset="2"/>
              </a:rPr>
              <a:t>+ Recurrent net connecting areas of the visual cortex  (cf. Crick &amp; Koch, </a:t>
            </a:r>
            <a:r>
              <a:rPr lang="en-US" sz="2000" dirty="0" err="1" smtClean="0">
                <a:solidFill>
                  <a:srgbClr val="E7261F"/>
                </a:solidFill>
                <a:sym typeface="Symbol" panose="05050102010706020507" pitchFamily="18" charset="2"/>
              </a:rPr>
              <a:t>Lamme</a:t>
            </a:r>
            <a:r>
              <a:rPr lang="en-US" sz="2000" dirty="0" smtClean="0">
                <a:solidFill>
                  <a:srgbClr val="E7261F"/>
                </a:solidFill>
                <a:sym typeface="Symbol" panose="05050102010706020507" pitchFamily="18" charset="2"/>
              </a:rPr>
              <a:t>)  </a:t>
            </a:r>
            <a:br>
              <a:rPr lang="en-US" sz="2000" dirty="0" smtClean="0">
                <a:solidFill>
                  <a:srgbClr val="E7261F"/>
                </a:solidFill>
                <a:sym typeface="Symbol" panose="05050102010706020507" pitchFamily="18" charset="2"/>
              </a:rPr>
            </a:br>
            <a:endParaRPr lang="en-US" sz="2000" dirty="0">
              <a:solidFill>
                <a:srgbClr val="E7261F"/>
              </a:solidFill>
              <a:sym typeface="Symbol" panose="05050102010706020507" pitchFamily="18" charset="2"/>
            </a:endParaRPr>
          </a:p>
        </p:txBody>
      </p:sp>
      <p:sp>
        <p:nvSpPr>
          <p:cNvPr id="12" name="Rechthoek 6"/>
          <p:cNvSpPr>
            <a:spLocks noChangeArrowheads="1"/>
          </p:cNvSpPr>
          <p:nvPr/>
        </p:nvSpPr>
        <p:spPr bwMode="auto">
          <a:xfrm>
            <a:off x="434951" y="1093875"/>
            <a:ext cx="4190389" cy="1569660"/>
          </a:xfrm>
          <a:prstGeom prst="rect">
            <a:avLst/>
          </a:prstGeom>
          <a:noFill/>
          <a:ln w="31750">
            <a:solidFill>
              <a:srgbClr val="E7261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17100" eaLnBrk="1" hangingPunct="1">
              <a:spcAft>
                <a:spcPts val="1200"/>
              </a:spcAft>
              <a:tabLst>
                <a:tab pos="534988" algn="l"/>
              </a:tabLst>
              <a:defRPr/>
            </a:pPr>
            <a:r>
              <a:rPr lang="de-DE" dirty="0" err="1"/>
              <a:t>Emotions</a:t>
            </a:r>
            <a:r>
              <a:rPr lang="de-DE" dirty="0"/>
              <a:t> </a:t>
            </a:r>
            <a:r>
              <a:rPr lang="de-DE" dirty="0" err="1"/>
              <a:t>can</a:t>
            </a:r>
            <a:r>
              <a:rPr lang="de-DE" dirty="0"/>
              <a:t> </a:t>
            </a:r>
            <a:r>
              <a:rPr lang="de-DE" dirty="0" err="1"/>
              <a:t>be</a:t>
            </a:r>
            <a:r>
              <a:rPr lang="de-DE" dirty="0"/>
              <a:t> </a:t>
            </a:r>
            <a:r>
              <a:rPr lang="de-DE" dirty="0" err="1"/>
              <a:t>trigerred</a:t>
            </a:r>
            <a:r>
              <a:rPr lang="de-DE" dirty="0"/>
              <a:t> </a:t>
            </a:r>
            <a:r>
              <a:rPr lang="de-DE" dirty="0" err="1"/>
              <a:t>nonconsciously</a:t>
            </a:r>
            <a:r>
              <a:rPr lang="de-DE" dirty="0"/>
              <a:t> but </a:t>
            </a:r>
            <a:r>
              <a:rPr lang="de-DE" dirty="0" err="1"/>
              <a:t>they</a:t>
            </a:r>
            <a:r>
              <a:rPr lang="de-DE" dirty="0"/>
              <a:t> </a:t>
            </a:r>
            <a:r>
              <a:rPr lang="de-DE" dirty="0" err="1"/>
              <a:t>cannot</a:t>
            </a:r>
            <a:r>
              <a:rPr lang="de-DE" dirty="0"/>
              <a:t> </a:t>
            </a:r>
            <a:r>
              <a:rPr lang="de-DE" dirty="0" err="1"/>
              <a:t>continue</a:t>
            </a:r>
            <a:r>
              <a:rPr lang="de-DE" dirty="0"/>
              <a:t> </a:t>
            </a:r>
            <a:r>
              <a:rPr lang="de-DE" dirty="0" err="1"/>
              <a:t>without</a:t>
            </a:r>
            <a:r>
              <a:rPr lang="de-DE" dirty="0"/>
              <a:t> </a:t>
            </a:r>
            <a:r>
              <a:rPr lang="de-DE" dirty="0" err="1" smtClean="0"/>
              <a:t>core</a:t>
            </a:r>
            <a:r>
              <a:rPr lang="de-DE" dirty="0" smtClean="0"/>
              <a:t> </a:t>
            </a:r>
            <a:r>
              <a:rPr lang="de-DE" dirty="0" err="1" smtClean="0"/>
              <a:t>consciousness</a:t>
            </a:r>
            <a:r>
              <a:rPr lang="de-DE" dirty="0" smtClean="0"/>
              <a:t> (</a:t>
            </a:r>
            <a:r>
              <a:rPr lang="de-DE" dirty="0" err="1" smtClean="0"/>
              <a:t>Damasio</a:t>
            </a:r>
            <a:r>
              <a:rPr lang="de-DE" dirty="0"/>
              <a:t>)</a:t>
            </a:r>
          </a:p>
        </p:txBody>
      </p:sp>
    </p:spTree>
    <p:extLst>
      <p:ext uri="{BB962C8B-B14F-4D97-AF65-F5344CB8AC3E}">
        <p14:creationId xmlns:p14="http://schemas.microsoft.com/office/powerpoint/2010/main" val="28615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smtClean="0"/>
              <a:t>Reinhard Blutner</a:t>
            </a:r>
          </a:p>
        </p:txBody>
      </p:sp>
      <p:sp>
        <p:nvSpPr>
          <p:cNvPr id="70659" name="Rectangle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655C57CC-C158-444D-91B1-D6425AC4D7EC}" type="slidenum">
              <a:rPr lang="en-US" altLang="en-US" sz="1400" smtClean="0"/>
              <a:pPr>
                <a:spcBef>
                  <a:spcPct val="0"/>
                </a:spcBef>
                <a:buFontTx/>
                <a:buNone/>
              </a:pPr>
              <a:t>25</a:t>
            </a:fld>
            <a:endParaRPr lang="en-US" altLang="en-US" sz="1400" smtClean="0"/>
          </a:p>
        </p:txBody>
      </p:sp>
      <p:sp>
        <p:nvSpPr>
          <p:cNvPr id="70660" name="Title 2"/>
          <p:cNvSpPr>
            <a:spLocks noGrp="1"/>
          </p:cNvSpPr>
          <p:nvPr>
            <p:ph type="title"/>
          </p:nvPr>
        </p:nvSpPr>
        <p:spPr>
          <a:xfrm>
            <a:off x="1188720" y="240358"/>
            <a:ext cx="6562725" cy="1143000"/>
          </a:xfrm>
        </p:spPr>
        <p:txBody>
          <a:bodyPr/>
          <a:lstStyle/>
          <a:p>
            <a:pPr eaLnBrk="1" hangingPunct="1"/>
            <a:r>
              <a:rPr lang="nl-NL" altLang="en-US" sz="3600" dirty="0" smtClean="0"/>
              <a:t>Intermezzo: Visual Awareness</a:t>
            </a:r>
          </a:p>
        </p:txBody>
      </p:sp>
      <p:sp>
        <p:nvSpPr>
          <p:cNvPr id="6" name="Rectangle 3"/>
          <p:cNvSpPr txBox="1">
            <a:spLocks noChangeArrowheads="1"/>
          </p:cNvSpPr>
          <p:nvPr/>
        </p:nvSpPr>
        <p:spPr bwMode="auto">
          <a:xfrm>
            <a:off x="487681" y="1603376"/>
            <a:ext cx="4396739"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de-DE" sz="2400" i="1" dirty="0" smtClean="0"/>
              <a:t>Visual </a:t>
            </a:r>
            <a:r>
              <a:rPr lang="de-DE" sz="2400" i="1" dirty="0" err="1" smtClean="0"/>
              <a:t>crowding</a:t>
            </a:r>
            <a:r>
              <a:rPr lang="de-DE" sz="2400" dirty="0"/>
              <a:t/>
            </a:r>
            <a:br>
              <a:rPr lang="de-DE" sz="2400" dirty="0"/>
            </a:br>
            <a:r>
              <a:rPr lang="en-US" sz="2400" dirty="0" smtClean="0"/>
              <a:t>A </a:t>
            </a:r>
            <a:r>
              <a:rPr lang="en-US" sz="2400" dirty="0"/>
              <a:t>normally visible figure may be unrecognizable </a:t>
            </a:r>
            <a:r>
              <a:rPr lang="en-US" sz="2400" dirty="0" smtClean="0"/>
              <a:t>when flanked </a:t>
            </a:r>
            <a:r>
              <a:rPr lang="en-US" sz="2400" dirty="0"/>
              <a:t>by other, nearby stimuli </a:t>
            </a:r>
            <a:r>
              <a:rPr lang="en-US" sz="2400" dirty="0" smtClean="0"/>
              <a:t>(</a:t>
            </a:r>
            <a:r>
              <a:rPr lang="de-DE" sz="2400" dirty="0" err="1" smtClean="0"/>
              <a:t>Cavanagh</a:t>
            </a:r>
            <a:r>
              <a:rPr lang="de-DE" sz="2400" dirty="0"/>
              <a:t> </a:t>
            </a:r>
            <a:r>
              <a:rPr lang="de-DE" sz="2400" dirty="0" smtClean="0"/>
              <a:t>2001)</a:t>
            </a:r>
            <a:endParaRPr lang="en-US" sz="2400" kern="0" dirty="0"/>
          </a:p>
        </p:txBody>
      </p:sp>
      <p:pic>
        <p:nvPicPr>
          <p:cNvPr id="2" name="Grafik 1"/>
          <p:cNvPicPr>
            <a:picLocks noChangeAspect="1"/>
          </p:cNvPicPr>
          <p:nvPr/>
        </p:nvPicPr>
        <p:blipFill>
          <a:blip r:embed="rId3">
            <a:duotone>
              <a:prstClr val="black"/>
              <a:schemeClr val="accent1">
                <a:tint val="45000"/>
                <a:satMod val="400000"/>
              </a:schemeClr>
            </a:duotone>
          </a:blip>
          <a:stretch>
            <a:fillRect/>
          </a:stretch>
        </p:blipFill>
        <p:spPr>
          <a:xfrm>
            <a:off x="5052060" y="1468121"/>
            <a:ext cx="3634740" cy="2664141"/>
          </a:xfrm>
          <a:prstGeom prst="rect">
            <a:avLst/>
          </a:prstGeom>
        </p:spPr>
      </p:pic>
      <p:sp>
        <p:nvSpPr>
          <p:cNvPr id="7" name="Rectangle 3"/>
          <p:cNvSpPr txBox="1">
            <a:spLocks noChangeArrowheads="1"/>
          </p:cNvSpPr>
          <p:nvPr/>
        </p:nvSpPr>
        <p:spPr bwMode="auto">
          <a:xfrm>
            <a:off x="403860" y="4108450"/>
            <a:ext cx="842772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a:t>When viewed in the peripheral visual field (fixation on the cross), the diagonal grating is visible on its own but is unrecognizable when surrounded by </a:t>
            </a:r>
            <a:r>
              <a:rPr lang="en-US" sz="2400" dirty="0" smtClean="0"/>
              <a:t>neighboring </a:t>
            </a:r>
            <a:r>
              <a:rPr lang="de-DE" sz="2400" dirty="0" err="1" smtClean="0"/>
              <a:t>gratings</a:t>
            </a:r>
            <a:r>
              <a:rPr lang="de-DE" sz="2400" dirty="0"/>
              <a:t>.</a:t>
            </a:r>
            <a:endParaRPr lang="de-DE" sz="2400" kern="0" dirty="0" smtClean="0"/>
          </a:p>
          <a:p>
            <a:pPr algn="just">
              <a:spcBef>
                <a:spcPts val="1200"/>
              </a:spcBef>
              <a:spcAft>
                <a:spcPts val="600"/>
              </a:spcAft>
            </a:pPr>
            <a:r>
              <a:rPr lang="de-DE" sz="2400" kern="0" dirty="0" smtClean="0">
                <a:solidFill>
                  <a:srgbClr val="C00000"/>
                </a:solidFill>
              </a:rPr>
              <a:t>The </a:t>
            </a:r>
            <a:r>
              <a:rPr lang="de-DE" sz="2400" kern="0" dirty="0" err="1" smtClean="0">
                <a:solidFill>
                  <a:srgbClr val="C00000"/>
                </a:solidFill>
              </a:rPr>
              <a:t>phenomenon</a:t>
            </a:r>
            <a:r>
              <a:rPr lang="de-DE" sz="2400" kern="0" dirty="0" smtClean="0">
                <a:solidFill>
                  <a:srgbClr val="C00000"/>
                </a:solidFill>
              </a:rPr>
              <a:t> </a:t>
            </a:r>
            <a:r>
              <a:rPr lang="de-DE" sz="2400" kern="0" dirty="0" err="1" smtClean="0">
                <a:solidFill>
                  <a:srgbClr val="C00000"/>
                </a:solidFill>
              </a:rPr>
              <a:t>should</a:t>
            </a:r>
            <a:r>
              <a:rPr lang="de-DE" sz="2400" kern="0" dirty="0" smtClean="0">
                <a:solidFill>
                  <a:srgbClr val="C00000"/>
                </a:solidFill>
              </a:rPr>
              <a:t> </a:t>
            </a:r>
            <a:r>
              <a:rPr lang="de-DE" sz="2400" kern="0" dirty="0" err="1" smtClean="0">
                <a:solidFill>
                  <a:srgbClr val="C00000"/>
                </a:solidFill>
              </a:rPr>
              <a:t>be</a:t>
            </a:r>
            <a:r>
              <a:rPr lang="de-DE" sz="2400" kern="0" dirty="0" smtClean="0">
                <a:solidFill>
                  <a:srgbClr val="C00000"/>
                </a:solidFill>
              </a:rPr>
              <a:t> treated </a:t>
            </a:r>
            <a:r>
              <a:rPr lang="de-DE" sz="2400" kern="0" dirty="0" err="1" smtClean="0">
                <a:solidFill>
                  <a:srgbClr val="C00000"/>
                </a:solidFill>
              </a:rPr>
              <a:t>within</a:t>
            </a:r>
            <a:r>
              <a:rPr lang="de-DE" sz="2400" kern="0" dirty="0" smtClean="0">
                <a:solidFill>
                  <a:srgbClr val="C00000"/>
                </a:solidFill>
              </a:rPr>
              <a:t> a </a:t>
            </a:r>
            <a:r>
              <a:rPr lang="de-DE" sz="2400" kern="0" dirty="0" err="1" smtClean="0">
                <a:solidFill>
                  <a:srgbClr val="C00000"/>
                </a:solidFill>
              </a:rPr>
              <a:t>general</a:t>
            </a:r>
            <a:r>
              <a:rPr lang="de-DE" sz="2400" kern="0" dirty="0" smtClean="0">
                <a:solidFill>
                  <a:srgbClr val="C00000"/>
                </a:solidFill>
              </a:rPr>
              <a:t> </a:t>
            </a:r>
            <a:r>
              <a:rPr lang="de-DE" sz="2400" kern="0" dirty="0" err="1" smtClean="0">
                <a:solidFill>
                  <a:srgbClr val="C00000"/>
                </a:solidFill>
              </a:rPr>
              <a:t>theory</a:t>
            </a:r>
            <a:r>
              <a:rPr lang="de-DE" sz="2400" kern="0" dirty="0" smtClean="0">
                <a:solidFill>
                  <a:srgbClr val="C00000"/>
                </a:solidFill>
              </a:rPr>
              <a:t> </a:t>
            </a:r>
            <a:r>
              <a:rPr lang="de-DE" sz="2400" kern="0" dirty="0" err="1" smtClean="0">
                <a:solidFill>
                  <a:srgbClr val="C00000"/>
                </a:solidFill>
              </a:rPr>
              <a:t>of</a:t>
            </a:r>
            <a:r>
              <a:rPr lang="de-DE" sz="2400" kern="0" dirty="0" smtClean="0">
                <a:solidFill>
                  <a:srgbClr val="C00000"/>
                </a:solidFill>
              </a:rPr>
              <a:t> </a:t>
            </a:r>
            <a:r>
              <a:rPr lang="de-DE" sz="2400" kern="0" dirty="0" err="1" smtClean="0">
                <a:solidFill>
                  <a:srgbClr val="C00000"/>
                </a:solidFill>
              </a:rPr>
              <a:t>resource</a:t>
            </a:r>
            <a:r>
              <a:rPr lang="de-DE" sz="2400" kern="0" dirty="0" smtClean="0">
                <a:solidFill>
                  <a:srgbClr val="C00000"/>
                </a:solidFill>
              </a:rPr>
              <a:t> </a:t>
            </a:r>
            <a:r>
              <a:rPr lang="de-DE" sz="2400" kern="0" dirty="0" err="1" smtClean="0">
                <a:solidFill>
                  <a:srgbClr val="C00000"/>
                </a:solidFill>
              </a:rPr>
              <a:t>limitation</a:t>
            </a:r>
            <a:r>
              <a:rPr lang="de-DE" sz="2400" kern="0" dirty="0" smtClean="0">
                <a:solidFill>
                  <a:srgbClr val="C00000"/>
                </a:solidFill>
              </a:rPr>
              <a:t> </a:t>
            </a:r>
            <a:r>
              <a:rPr lang="de-DE" sz="2400" kern="0" dirty="0" err="1" smtClean="0">
                <a:solidFill>
                  <a:srgbClr val="C00000"/>
                </a:solidFill>
              </a:rPr>
              <a:t>of</a:t>
            </a:r>
            <a:r>
              <a:rPr lang="de-DE" sz="2400" kern="0" dirty="0" smtClean="0">
                <a:solidFill>
                  <a:srgbClr val="C00000"/>
                </a:solidFill>
              </a:rPr>
              <a:t> </a:t>
            </a:r>
            <a:r>
              <a:rPr lang="de-DE" sz="2400" kern="0" dirty="0" err="1" smtClean="0">
                <a:solidFill>
                  <a:srgbClr val="C00000"/>
                </a:solidFill>
              </a:rPr>
              <a:t>conscious</a:t>
            </a:r>
            <a:r>
              <a:rPr lang="de-DE" sz="2400" kern="0" dirty="0" smtClean="0">
                <a:solidFill>
                  <a:srgbClr val="C00000"/>
                </a:solidFill>
              </a:rPr>
              <a:t> </a:t>
            </a:r>
            <a:r>
              <a:rPr lang="de-DE" sz="2400" kern="0" dirty="0" err="1" smtClean="0">
                <a:solidFill>
                  <a:srgbClr val="C00000"/>
                </a:solidFill>
              </a:rPr>
              <a:t>experience</a:t>
            </a:r>
            <a:r>
              <a:rPr lang="de-DE" sz="2400" kern="0" dirty="0" smtClean="0">
                <a:solidFill>
                  <a:srgbClr val="C00000"/>
                </a:solidFill>
              </a:rPr>
              <a:t> </a:t>
            </a:r>
            <a:endParaRPr lang="en-US" kern="0" dirty="0">
              <a:solidFill>
                <a:srgbClr val="C00000"/>
              </a:solidFill>
            </a:endParaRPr>
          </a:p>
        </p:txBody>
      </p:sp>
      <p:sp>
        <p:nvSpPr>
          <p:cNvPr id="8" name="Rechteck 7"/>
          <p:cNvSpPr/>
          <p:nvPr/>
        </p:nvSpPr>
        <p:spPr>
          <a:xfrm>
            <a:off x="4851254" y="1324670"/>
            <a:ext cx="627525" cy="923330"/>
          </a:xfrm>
          <a:prstGeom prst="rect">
            <a:avLst/>
          </a:prstGeom>
          <a:noFill/>
        </p:spPr>
        <p:txBody>
          <a:bodyPr wrap="square" lIns="91440" tIns="45720" rIns="91440" bIns="45720">
            <a:spAutoFit/>
          </a:bodyPr>
          <a:lstStyle/>
          <a:p>
            <a:pPr algn="ctr"/>
            <a:r>
              <a:rPr lang="de-DE" sz="5400" cap="none" spc="0" dirty="0" smtClean="0">
                <a:ln w="22225">
                  <a:solidFill>
                    <a:schemeClr val="accent2"/>
                  </a:solidFill>
                  <a:prstDash val="solid"/>
                </a:ln>
                <a:solidFill>
                  <a:schemeClr val="accent2">
                    <a:lumMod val="40000"/>
                    <a:lumOff val="60000"/>
                  </a:schemeClr>
                </a:solidFill>
                <a:effectLst/>
              </a:rPr>
              <a:t>+</a:t>
            </a:r>
            <a:endParaRPr lang="de-DE" sz="5400" cap="none" spc="0" dirty="0">
              <a:ln w="22225">
                <a:solidFill>
                  <a:schemeClr val="accent2"/>
                </a:solidFill>
                <a:prstDash val="solid"/>
              </a:ln>
              <a:solidFill>
                <a:schemeClr val="accent2">
                  <a:lumMod val="40000"/>
                  <a:lumOff val="60000"/>
                </a:schemeClr>
              </a:solidFill>
              <a:effectLst/>
            </a:endParaRPr>
          </a:p>
        </p:txBody>
      </p:sp>
      <p:sp>
        <p:nvSpPr>
          <p:cNvPr id="9" name="Rechteck 8"/>
          <p:cNvSpPr/>
          <p:nvPr/>
        </p:nvSpPr>
        <p:spPr>
          <a:xfrm>
            <a:off x="4851255" y="2885083"/>
            <a:ext cx="627525" cy="923330"/>
          </a:xfrm>
          <a:prstGeom prst="rect">
            <a:avLst/>
          </a:prstGeom>
          <a:noFill/>
        </p:spPr>
        <p:txBody>
          <a:bodyPr wrap="square" lIns="91440" tIns="45720" rIns="91440" bIns="45720">
            <a:spAutoFit/>
          </a:bodyPr>
          <a:lstStyle/>
          <a:p>
            <a:pPr algn="ctr"/>
            <a:r>
              <a:rPr lang="de-DE" sz="5400" cap="none" spc="0" dirty="0" smtClean="0">
                <a:ln w="22225">
                  <a:solidFill>
                    <a:schemeClr val="accent2"/>
                  </a:solidFill>
                  <a:prstDash val="solid"/>
                </a:ln>
                <a:solidFill>
                  <a:schemeClr val="accent2">
                    <a:lumMod val="40000"/>
                    <a:lumOff val="60000"/>
                  </a:schemeClr>
                </a:solidFill>
                <a:effectLst/>
              </a:rPr>
              <a:t>+</a:t>
            </a:r>
            <a:endParaRPr lang="de-DE" sz="5400"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3107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smtClean="0"/>
              <a:t>Reinhard Blutner</a:t>
            </a:r>
          </a:p>
        </p:txBody>
      </p:sp>
      <p:sp>
        <p:nvSpPr>
          <p:cNvPr id="70659" name="Rectangle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655C57CC-C158-444D-91B1-D6425AC4D7EC}" type="slidenum">
              <a:rPr lang="en-US" altLang="en-US" sz="1400" smtClean="0"/>
              <a:pPr>
                <a:spcBef>
                  <a:spcPct val="0"/>
                </a:spcBef>
                <a:buFontTx/>
                <a:buNone/>
              </a:pPr>
              <a:t>26</a:t>
            </a:fld>
            <a:endParaRPr lang="en-US" altLang="en-US" sz="1400" smtClean="0"/>
          </a:p>
        </p:txBody>
      </p:sp>
      <p:sp>
        <p:nvSpPr>
          <p:cNvPr id="70660" name="Title 2"/>
          <p:cNvSpPr>
            <a:spLocks noGrp="1"/>
          </p:cNvSpPr>
          <p:nvPr>
            <p:ph type="title"/>
          </p:nvPr>
        </p:nvSpPr>
        <p:spPr>
          <a:xfrm>
            <a:off x="457200" y="188913"/>
            <a:ext cx="6562725" cy="1143000"/>
          </a:xfrm>
        </p:spPr>
        <p:txBody>
          <a:bodyPr/>
          <a:lstStyle/>
          <a:p>
            <a:pPr eaLnBrk="1" hangingPunct="1"/>
            <a:r>
              <a:rPr lang="nl-NL" altLang="en-US" sz="3600" dirty="0" smtClean="0"/>
              <a:t>Conscious Feelings</a:t>
            </a:r>
          </a:p>
        </p:txBody>
      </p:sp>
      <p:sp>
        <p:nvSpPr>
          <p:cNvPr id="6" name="Rectangle 3"/>
          <p:cNvSpPr txBox="1">
            <a:spLocks noChangeArrowheads="1"/>
          </p:cNvSpPr>
          <p:nvPr/>
        </p:nvSpPr>
        <p:spPr bwMode="auto">
          <a:xfrm>
            <a:off x="828675" y="2246312"/>
            <a:ext cx="3790951" cy="1551305"/>
          </a:xfrm>
          <a:prstGeom prst="rect">
            <a:avLst/>
          </a:prstGeom>
          <a:noFill/>
          <a:ln w="31750">
            <a:solidFill>
              <a:srgbClr val="E7261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de-DE" sz="2400" dirty="0" err="1" smtClean="0"/>
              <a:t>Conscious</a:t>
            </a:r>
            <a:r>
              <a:rPr lang="de-DE" sz="2400" dirty="0" smtClean="0"/>
              <a:t> </a:t>
            </a:r>
            <a:r>
              <a:rPr lang="de-DE" sz="2400" dirty="0" err="1" smtClean="0"/>
              <a:t>feelings</a:t>
            </a:r>
            <a:r>
              <a:rPr lang="de-DE" sz="2400" dirty="0" smtClean="0"/>
              <a:t> </a:t>
            </a:r>
            <a:r>
              <a:rPr lang="de-DE" sz="2400" dirty="0" err="1" smtClean="0"/>
              <a:t>allocate</a:t>
            </a:r>
            <a:r>
              <a:rPr lang="de-DE" sz="2400" dirty="0" smtClean="0"/>
              <a:t> </a:t>
            </a:r>
            <a:r>
              <a:rPr lang="de-DE" sz="2400" dirty="0" err="1" smtClean="0"/>
              <a:t>resources</a:t>
            </a:r>
            <a:r>
              <a:rPr lang="de-DE" sz="2400" dirty="0" smtClean="0"/>
              <a:t> </a:t>
            </a:r>
            <a:r>
              <a:rPr lang="de-DE" sz="2400" dirty="0" err="1" smtClean="0"/>
              <a:t>to</a:t>
            </a:r>
            <a:r>
              <a:rPr lang="de-DE" sz="2400" dirty="0" smtClean="0"/>
              <a:t> </a:t>
            </a:r>
            <a:r>
              <a:rPr lang="de-DE" sz="2400" dirty="0" err="1" smtClean="0"/>
              <a:t>the</a:t>
            </a:r>
            <a:r>
              <a:rPr lang="de-DE" sz="2400" dirty="0" smtClean="0"/>
              <a:t> emotional </a:t>
            </a:r>
            <a:r>
              <a:rPr lang="de-DE" sz="2400" dirty="0" err="1" smtClean="0"/>
              <a:t>event</a:t>
            </a:r>
            <a:r>
              <a:rPr lang="de-DE" sz="2400" dirty="0" smtClean="0"/>
              <a:t> (</a:t>
            </a:r>
            <a:r>
              <a:rPr lang="de-DE" sz="2400" dirty="0"/>
              <a:t>Meinhardt </a:t>
            </a:r>
            <a:r>
              <a:rPr lang="de-DE" sz="2400" dirty="0" err="1"/>
              <a:t>and</a:t>
            </a:r>
            <a:r>
              <a:rPr lang="de-DE" sz="2400" dirty="0"/>
              <a:t> </a:t>
            </a:r>
            <a:r>
              <a:rPr lang="de-DE" sz="2400" dirty="0" err="1"/>
              <a:t>Pekrun</a:t>
            </a:r>
            <a:r>
              <a:rPr lang="de-DE" sz="2400" dirty="0"/>
              <a:t> 2003) </a:t>
            </a:r>
          </a:p>
          <a:p>
            <a:pPr marL="0" indent="0">
              <a:buNone/>
            </a:pPr>
            <a:endParaRPr lang="en-US" sz="2400" kern="0" dirty="0"/>
          </a:p>
        </p:txBody>
      </p:sp>
      <p:pic>
        <p:nvPicPr>
          <p:cNvPr id="2" name="Grafik 1"/>
          <p:cNvPicPr>
            <a:picLocks noChangeAspect="1"/>
          </p:cNvPicPr>
          <p:nvPr/>
        </p:nvPicPr>
        <p:blipFill rotWithShape="1">
          <a:blip r:embed="rId3">
            <a:duotone>
              <a:prstClr val="black"/>
              <a:schemeClr val="accent1">
                <a:tint val="45000"/>
                <a:satMod val="400000"/>
              </a:schemeClr>
            </a:duotone>
          </a:blip>
          <a:srcRect l="4822"/>
          <a:stretch/>
        </p:blipFill>
        <p:spPr>
          <a:xfrm>
            <a:off x="4991100" y="1228195"/>
            <a:ext cx="3695700" cy="2664141"/>
          </a:xfrm>
          <a:prstGeom prst="rect">
            <a:avLst/>
          </a:prstGeom>
        </p:spPr>
      </p:pic>
      <p:sp>
        <p:nvSpPr>
          <p:cNvPr id="7" name="Rectangle 3"/>
          <p:cNvSpPr txBox="1">
            <a:spLocks noChangeArrowheads="1"/>
          </p:cNvSpPr>
          <p:nvPr/>
        </p:nvSpPr>
        <p:spPr bwMode="auto">
          <a:xfrm>
            <a:off x="681344" y="3930244"/>
            <a:ext cx="8005456" cy="255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600"/>
              </a:spcAft>
            </a:pPr>
            <a:r>
              <a:rPr lang="en-US" sz="2400" dirty="0" smtClean="0"/>
              <a:t>Evidence by a paradigm of divided attention: </a:t>
            </a:r>
            <a:r>
              <a:rPr lang="en-US" sz="2400" dirty="0" err="1" smtClean="0"/>
              <a:t>Simultanuos</a:t>
            </a:r>
            <a:r>
              <a:rPr lang="en-US" sz="2400" dirty="0" smtClean="0"/>
              <a:t> processing of emotional events (pictures) and </a:t>
            </a:r>
            <a:r>
              <a:rPr lang="de-DE" sz="2400" dirty="0" err="1" smtClean="0"/>
              <a:t>recognition</a:t>
            </a:r>
            <a:r>
              <a:rPr lang="de-DE" sz="2400" dirty="0" smtClean="0"/>
              <a:t> </a:t>
            </a:r>
            <a:r>
              <a:rPr lang="de-DE" sz="2400" dirty="0" err="1" smtClean="0"/>
              <a:t>of</a:t>
            </a:r>
            <a:r>
              <a:rPr lang="de-DE" sz="2400" dirty="0" smtClean="0"/>
              <a:t> </a:t>
            </a:r>
            <a:r>
              <a:rPr lang="de-DE" sz="2400" dirty="0" err="1" smtClean="0"/>
              <a:t>pitch</a:t>
            </a:r>
            <a:r>
              <a:rPr lang="de-DE" sz="2400" dirty="0" smtClean="0"/>
              <a:t> </a:t>
            </a:r>
            <a:r>
              <a:rPr lang="de-DE" sz="2400" dirty="0" err="1" smtClean="0"/>
              <a:t>signals</a:t>
            </a:r>
            <a:r>
              <a:rPr lang="de-DE" sz="2400" dirty="0" smtClean="0"/>
              <a:t> (</a:t>
            </a:r>
            <a:r>
              <a:rPr lang="de-DE" sz="2400" dirty="0" err="1" smtClean="0"/>
              <a:t>secondary</a:t>
            </a:r>
            <a:r>
              <a:rPr lang="de-DE" sz="2400" dirty="0" smtClean="0"/>
              <a:t> </a:t>
            </a:r>
            <a:r>
              <a:rPr lang="de-DE" sz="2400" dirty="0" err="1" smtClean="0"/>
              <a:t>task</a:t>
            </a:r>
            <a:r>
              <a:rPr lang="de-DE" sz="2400" dirty="0" smtClean="0"/>
              <a:t>).</a:t>
            </a:r>
          </a:p>
          <a:p>
            <a:r>
              <a:rPr lang="de-DE" sz="2400" kern="0" dirty="0" smtClean="0"/>
              <a:t>P3 </a:t>
            </a:r>
            <a:r>
              <a:rPr lang="de-DE" sz="2400" kern="0" dirty="0" err="1" smtClean="0"/>
              <a:t>amplitude</a:t>
            </a:r>
            <a:r>
              <a:rPr lang="de-DE" sz="2400" kern="0" dirty="0" smtClean="0"/>
              <a:t> (in ERP) </a:t>
            </a:r>
            <a:r>
              <a:rPr lang="de-DE" sz="2400" kern="0" dirty="0" err="1" smtClean="0"/>
              <a:t>declines</a:t>
            </a:r>
            <a:r>
              <a:rPr lang="de-DE" sz="2400" kern="0" dirty="0" smtClean="0"/>
              <a:t> </a:t>
            </a:r>
            <a:r>
              <a:rPr lang="de-DE" sz="2400" kern="0" dirty="0" err="1" smtClean="0"/>
              <a:t>during</a:t>
            </a:r>
            <a:r>
              <a:rPr lang="de-DE" sz="2400" kern="0" dirty="0" smtClean="0"/>
              <a:t> </a:t>
            </a:r>
            <a:r>
              <a:rPr lang="de-DE" sz="2400" kern="0" dirty="0" err="1" smtClean="0"/>
              <a:t>the</a:t>
            </a:r>
            <a:r>
              <a:rPr lang="de-DE" sz="2400" kern="0" dirty="0" smtClean="0"/>
              <a:t> </a:t>
            </a:r>
            <a:r>
              <a:rPr lang="de-DE" sz="2400" kern="0" dirty="0" err="1" smtClean="0"/>
              <a:t>processing</a:t>
            </a:r>
            <a:r>
              <a:rPr lang="de-DE" sz="2400" kern="0" dirty="0" smtClean="0"/>
              <a:t> </a:t>
            </a:r>
            <a:r>
              <a:rPr lang="de-DE" sz="2400" kern="0" dirty="0" err="1" smtClean="0"/>
              <a:t>of</a:t>
            </a:r>
            <a:r>
              <a:rPr lang="de-DE" sz="2400" kern="0" dirty="0" smtClean="0"/>
              <a:t> </a:t>
            </a:r>
            <a:r>
              <a:rPr lang="de-DE" sz="2400" kern="0" dirty="0" err="1" smtClean="0"/>
              <a:t>pitch</a:t>
            </a:r>
            <a:r>
              <a:rPr lang="de-DE" sz="2400" kern="0" dirty="0" smtClean="0"/>
              <a:t> </a:t>
            </a:r>
            <a:r>
              <a:rPr lang="de-DE" sz="2400" kern="0" dirty="0" err="1" smtClean="0"/>
              <a:t>signals</a:t>
            </a:r>
            <a:r>
              <a:rPr lang="de-DE" sz="2400" kern="0" dirty="0" smtClean="0"/>
              <a:t>. This </a:t>
            </a:r>
            <a:r>
              <a:rPr lang="de-DE" sz="2400" kern="0" dirty="0" err="1" smtClean="0"/>
              <a:t>indicates</a:t>
            </a:r>
            <a:r>
              <a:rPr lang="de-DE" sz="2400" kern="0" dirty="0" smtClean="0"/>
              <a:t> </a:t>
            </a:r>
            <a:r>
              <a:rPr lang="de-DE" sz="2400" kern="0" dirty="0" err="1" smtClean="0"/>
              <a:t>that</a:t>
            </a:r>
            <a:r>
              <a:rPr lang="de-DE" sz="2400" kern="0" dirty="0" smtClean="0"/>
              <a:t> </a:t>
            </a:r>
            <a:r>
              <a:rPr lang="de-DE" sz="2400" kern="0" dirty="0" err="1" smtClean="0"/>
              <a:t>resources</a:t>
            </a:r>
            <a:r>
              <a:rPr lang="de-DE" sz="2400" kern="0" dirty="0" smtClean="0"/>
              <a:t> </a:t>
            </a:r>
            <a:r>
              <a:rPr lang="de-DE" sz="2400" kern="0" dirty="0" err="1" smtClean="0"/>
              <a:t>are</a:t>
            </a:r>
            <a:r>
              <a:rPr lang="de-DE" sz="2400" kern="0" dirty="0" smtClean="0"/>
              <a:t> </a:t>
            </a:r>
            <a:r>
              <a:rPr lang="de-DE" sz="2400" kern="0" dirty="0" err="1" smtClean="0"/>
              <a:t>allocated</a:t>
            </a:r>
            <a:r>
              <a:rPr lang="de-DE" sz="2400" kern="0" dirty="0" smtClean="0"/>
              <a:t> </a:t>
            </a:r>
            <a:r>
              <a:rPr lang="de-DE" sz="2400" kern="0" dirty="0" err="1" smtClean="0"/>
              <a:t>to</a:t>
            </a:r>
            <a:r>
              <a:rPr lang="de-DE" sz="2400" kern="0" dirty="0" smtClean="0"/>
              <a:t> </a:t>
            </a:r>
            <a:r>
              <a:rPr lang="de-DE" sz="2400" kern="0" dirty="0" err="1" smtClean="0"/>
              <a:t>the</a:t>
            </a:r>
            <a:r>
              <a:rPr lang="de-DE" sz="2400" kern="0" dirty="0" smtClean="0"/>
              <a:t> </a:t>
            </a:r>
            <a:r>
              <a:rPr lang="de-DE" sz="2400" kern="0" dirty="0" err="1" smtClean="0"/>
              <a:t>primary</a:t>
            </a:r>
            <a:r>
              <a:rPr lang="de-DE" sz="2400" kern="0" dirty="0" smtClean="0"/>
              <a:t> </a:t>
            </a:r>
            <a:r>
              <a:rPr lang="de-DE" sz="2400" kern="0" dirty="0" err="1" smtClean="0"/>
              <a:t>task</a:t>
            </a:r>
            <a:r>
              <a:rPr lang="de-DE" sz="2400" kern="0" dirty="0" smtClean="0"/>
              <a:t> (</a:t>
            </a:r>
            <a:r>
              <a:rPr lang="de-DE" sz="2400" kern="0" dirty="0" err="1" smtClean="0"/>
              <a:t>processing</a:t>
            </a:r>
            <a:r>
              <a:rPr lang="de-DE" sz="2400" kern="0" dirty="0" smtClean="0"/>
              <a:t> </a:t>
            </a:r>
            <a:r>
              <a:rPr lang="de-DE" sz="2400" kern="0" dirty="0" err="1" smtClean="0"/>
              <a:t>of</a:t>
            </a:r>
            <a:r>
              <a:rPr lang="de-DE" sz="2400" kern="0" dirty="0" smtClean="0"/>
              <a:t> </a:t>
            </a:r>
            <a:r>
              <a:rPr lang="de-DE" sz="2400" kern="0" dirty="0" err="1" smtClean="0"/>
              <a:t>pictures</a:t>
            </a:r>
            <a:r>
              <a:rPr lang="de-DE" sz="2400" kern="0" dirty="0" smtClean="0"/>
              <a:t>).</a:t>
            </a:r>
          </a:p>
        </p:txBody>
      </p:sp>
      <p:sp>
        <p:nvSpPr>
          <p:cNvPr id="3" name="Rechteck 2"/>
          <p:cNvSpPr/>
          <p:nvPr/>
        </p:nvSpPr>
        <p:spPr>
          <a:xfrm>
            <a:off x="5102715" y="1190287"/>
            <a:ext cx="627525" cy="923330"/>
          </a:xfrm>
          <a:prstGeom prst="rect">
            <a:avLst/>
          </a:prstGeom>
          <a:noFill/>
        </p:spPr>
        <p:txBody>
          <a:bodyPr wrap="square" lIns="91440" tIns="45720" rIns="91440" bIns="45720">
            <a:spAutoFit/>
          </a:bodyPr>
          <a:lstStyle/>
          <a:p>
            <a:pPr algn="ctr"/>
            <a:r>
              <a:rPr lang="de-DE" sz="5400" cap="none" spc="0" dirty="0" smtClean="0">
                <a:ln w="22225">
                  <a:solidFill>
                    <a:schemeClr val="accent2"/>
                  </a:solidFill>
                  <a:prstDash val="solid"/>
                </a:ln>
                <a:solidFill>
                  <a:schemeClr val="accent2">
                    <a:lumMod val="40000"/>
                    <a:lumOff val="60000"/>
                  </a:schemeClr>
                </a:solidFill>
                <a:effectLst/>
              </a:rPr>
              <a:t>+</a:t>
            </a:r>
            <a:endParaRPr lang="de-DE" sz="5400" cap="none" spc="0" dirty="0">
              <a:ln w="22225">
                <a:solidFill>
                  <a:schemeClr val="accent2"/>
                </a:solidFill>
                <a:prstDash val="solid"/>
              </a:ln>
              <a:solidFill>
                <a:schemeClr val="accent2">
                  <a:lumMod val="40000"/>
                  <a:lumOff val="60000"/>
                </a:schemeClr>
              </a:solidFill>
              <a:effectLst/>
            </a:endParaRPr>
          </a:p>
        </p:txBody>
      </p:sp>
      <p:sp>
        <p:nvSpPr>
          <p:cNvPr id="4" name="Rechteck 3"/>
          <p:cNvSpPr/>
          <p:nvPr/>
        </p:nvSpPr>
        <p:spPr>
          <a:xfrm>
            <a:off x="4924867" y="2884158"/>
            <a:ext cx="269626" cy="461665"/>
          </a:xfrm>
          <a:prstGeom prst="rect">
            <a:avLst/>
          </a:prstGeom>
        </p:spPr>
        <p:txBody>
          <a:bodyPr wrap="none">
            <a:spAutoFit/>
          </a:bodyPr>
          <a:lstStyle/>
          <a:p>
            <a:r>
              <a:rPr lang="de-DE" dirty="0">
                <a:latin typeface="AdvP2A83"/>
              </a:rPr>
              <a:t> </a:t>
            </a:r>
            <a:endParaRPr lang="de-DE" dirty="0"/>
          </a:p>
        </p:txBody>
      </p:sp>
      <p:sp>
        <p:nvSpPr>
          <p:cNvPr id="11" name="Rechteck 10"/>
          <p:cNvSpPr/>
          <p:nvPr/>
        </p:nvSpPr>
        <p:spPr>
          <a:xfrm>
            <a:off x="5162670" y="2723456"/>
            <a:ext cx="627525" cy="923330"/>
          </a:xfrm>
          <a:prstGeom prst="rect">
            <a:avLst/>
          </a:prstGeom>
          <a:noFill/>
        </p:spPr>
        <p:txBody>
          <a:bodyPr wrap="square" lIns="91440" tIns="45720" rIns="91440" bIns="45720">
            <a:spAutoFit/>
          </a:bodyPr>
          <a:lstStyle/>
          <a:p>
            <a:pPr algn="ctr"/>
            <a:r>
              <a:rPr lang="de-DE" sz="5400" cap="none" spc="0" dirty="0" smtClean="0">
                <a:ln w="22225">
                  <a:solidFill>
                    <a:schemeClr val="accent2"/>
                  </a:solidFill>
                  <a:prstDash val="solid"/>
                </a:ln>
                <a:solidFill>
                  <a:schemeClr val="accent2">
                    <a:lumMod val="40000"/>
                    <a:lumOff val="60000"/>
                  </a:schemeClr>
                </a:solidFill>
                <a:effectLst/>
              </a:rPr>
              <a:t>+</a:t>
            </a:r>
            <a:endParaRPr lang="de-DE" sz="5400"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00147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34000" decel="48000" fill="hold" grpId="0" nodeType="clickEffect">
                                  <p:stCondLst>
                                    <p:cond delay="0"/>
                                  </p:stCondLst>
                                  <p:childTnLst>
                                    <p:animMotion origin="layout" path="M -1.11111E-6 0.03195 L 0.06302 0.10556 C 0.07639 0.12245 0.09618 0.13287 0.11702 0.13287 C 0.14097 0.13287 0.1599 0.12245 0.17327 0.10556 L 0.23715 0.03195 " pathEditMode="relative" rAng="0" ptsTypes="AAAAA">
                                      <p:cBhvr>
                                        <p:cTn id="6" dur="3000" fill="hold"/>
                                        <p:tgtEl>
                                          <p:spTgt spid="3"/>
                                        </p:tgtEl>
                                        <p:attrNameLst>
                                          <p:attrName>ppt_x</p:attrName>
                                          <p:attrName>ppt_y</p:attrName>
                                        </p:attrNameLst>
                                      </p:cBhvr>
                                      <p:rCtr x="11858" y="5046"/>
                                    </p:animMotion>
                                  </p:childTnLst>
                                </p:cTn>
                              </p:par>
                              <p:par>
                                <p:cTn id="7" presetID="37" presetClass="path" presetSubtype="0" accel="18000" decel="40000" fill="hold" grpId="0" nodeType="withEffect">
                                  <p:stCondLst>
                                    <p:cond delay="0"/>
                                  </p:stCondLst>
                                  <p:childTnLst>
                                    <p:animMotion origin="layout" path="M 4.44444E-6 0.04676 L 0.06059 0.1044 C 0.07343 0.11783 0.09236 0.125 0.11232 0.125 C 0.13489 0.125 0.15312 0.11783 0.16579 0.1044 L 0.22691 0.04676 " pathEditMode="relative" rAng="0" ptsTypes="AAAAA">
                                      <p:cBhvr>
                                        <p:cTn id="8" dur="3000" fill="hold"/>
                                        <p:tgtEl>
                                          <p:spTgt spid="11"/>
                                        </p:tgtEl>
                                        <p:attrNameLst>
                                          <p:attrName>ppt_x</p:attrName>
                                          <p:attrName>ppt_y</p:attrName>
                                        </p:attrNameLst>
                                      </p:cBhvr>
                                      <p:rCtr x="11337" y="391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P spid="3"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smtClean="0"/>
              <a:t>Reinhard Blutner</a:t>
            </a:r>
          </a:p>
        </p:txBody>
      </p:sp>
      <p:sp>
        <p:nvSpPr>
          <p:cNvPr id="53251"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E8539EE-2485-49E3-A27A-8A8446872F54}" type="slidenum">
              <a:rPr lang="en-US" altLang="en-US" sz="1400" smtClean="0"/>
              <a:pPr/>
              <a:t>27</a:t>
            </a:fld>
            <a:endParaRPr lang="en-US" altLang="en-US" sz="1400" smtClean="0"/>
          </a:p>
        </p:txBody>
      </p:sp>
      <p:sp>
        <p:nvSpPr>
          <p:cNvPr id="5" name="Rechthoek 6"/>
          <p:cNvSpPr>
            <a:spLocks noChangeArrowheads="1"/>
          </p:cNvSpPr>
          <p:nvPr/>
        </p:nvSpPr>
        <p:spPr bwMode="auto">
          <a:xfrm>
            <a:off x="539750" y="2287864"/>
            <a:ext cx="4733484" cy="3570208"/>
          </a:xfrm>
          <a:prstGeom prst="rect">
            <a:avLst/>
          </a:prstGeom>
          <a:noFill/>
          <a:ln w="317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17100" eaLnBrk="1" hangingPunct="1">
              <a:spcAft>
                <a:spcPts val="1200"/>
              </a:spcAft>
              <a:tabLst>
                <a:tab pos="534988" algn="l"/>
              </a:tabLst>
              <a:defRPr/>
            </a:pPr>
            <a:r>
              <a:rPr lang="en-US" dirty="0" smtClean="0">
                <a:latin typeface="+mn-lt"/>
                <a:sym typeface="Wingdings" panose="05000000000000000000" pitchFamily="2" charset="2"/>
              </a:rPr>
              <a:t>Conscious feelings and music </a:t>
            </a:r>
            <a:r>
              <a:rPr lang="en-US" dirty="0">
                <a:latin typeface="+mn-lt"/>
                <a:sym typeface="Wingdings" panose="05000000000000000000" pitchFamily="2" charset="2"/>
              </a:rPr>
              <a:t>can help to </a:t>
            </a:r>
            <a:r>
              <a:rPr lang="en-US" dirty="0">
                <a:solidFill>
                  <a:srgbClr val="333333"/>
                </a:solidFill>
                <a:latin typeface="+mn-lt"/>
              </a:rPr>
              <a:t>overcome cognitive </a:t>
            </a:r>
            <a:r>
              <a:rPr lang="en-US" dirty="0" smtClean="0">
                <a:solidFill>
                  <a:srgbClr val="333333"/>
                </a:solidFill>
                <a:latin typeface="+mn-lt"/>
              </a:rPr>
              <a:t>dissonances and to </a:t>
            </a:r>
            <a:r>
              <a:rPr lang="en-US" dirty="0">
                <a:solidFill>
                  <a:srgbClr val="333333"/>
                </a:solidFill>
                <a:latin typeface="+mn-lt"/>
              </a:rPr>
              <a:t>unify the inner </a:t>
            </a:r>
            <a:r>
              <a:rPr lang="en-US" dirty="0" smtClean="0">
                <a:solidFill>
                  <a:srgbClr val="333333"/>
                </a:solidFill>
                <a:latin typeface="+mn-lt"/>
              </a:rPr>
              <a:t>world. </a:t>
            </a:r>
          </a:p>
          <a:p>
            <a:pPr marL="17100" eaLnBrk="1" hangingPunct="1">
              <a:spcAft>
                <a:spcPts val="1200"/>
              </a:spcAft>
              <a:tabLst>
                <a:tab pos="534988" algn="l"/>
              </a:tabLst>
              <a:defRPr/>
            </a:pPr>
            <a:r>
              <a:rPr lang="en-US" dirty="0" smtClean="0">
                <a:sym typeface="Wingdings" panose="05000000000000000000" pitchFamily="2" charset="2"/>
              </a:rPr>
              <a:t>This </a:t>
            </a:r>
            <a:r>
              <a:rPr lang="en-US" dirty="0">
                <a:sym typeface="Wingdings" panose="05000000000000000000" pitchFamily="2" charset="2"/>
              </a:rPr>
              <a:t>may be an </a:t>
            </a:r>
            <a:r>
              <a:rPr lang="en-US" dirty="0" smtClean="0">
                <a:sym typeface="Wingdings" panose="05000000000000000000" pitchFamily="2" charset="2"/>
              </a:rPr>
              <a:t>phylogenetic argument for the </a:t>
            </a:r>
            <a:r>
              <a:rPr lang="en-US" dirty="0" smtClean="0"/>
              <a:t>parallel </a:t>
            </a:r>
            <a:r>
              <a:rPr lang="en-US" dirty="0"/>
              <a:t>evolution of </a:t>
            </a:r>
            <a:r>
              <a:rPr lang="en-US" dirty="0" smtClean="0"/>
              <a:t>consciousness</a:t>
            </a:r>
            <a:r>
              <a:rPr lang="en-US" dirty="0"/>
              <a:t>, musical styles, and </a:t>
            </a:r>
            <a:r>
              <a:rPr lang="en-US" dirty="0" smtClean="0"/>
              <a:t>continued cultural development.</a:t>
            </a:r>
            <a:endParaRPr lang="en-US" altLang="en-US" dirty="0">
              <a:sym typeface="Wingdings" panose="05000000000000000000" pitchFamily="2" charset="2"/>
            </a:endParaRPr>
          </a:p>
        </p:txBody>
      </p:sp>
      <p:sp>
        <p:nvSpPr>
          <p:cNvPr id="7" name="Rectangle 2"/>
          <p:cNvSpPr txBox="1">
            <a:spLocks noChangeArrowheads="1"/>
          </p:cNvSpPr>
          <p:nvPr/>
        </p:nvSpPr>
        <p:spPr bwMode="auto">
          <a:xfrm>
            <a:off x="539750" y="609600"/>
            <a:ext cx="80899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a:defRPr/>
            </a:pPr>
            <a:r>
              <a:rPr lang="en-US" kern="0" dirty="0" smtClean="0"/>
              <a:t>An Argument from </a:t>
            </a:r>
            <a:r>
              <a:rPr lang="en-US" kern="0" dirty="0" err="1" smtClean="0"/>
              <a:t>Phylogenetics</a:t>
            </a:r>
            <a:endParaRPr lang="en-US" kern="0" dirty="0" smtClean="0"/>
          </a:p>
        </p:txBody>
      </p:sp>
      <p:pic>
        <p:nvPicPr>
          <p:cNvPr id="1026" name="Picture 2" descr="Bildergebnis für perlovsky emo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410" y="1889759"/>
            <a:ext cx="2905112" cy="436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6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txBox="1">
            <a:spLocks noChangeArrowheads="1"/>
          </p:cNvSpPr>
          <p:nvPr/>
        </p:nvSpPr>
        <p:spPr bwMode="auto">
          <a:xfrm>
            <a:off x="175896" y="-70007"/>
            <a:ext cx="8828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nl-NL" altLang="en-US" sz="4000" dirty="0" smtClean="0">
                <a:solidFill>
                  <a:srgbClr val="000099"/>
                </a:solidFill>
                <a:cs typeface="Tahoma" panose="020B0604030504040204" pitchFamily="34" charset="0"/>
              </a:rPr>
              <a:t>Summary</a:t>
            </a:r>
            <a:endParaRPr lang="en-GB" altLang="en-US" sz="4000" dirty="0">
              <a:solidFill>
                <a:srgbClr val="000099"/>
              </a:solidFill>
              <a:cs typeface="Tahoma" panose="020B0604030504040204" pitchFamily="34" charset="0"/>
            </a:endParaRPr>
          </a:p>
        </p:txBody>
      </p:sp>
      <p:sp>
        <p:nvSpPr>
          <p:cNvPr id="92164" name="Tijdelijke aanduiding voor dianummer 4"/>
          <p:cNvSpPr>
            <a:spLocks noGrp="1"/>
          </p:cNvSpPr>
          <p:nvPr>
            <p:ph type="sldNum" sz="quarter" idx="11"/>
          </p:nvPr>
        </p:nvSpPr>
        <p:spPr>
          <a:xfrm>
            <a:off x="6553200" y="62722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1000" smtClean="0">
                <a:latin typeface="Verdana" panose="020B0604030504040204" pitchFamily="34" charset="0"/>
                <a:ea typeface="MS PGothic" panose="020B0600070205080204" pitchFamily="34" charset="-128"/>
              </a:rPr>
              <a:t> </a:t>
            </a:r>
            <a:fld id="{FEB835E2-AC6A-4E7E-8B2E-3DA16E00C506}" type="slidenum">
              <a:rPr lang="en-US" altLang="en-US" sz="1000" smtClean="0">
                <a:latin typeface="Verdana" panose="020B0604030504040204" pitchFamily="34" charset="0"/>
                <a:ea typeface="MS PGothic" panose="020B0600070205080204" pitchFamily="34" charset="-128"/>
              </a:rPr>
              <a:pPr>
                <a:spcBef>
                  <a:spcPct val="0"/>
                </a:spcBef>
                <a:buFontTx/>
                <a:buNone/>
              </a:pPr>
              <a:t>28</a:t>
            </a:fld>
            <a:endParaRPr lang="en-US" altLang="en-US" sz="1000" smtClean="0">
              <a:latin typeface="Verdana" panose="020B0604030504040204" pitchFamily="34" charset="0"/>
              <a:ea typeface="MS PGothic" panose="020B0600070205080204" pitchFamily="34" charset="-128"/>
            </a:endParaRPr>
          </a:p>
        </p:txBody>
      </p:sp>
      <p:sp>
        <p:nvSpPr>
          <p:cNvPr id="9216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smtClean="0"/>
              <a:t>Reinhard Blutner</a:t>
            </a:r>
          </a:p>
        </p:txBody>
      </p:sp>
      <p:sp>
        <p:nvSpPr>
          <p:cNvPr id="9" name="Rectangle 3"/>
          <p:cNvSpPr txBox="1">
            <a:spLocks noChangeArrowheads="1"/>
          </p:cNvSpPr>
          <p:nvPr/>
        </p:nvSpPr>
        <p:spPr bwMode="auto">
          <a:xfrm>
            <a:off x="634049" y="810579"/>
            <a:ext cx="7911782" cy="562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600"/>
              </a:spcAft>
            </a:pPr>
            <a:r>
              <a:rPr lang="de-DE" sz="2400" dirty="0" smtClean="0"/>
              <a:t>Descartes</a:t>
            </a:r>
            <a:r>
              <a:rPr lang="de-DE" sz="2400" dirty="0"/>
              <a:t>' </a:t>
            </a:r>
            <a:r>
              <a:rPr lang="de-DE" sz="2400" dirty="0" err="1" smtClean="0"/>
              <a:t>error</a:t>
            </a:r>
            <a:r>
              <a:rPr lang="de-DE" sz="2400" dirty="0" smtClean="0"/>
              <a:t> </a:t>
            </a:r>
            <a:r>
              <a:rPr lang="de-DE" sz="2400" dirty="0" err="1" smtClean="0"/>
              <a:t>is</a:t>
            </a:r>
            <a:r>
              <a:rPr lang="de-DE" sz="2400" dirty="0" smtClean="0"/>
              <a:t> </a:t>
            </a:r>
            <a:r>
              <a:rPr lang="de-DE" sz="2400" dirty="0" err="1" smtClean="0"/>
              <a:t>the</a:t>
            </a:r>
            <a:r>
              <a:rPr lang="de-DE" sz="2400" dirty="0" smtClean="0"/>
              <a:t> </a:t>
            </a:r>
            <a:r>
              <a:rPr lang="de-DE" sz="2400" dirty="0" err="1" smtClean="0"/>
              <a:t>strict</a:t>
            </a:r>
            <a:r>
              <a:rPr lang="de-DE" sz="2400" dirty="0" smtClean="0"/>
              <a:t> </a:t>
            </a:r>
            <a:r>
              <a:rPr lang="de-DE" sz="2400" dirty="0" err="1" smtClean="0"/>
              <a:t>separation</a:t>
            </a:r>
            <a:r>
              <a:rPr lang="de-DE" sz="2400" dirty="0" smtClean="0"/>
              <a:t> </a:t>
            </a:r>
            <a:r>
              <a:rPr lang="de-DE" sz="2400" dirty="0" err="1" smtClean="0"/>
              <a:t>of</a:t>
            </a:r>
            <a:r>
              <a:rPr lang="de-DE" sz="2400" dirty="0" smtClean="0"/>
              <a:t> </a:t>
            </a:r>
            <a:r>
              <a:rPr lang="de-DE" sz="2400" dirty="0" err="1" smtClean="0"/>
              <a:t>thinking</a:t>
            </a:r>
            <a:r>
              <a:rPr lang="de-DE" sz="2400" dirty="0" smtClean="0"/>
              <a:t> </a:t>
            </a:r>
            <a:r>
              <a:rPr lang="de-DE" sz="2400" dirty="0" err="1" smtClean="0"/>
              <a:t>and</a:t>
            </a:r>
            <a:r>
              <a:rPr lang="de-DE" sz="2400" dirty="0" smtClean="0"/>
              <a:t> </a:t>
            </a:r>
            <a:r>
              <a:rPr lang="de-DE" sz="2400" dirty="0" err="1" smtClean="0"/>
              <a:t>feeling</a:t>
            </a:r>
            <a:endParaRPr lang="de-DE" sz="2400" dirty="0" smtClean="0"/>
          </a:p>
          <a:p>
            <a:pPr lvl="1">
              <a:spcBef>
                <a:spcPts val="0"/>
              </a:spcBef>
              <a:spcAft>
                <a:spcPts val="600"/>
              </a:spcAft>
            </a:pPr>
            <a:r>
              <a:rPr lang="en-US" altLang="en-US" sz="2000" dirty="0" smtClean="0"/>
              <a:t>Efficient </a:t>
            </a:r>
            <a:r>
              <a:rPr lang="en-US" altLang="en-US" sz="2000" dirty="0"/>
              <a:t>Human choice behavior demands gut </a:t>
            </a:r>
            <a:r>
              <a:rPr lang="en-US" altLang="en-US" sz="2000" dirty="0" smtClean="0">
                <a:solidFill>
                  <a:srgbClr val="000099"/>
                </a:solidFill>
              </a:rPr>
              <a:t>feelings</a:t>
            </a:r>
            <a:r>
              <a:rPr lang="en-US" altLang="en-US" sz="2000" dirty="0" smtClean="0"/>
              <a:t>.</a:t>
            </a:r>
          </a:p>
          <a:p>
            <a:pPr lvl="1">
              <a:spcBef>
                <a:spcPts val="0"/>
              </a:spcBef>
              <a:spcAft>
                <a:spcPts val="600"/>
              </a:spcAft>
            </a:pPr>
            <a:r>
              <a:rPr lang="en-US" altLang="en-US" sz="2000" dirty="0" smtClean="0"/>
              <a:t>Musical </a:t>
            </a:r>
            <a:r>
              <a:rPr lang="en-US" altLang="en-US" sz="2000" dirty="0"/>
              <a:t>expectation (</a:t>
            </a:r>
            <a:r>
              <a:rPr lang="en-US" altLang="en-US" sz="2000" dirty="0">
                <a:solidFill>
                  <a:srgbClr val="000099"/>
                </a:solidFill>
              </a:rPr>
              <a:t>thinking</a:t>
            </a:r>
            <a:r>
              <a:rPr lang="en-US" altLang="en-US" sz="2000" dirty="0"/>
              <a:t>) is essential for the development of (aesthetic) feelings.</a:t>
            </a:r>
          </a:p>
          <a:p>
            <a:pPr>
              <a:spcBef>
                <a:spcPts val="0"/>
              </a:spcBef>
              <a:spcAft>
                <a:spcPts val="600"/>
              </a:spcAft>
            </a:pPr>
            <a:r>
              <a:rPr lang="en-US" altLang="en-US" sz="2400" dirty="0" smtClean="0"/>
              <a:t>The role of consciousness</a:t>
            </a:r>
          </a:p>
          <a:p>
            <a:pPr lvl="1">
              <a:spcBef>
                <a:spcPts val="0"/>
              </a:spcBef>
              <a:spcAft>
                <a:spcPts val="600"/>
              </a:spcAft>
            </a:pPr>
            <a:r>
              <a:rPr lang="de-DE" sz="2000" dirty="0" err="1" smtClean="0"/>
              <a:t>Conscious</a:t>
            </a:r>
            <a:r>
              <a:rPr lang="de-DE" sz="2000" dirty="0" smtClean="0"/>
              <a:t> </a:t>
            </a:r>
            <a:r>
              <a:rPr lang="de-DE" sz="2000" dirty="0" err="1"/>
              <a:t>feelings</a:t>
            </a:r>
            <a:r>
              <a:rPr lang="de-DE" sz="2000" dirty="0"/>
              <a:t> </a:t>
            </a:r>
            <a:r>
              <a:rPr lang="de-DE" sz="2000" dirty="0" err="1"/>
              <a:t>allocate</a:t>
            </a:r>
            <a:r>
              <a:rPr lang="de-DE" sz="2000" dirty="0"/>
              <a:t> </a:t>
            </a:r>
            <a:r>
              <a:rPr lang="de-DE" sz="2000" dirty="0" err="1"/>
              <a:t>resources</a:t>
            </a:r>
            <a:r>
              <a:rPr lang="de-DE" sz="2000" dirty="0"/>
              <a:t> </a:t>
            </a:r>
            <a:r>
              <a:rPr lang="de-DE" sz="2000" dirty="0" err="1"/>
              <a:t>to</a:t>
            </a:r>
            <a:r>
              <a:rPr lang="de-DE" sz="2000" dirty="0"/>
              <a:t> </a:t>
            </a:r>
            <a:r>
              <a:rPr lang="de-DE" sz="2000" dirty="0" err="1"/>
              <a:t>the</a:t>
            </a:r>
            <a:r>
              <a:rPr lang="de-DE" sz="2000" dirty="0"/>
              <a:t> emotional </a:t>
            </a:r>
            <a:r>
              <a:rPr lang="de-DE" sz="2000" dirty="0" err="1" smtClean="0"/>
              <a:t>event</a:t>
            </a:r>
            <a:endParaRPr lang="de-DE" sz="2000" dirty="0" smtClean="0"/>
          </a:p>
          <a:p>
            <a:pPr lvl="1">
              <a:spcBef>
                <a:spcPts val="0"/>
              </a:spcBef>
              <a:spcAft>
                <a:spcPts val="600"/>
              </a:spcAft>
            </a:pPr>
            <a:r>
              <a:rPr lang="de-DE" sz="2000" dirty="0" err="1"/>
              <a:t>Emotions</a:t>
            </a:r>
            <a:r>
              <a:rPr lang="de-DE" sz="2000" dirty="0"/>
              <a:t> </a:t>
            </a:r>
            <a:r>
              <a:rPr lang="de-DE" sz="2000" dirty="0" err="1"/>
              <a:t>can</a:t>
            </a:r>
            <a:r>
              <a:rPr lang="de-DE" sz="2000" dirty="0"/>
              <a:t> </a:t>
            </a:r>
            <a:r>
              <a:rPr lang="de-DE" sz="2000" dirty="0" err="1"/>
              <a:t>be</a:t>
            </a:r>
            <a:r>
              <a:rPr lang="de-DE" sz="2000" dirty="0"/>
              <a:t> </a:t>
            </a:r>
            <a:r>
              <a:rPr lang="de-DE" sz="2000" dirty="0" err="1"/>
              <a:t>trigerred</a:t>
            </a:r>
            <a:r>
              <a:rPr lang="de-DE" sz="2000" dirty="0"/>
              <a:t> </a:t>
            </a:r>
            <a:r>
              <a:rPr lang="de-DE" sz="2000" dirty="0" err="1"/>
              <a:t>nonconsciously</a:t>
            </a:r>
            <a:r>
              <a:rPr lang="de-DE" sz="2000" dirty="0"/>
              <a:t> but </a:t>
            </a:r>
            <a:r>
              <a:rPr lang="de-DE" sz="2000" dirty="0" err="1"/>
              <a:t>they</a:t>
            </a:r>
            <a:r>
              <a:rPr lang="de-DE" sz="2000" dirty="0"/>
              <a:t> </a:t>
            </a:r>
            <a:r>
              <a:rPr lang="de-DE" sz="2000" dirty="0" err="1"/>
              <a:t>cannot</a:t>
            </a:r>
            <a:r>
              <a:rPr lang="de-DE" sz="2000" dirty="0"/>
              <a:t> </a:t>
            </a:r>
            <a:r>
              <a:rPr lang="de-DE" sz="2000" dirty="0" err="1"/>
              <a:t>continue</a:t>
            </a:r>
            <a:r>
              <a:rPr lang="de-DE" sz="2000" dirty="0"/>
              <a:t> </a:t>
            </a:r>
            <a:r>
              <a:rPr lang="de-DE" sz="2000" dirty="0" err="1"/>
              <a:t>without</a:t>
            </a:r>
            <a:r>
              <a:rPr lang="de-DE" sz="2000" dirty="0"/>
              <a:t> </a:t>
            </a:r>
            <a:r>
              <a:rPr lang="de-DE" sz="2000" dirty="0" err="1"/>
              <a:t>core</a:t>
            </a:r>
            <a:r>
              <a:rPr lang="de-DE" sz="2000" dirty="0"/>
              <a:t> </a:t>
            </a:r>
            <a:r>
              <a:rPr lang="de-DE" sz="2000" dirty="0" err="1" smtClean="0"/>
              <a:t>consciousness</a:t>
            </a:r>
            <a:endParaRPr lang="de-DE" sz="2000" dirty="0" smtClean="0"/>
          </a:p>
          <a:p>
            <a:pPr lvl="1">
              <a:spcBef>
                <a:spcPts val="0"/>
              </a:spcBef>
              <a:spcAft>
                <a:spcPts val="600"/>
              </a:spcAft>
            </a:pPr>
            <a:r>
              <a:rPr lang="de-DE" sz="2000" dirty="0" err="1" smtClean="0"/>
              <a:t>Evolutionary</a:t>
            </a:r>
            <a:r>
              <a:rPr lang="de-DE" sz="2000" dirty="0" smtClean="0"/>
              <a:t> </a:t>
            </a:r>
            <a:r>
              <a:rPr lang="de-DE" sz="2000" dirty="0" err="1" smtClean="0"/>
              <a:t>advantage</a:t>
            </a:r>
            <a:r>
              <a:rPr lang="de-DE" sz="2000" dirty="0" smtClean="0"/>
              <a:t> </a:t>
            </a:r>
            <a:r>
              <a:rPr lang="de-DE" sz="2000" dirty="0" err="1" smtClean="0"/>
              <a:t>of</a:t>
            </a:r>
            <a:r>
              <a:rPr lang="de-DE" sz="2000" dirty="0" smtClean="0"/>
              <a:t> emotional </a:t>
            </a:r>
            <a:r>
              <a:rPr lang="de-DE" sz="2000" dirty="0" err="1" smtClean="0"/>
              <a:t>music</a:t>
            </a:r>
            <a:r>
              <a:rPr lang="de-DE" sz="2000" dirty="0" smtClean="0"/>
              <a:t>: </a:t>
            </a:r>
            <a:r>
              <a:rPr lang="en-US" sz="2000" dirty="0" smtClean="0">
                <a:solidFill>
                  <a:srgbClr val="333333"/>
                </a:solidFill>
              </a:rPr>
              <a:t>overcoming </a:t>
            </a:r>
            <a:r>
              <a:rPr lang="en-US" sz="2000" dirty="0">
                <a:solidFill>
                  <a:srgbClr val="333333"/>
                </a:solidFill>
              </a:rPr>
              <a:t>cognitive dissonances </a:t>
            </a:r>
            <a:endParaRPr lang="en-US" sz="2000" dirty="0" smtClean="0">
              <a:solidFill>
                <a:srgbClr val="333333"/>
              </a:solidFill>
            </a:endParaRPr>
          </a:p>
          <a:p>
            <a:pPr>
              <a:spcBef>
                <a:spcPts val="0"/>
              </a:spcBef>
              <a:spcAft>
                <a:spcPts val="600"/>
              </a:spcAft>
            </a:pPr>
            <a:r>
              <a:rPr lang="en-US" altLang="en-US" sz="2400" dirty="0" smtClean="0">
                <a:solidFill>
                  <a:srgbClr val="333333"/>
                </a:solidFill>
              </a:rPr>
              <a:t>Big Problems</a:t>
            </a:r>
          </a:p>
          <a:p>
            <a:pPr lvl="1">
              <a:spcBef>
                <a:spcPts val="0"/>
              </a:spcBef>
              <a:spcAft>
                <a:spcPts val="600"/>
              </a:spcAft>
            </a:pPr>
            <a:r>
              <a:rPr lang="en-US" altLang="en-US" sz="2000" dirty="0" smtClean="0">
                <a:solidFill>
                  <a:srgbClr val="333333"/>
                </a:solidFill>
              </a:rPr>
              <a:t>Embodied perspective: mind and body as two aspects of one unit. Integration </a:t>
            </a:r>
            <a:r>
              <a:rPr lang="en-US" altLang="en-US" sz="2000" dirty="0">
                <a:solidFill>
                  <a:srgbClr val="333333"/>
                </a:solidFill>
              </a:rPr>
              <a:t>of Eastern and Western </a:t>
            </a:r>
            <a:r>
              <a:rPr lang="en-US" altLang="en-US" sz="2000" dirty="0" smtClean="0">
                <a:solidFill>
                  <a:srgbClr val="333333"/>
                </a:solidFill>
              </a:rPr>
              <a:t>thinking.</a:t>
            </a:r>
          </a:p>
          <a:p>
            <a:pPr lvl="1">
              <a:spcBef>
                <a:spcPts val="0"/>
              </a:spcBef>
              <a:spcAft>
                <a:spcPts val="600"/>
              </a:spcAft>
            </a:pPr>
            <a:r>
              <a:rPr lang="en-US" altLang="en-US" sz="2000" dirty="0" smtClean="0">
                <a:solidFill>
                  <a:srgbClr val="333333"/>
                </a:solidFill>
              </a:rPr>
              <a:t>Novel theoretical approaches to consciousness  (</a:t>
            </a:r>
            <a:r>
              <a:rPr lang="en-US" altLang="en-US" sz="2000" dirty="0" err="1" smtClean="0">
                <a:solidFill>
                  <a:srgbClr val="333333"/>
                </a:solidFill>
              </a:rPr>
              <a:t>Lamme</a:t>
            </a:r>
            <a:r>
              <a:rPr lang="en-US" altLang="en-US" sz="2000" dirty="0" smtClean="0">
                <a:solidFill>
                  <a:srgbClr val="333333"/>
                </a:solidFill>
              </a:rPr>
              <a:t>)</a:t>
            </a:r>
          </a:p>
        </p:txBody>
      </p:sp>
    </p:spTree>
    <p:extLst>
      <p:ext uri="{BB962C8B-B14F-4D97-AF65-F5344CB8AC3E}">
        <p14:creationId xmlns:p14="http://schemas.microsoft.com/office/powerpoint/2010/main" val="423274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el 1"/>
          <p:cNvSpPr>
            <a:spLocks noGrp="1"/>
          </p:cNvSpPr>
          <p:nvPr>
            <p:ph type="title"/>
          </p:nvPr>
        </p:nvSpPr>
        <p:spPr>
          <a:xfrm>
            <a:off x="457200" y="169863"/>
            <a:ext cx="8229600" cy="1143000"/>
          </a:xfrm>
        </p:spPr>
        <p:txBody>
          <a:bodyPr/>
          <a:lstStyle/>
          <a:p>
            <a:r>
              <a:rPr lang="de-DE" altLang="en-US" dirty="0" smtClean="0"/>
              <a:t>Abstract </a:t>
            </a:r>
          </a:p>
        </p:txBody>
      </p:sp>
      <p:sp>
        <p:nvSpPr>
          <p:cNvPr id="94211" name="Tijdelijke aanduiding voor inhoud 2"/>
          <p:cNvSpPr>
            <a:spLocks noGrp="1"/>
          </p:cNvSpPr>
          <p:nvPr>
            <p:ph idx="1"/>
          </p:nvPr>
        </p:nvSpPr>
        <p:spPr>
          <a:xfrm>
            <a:off x="187325" y="1247775"/>
            <a:ext cx="8778875" cy="4186238"/>
          </a:xfrm>
        </p:spPr>
        <p:txBody>
          <a:bodyPr/>
          <a:lstStyle/>
          <a:p>
            <a:pPr marL="0" indent="0" algn="ctr">
              <a:buNone/>
            </a:pPr>
            <a:r>
              <a:rPr lang="en-US" sz="1400" dirty="0" smtClean="0"/>
              <a:t>Some thoughts about the union of thinking and feeling</a:t>
            </a:r>
          </a:p>
          <a:p>
            <a:pPr marL="0" indent="0">
              <a:spcBef>
                <a:spcPts val="600"/>
              </a:spcBef>
              <a:spcAft>
                <a:spcPts val="800"/>
              </a:spcAft>
              <a:buNone/>
            </a:pPr>
            <a:r>
              <a:rPr lang="en-US" sz="1400" dirty="0" smtClean="0"/>
              <a:t>In classical, Cartesian theories of thinking and theories of feelings, both domains are strictly separated. For instance, early models </a:t>
            </a:r>
            <a:r>
              <a:rPr lang="en-US" sz="1400" dirty="0"/>
              <a:t>of </a:t>
            </a:r>
            <a:r>
              <a:rPr lang="en-US" sz="1400" dirty="0" smtClean="0"/>
              <a:t>thinking and deciding are </a:t>
            </a:r>
            <a:r>
              <a:rPr lang="en-US" sz="1400" dirty="0"/>
              <a:t>based on general ideas of rationality as </a:t>
            </a:r>
            <a:r>
              <a:rPr lang="en-US" sz="1400" dirty="0" smtClean="0"/>
              <a:t>developed in </a:t>
            </a:r>
            <a:r>
              <a:rPr lang="en-US" sz="1400" dirty="0"/>
              <a:t>logic, probability theory and decision theory. </a:t>
            </a:r>
            <a:r>
              <a:rPr lang="en-US" sz="1400" dirty="0" smtClean="0"/>
              <a:t>Researchers </a:t>
            </a:r>
            <a:r>
              <a:rPr lang="en-US" sz="1400" dirty="0"/>
              <a:t>of </a:t>
            </a:r>
            <a:r>
              <a:rPr lang="en-US" sz="1400" dirty="0" smtClean="0"/>
              <a:t>cognitive science </a:t>
            </a:r>
            <a:r>
              <a:rPr lang="en-US" sz="1400" dirty="0"/>
              <a:t>have borrowed the idea of rational decisions from mathematical </a:t>
            </a:r>
            <a:r>
              <a:rPr lang="en-US" sz="1400" dirty="0" smtClean="0"/>
              <a:t>economics and </a:t>
            </a:r>
            <a:r>
              <a:rPr lang="en-US" sz="1400" dirty="0"/>
              <a:t>game </a:t>
            </a:r>
            <a:r>
              <a:rPr lang="en-US" sz="1400" dirty="0" smtClean="0"/>
              <a:t>theory. </a:t>
            </a:r>
            <a:r>
              <a:rPr lang="en-US" sz="1400" dirty="0"/>
              <a:t>The </a:t>
            </a:r>
            <a:r>
              <a:rPr lang="en-US" sz="1400" dirty="0" smtClean="0"/>
              <a:t>classical idea </a:t>
            </a:r>
            <a:r>
              <a:rPr lang="en-US" sz="1400" dirty="0"/>
              <a:t>is to assume </a:t>
            </a:r>
            <a:r>
              <a:rPr lang="en-US" sz="1400" dirty="0" smtClean="0"/>
              <a:t>that </a:t>
            </a:r>
            <a:r>
              <a:rPr lang="en-US" sz="1400" dirty="0"/>
              <a:t>rational agents are expected utility </a:t>
            </a:r>
            <a:r>
              <a:rPr lang="en-US" sz="1400" dirty="0" smtClean="0"/>
              <a:t>maximizers. Of course, emotions and feelings do not play any role in these Cartesian models. Early models of feelings, in contrast, are derived from ancient theories of rhetoric (Plato’s art of persuasion). It is described by a system of fixed rules. In music, this system associates certain musical forms with distinct affects and feelings (doctrine of affections). Essentially, processes of thinking are excluded in this approach. </a:t>
            </a:r>
          </a:p>
          <a:p>
            <a:pPr marL="0" indent="0">
              <a:buNone/>
            </a:pPr>
            <a:r>
              <a:rPr lang="en-US" altLang="en-US" sz="1400" dirty="0" smtClean="0"/>
              <a:t>In the first part of my talk I will outline some puzzles that illustrate the failure of theories that assume a strict separation of thinking and feeling. This concerns the nature of decision processes when considering the domain of thinking and ignoring the influence of emotions. On the other hand, in the domain of music, it concerns the emergence of musical meaning ignoring the role of thinking for the generation of aesthetic feelings. In the second part, I outline the role of consciousness for the integration of thinking and feeling into a unified, coherent system.</a:t>
            </a:r>
            <a:r>
              <a:rPr lang="de-DE" altLang="en-US" sz="1400" dirty="0" smtClean="0"/>
              <a:t> </a:t>
            </a:r>
            <a:endParaRPr lang="en-GB" altLang="en-US" sz="1400" dirty="0" smtClean="0"/>
          </a:p>
        </p:txBody>
      </p:sp>
      <p:sp>
        <p:nvSpPr>
          <p:cNvPr id="94212"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1000" smtClean="0">
                <a:latin typeface="Verdana" panose="020B0604030504040204" pitchFamily="34" charset="0"/>
                <a:ea typeface="MS PGothic" panose="020B0600070205080204" pitchFamily="34" charset="-128"/>
              </a:rPr>
              <a:t> </a:t>
            </a:r>
            <a:fld id="{B89538F0-F296-488B-A60F-DF25FF96F582}" type="slidenum">
              <a:rPr lang="en-US" altLang="en-US" sz="1000" smtClean="0">
                <a:latin typeface="Verdana" panose="020B0604030504040204" pitchFamily="34" charset="0"/>
                <a:ea typeface="MS PGothic" panose="020B0600070205080204" pitchFamily="34" charset="-128"/>
              </a:rPr>
              <a:pPr>
                <a:spcBef>
                  <a:spcPct val="0"/>
                </a:spcBef>
                <a:buFontTx/>
                <a:buNone/>
              </a:pPr>
              <a:t>29</a:t>
            </a:fld>
            <a:endParaRPr lang="en-US" altLang="en-US" sz="1000" smtClean="0">
              <a:latin typeface="Verdana" panose="020B0604030504040204" pitchFamily="34" charset="0"/>
              <a:ea typeface="MS PGothic" panose="020B0600070205080204" pitchFamily="34" charset="-128"/>
            </a:endParaRPr>
          </a:p>
        </p:txBody>
      </p:sp>
      <p:sp>
        <p:nvSpPr>
          <p:cNvPr id="9421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smtClean="0"/>
              <a:t>Reinhard Blutner</a:t>
            </a:r>
          </a:p>
        </p:txBody>
      </p:sp>
    </p:spTree>
    <p:extLst>
      <p:ext uri="{BB962C8B-B14F-4D97-AF65-F5344CB8AC3E}">
        <p14:creationId xmlns:p14="http://schemas.microsoft.com/office/powerpoint/2010/main" val="2194101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658761">
            <a:off x="5705721" y="3195624"/>
            <a:ext cx="4636546" cy="731520"/>
          </a:xfrm>
          <a:prstGeom prst="rect">
            <a:avLst/>
          </a:prstGeom>
        </p:spPr>
      </p:pic>
      <p:sp>
        <p:nvSpPr>
          <p:cNvPr id="14338"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829DD4E6-364F-4E8B-A079-6180A1C6D43A}" type="slidenum">
              <a:rPr lang="en-US" altLang="en-US" sz="1000">
                <a:latin typeface="Verdana" panose="020B0604030504040204" pitchFamily="34" charset="0"/>
              </a:rPr>
              <a:pPr algn="r">
                <a:spcBef>
                  <a:spcPct val="0"/>
                </a:spcBef>
                <a:buFontTx/>
                <a:buNone/>
              </a:pPr>
              <a:t>3</a:t>
            </a:fld>
            <a:endParaRPr lang="en-US" altLang="en-US" sz="1000">
              <a:latin typeface="Verdana" panose="020B0604030504040204" pitchFamily="34" charset="0"/>
            </a:endParaRPr>
          </a:p>
        </p:txBody>
      </p:sp>
      <p:sp>
        <p:nvSpPr>
          <p:cNvPr id="14340" name="Rectangle 3"/>
          <p:cNvSpPr>
            <a:spLocks noGrp="1" noChangeArrowheads="1"/>
          </p:cNvSpPr>
          <p:nvPr>
            <p:ph type="body" idx="4294967295"/>
          </p:nvPr>
        </p:nvSpPr>
        <p:spPr>
          <a:xfrm>
            <a:off x="243205" y="612789"/>
            <a:ext cx="8207375" cy="4427193"/>
          </a:xfrm>
        </p:spPr>
        <p:txBody>
          <a:bodyPr/>
          <a:lstStyle/>
          <a:p>
            <a:pPr marL="514350" indent="-514350" eaLnBrk="1" hangingPunct="1">
              <a:spcBef>
                <a:spcPts val="1800"/>
              </a:spcBef>
              <a:buFont typeface="+mj-lt"/>
              <a:buAutoNum type="romanUcPeriod" startAt="2"/>
            </a:pPr>
            <a:r>
              <a:rPr lang="en-US" altLang="en-US" sz="2400" dirty="0" smtClean="0">
                <a:solidFill>
                  <a:srgbClr val="C00000"/>
                </a:solidFill>
              </a:rPr>
              <a:t>The cognitive system of music affects our feelings</a:t>
            </a:r>
          </a:p>
          <a:p>
            <a:pPr marL="514350" indent="-514350" eaLnBrk="1" hangingPunct="1">
              <a:spcBef>
                <a:spcPts val="1800"/>
              </a:spcBef>
              <a:buFont typeface="+mj-lt"/>
              <a:buAutoNum type="romanUcPeriod" startAt="2"/>
            </a:pPr>
            <a:endParaRPr lang="en-US" altLang="en-US" sz="2400" dirty="0">
              <a:solidFill>
                <a:srgbClr val="C00000"/>
              </a:solidFill>
            </a:endParaRPr>
          </a:p>
          <a:p>
            <a:pPr marL="514350" indent="-514350" eaLnBrk="1" hangingPunct="1">
              <a:spcBef>
                <a:spcPts val="1800"/>
              </a:spcBef>
              <a:buFont typeface="+mj-lt"/>
              <a:buAutoNum type="romanUcPeriod" startAt="2"/>
            </a:pPr>
            <a:endParaRPr lang="en-US" altLang="en-US" sz="2400" dirty="0" smtClean="0">
              <a:solidFill>
                <a:srgbClr val="C00000"/>
              </a:solidFill>
            </a:endParaRPr>
          </a:p>
          <a:p>
            <a:pPr marL="290512" eaLnBrk="1" hangingPunct="1">
              <a:spcBef>
                <a:spcPts val="1800"/>
              </a:spcBef>
              <a:buFont typeface="Wingdings" panose="05000000000000000000" pitchFamily="2" charset="2"/>
              <a:buChar char="§"/>
            </a:pPr>
            <a:r>
              <a:rPr lang="de-DE" altLang="en-US" sz="2400" dirty="0" err="1" smtClean="0"/>
              <a:t>Why</a:t>
            </a:r>
            <a:r>
              <a:rPr lang="de-DE" altLang="en-US" sz="2400" dirty="0" smtClean="0"/>
              <a:t> do </a:t>
            </a:r>
            <a:r>
              <a:rPr lang="de-DE" altLang="en-US" sz="2400" dirty="0" err="1" smtClean="0"/>
              <a:t>we</a:t>
            </a:r>
            <a:r>
              <a:rPr lang="de-DE" altLang="en-US" sz="2400" dirty="0" smtClean="0"/>
              <a:t> like </a:t>
            </a:r>
            <a:r>
              <a:rPr lang="de-DE" altLang="en-US" sz="2400" dirty="0" err="1" smtClean="0"/>
              <a:t>music</a:t>
            </a:r>
            <a:r>
              <a:rPr lang="de-DE" altLang="en-US" sz="2400" dirty="0" smtClean="0"/>
              <a:t>?</a:t>
            </a:r>
          </a:p>
          <a:p>
            <a:pPr marL="690562" lvl="1" indent="-342900" eaLnBrk="1" hangingPunct="1">
              <a:spcBef>
                <a:spcPts val="1800"/>
              </a:spcBef>
              <a:buFont typeface="Tahoma" panose="020B0604030504040204" pitchFamily="34" charset="0"/>
              <a:buChar char="–"/>
            </a:pPr>
            <a:r>
              <a:rPr lang="en-US" sz="1800" i="1" dirty="0" smtClean="0"/>
              <a:t>Bone flute </a:t>
            </a:r>
            <a:r>
              <a:rPr lang="en-US" sz="1800" dirty="0" smtClean="0"/>
              <a:t>(40.000 years old)</a:t>
            </a:r>
            <a:r>
              <a:rPr lang="en-US" sz="1800" i="1" dirty="0"/>
              <a:t> </a:t>
            </a:r>
            <a:r>
              <a:rPr lang="en-US" sz="1800" dirty="0" smtClean="0"/>
              <a:t>found in the </a:t>
            </a:r>
            <a:r>
              <a:rPr lang="en-US" sz="1800" i="1" dirty="0" smtClean="0"/>
              <a:t/>
            </a:r>
            <a:br>
              <a:rPr lang="en-US" sz="1800" i="1" dirty="0" smtClean="0"/>
            </a:br>
            <a:r>
              <a:rPr lang="en-US" sz="1800" i="1" dirty="0" smtClean="0"/>
              <a:t>Neanderthal  </a:t>
            </a:r>
            <a:r>
              <a:rPr lang="en-US" sz="1800" dirty="0" smtClean="0"/>
              <a:t>(associated with </a:t>
            </a:r>
            <a:r>
              <a:rPr lang="en-US" sz="1800" i="1" dirty="0" smtClean="0"/>
              <a:t>homo sapiens</a:t>
            </a:r>
            <a:r>
              <a:rPr lang="en-US" sz="1800" dirty="0" smtClean="0"/>
              <a:t>)</a:t>
            </a:r>
          </a:p>
          <a:p>
            <a:pPr marL="690562" lvl="1" indent="-342900" eaLnBrk="1" hangingPunct="1">
              <a:spcBef>
                <a:spcPts val="1800"/>
              </a:spcBef>
              <a:buFont typeface="Tahoma" panose="020B0604030504040204" pitchFamily="34" charset="0"/>
              <a:buChar char="–"/>
            </a:pPr>
            <a:r>
              <a:rPr lang="en-US" sz="1800" dirty="0" smtClean="0"/>
              <a:t>Robert </a:t>
            </a:r>
            <a:r>
              <a:rPr lang="en-US" sz="1800" dirty="0" err="1" smtClean="0"/>
              <a:t>Zatorre</a:t>
            </a:r>
            <a:r>
              <a:rPr lang="en-US" sz="1800" dirty="0" smtClean="0"/>
              <a:t> (music and the reward system):</a:t>
            </a:r>
            <a:br>
              <a:rPr lang="en-US" sz="1800" dirty="0" smtClean="0"/>
            </a:br>
            <a:r>
              <a:rPr lang="en-US" sz="1800" dirty="0" smtClean="0"/>
              <a:t>dopamine release occurred in the striatum</a:t>
            </a:r>
            <a:br>
              <a:rPr lang="en-US" sz="1800" dirty="0" smtClean="0"/>
            </a:br>
            <a:r>
              <a:rPr lang="en-US" sz="1800" dirty="0" smtClean="0"/>
              <a:t>(situated deep in the </a:t>
            </a:r>
            <a:r>
              <a:rPr lang="en-US" sz="1800" dirty="0" err="1" smtClean="0"/>
              <a:t>subcortex</a:t>
            </a:r>
            <a:r>
              <a:rPr lang="en-US" sz="1800" dirty="0" smtClean="0"/>
              <a:t>) during the </a:t>
            </a:r>
            <a:br>
              <a:rPr lang="en-US" sz="1800" dirty="0" smtClean="0"/>
            </a:br>
            <a:r>
              <a:rPr lang="en-US" sz="1800" dirty="0" smtClean="0"/>
              <a:t>presentation of music</a:t>
            </a:r>
          </a:p>
          <a:p>
            <a:pPr marL="690562" lvl="1" indent="-342900" eaLnBrk="1" hangingPunct="1">
              <a:spcBef>
                <a:spcPts val="1800"/>
              </a:spcBef>
              <a:buFont typeface="Tahoma" panose="020B0604030504040204" pitchFamily="34" charset="0"/>
              <a:buChar char="–"/>
            </a:pPr>
            <a:r>
              <a:rPr lang="en-US" altLang="en-US" sz="1800" dirty="0" smtClean="0"/>
              <a:t>T</a:t>
            </a:r>
            <a:r>
              <a:rPr lang="en-US" sz="1800" dirty="0" smtClean="0"/>
              <a:t>he </a:t>
            </a:r>
            <a:r>
              <a:rPr lang="en-US" sz="1800" dirty="0"/>
              <a:t>capacity to understand and derive pleasure from complex </a:t>
            </a:r>
            <a:r>
              <a:rPr lang="en-US" sz="1800" dirty="0" smtClean="0"/>
              <a:t/>
            </a:r>
            <a:br>
              <a:rPr lang="en-US" sz="1800" dirty="0" smtClean="0"/>
            </a:br>
            <a:r>
              <a:rPr lang="en-US" sz="1800" dirty="0" smtClean="0"/>
              <a:t>musical </a:t>
            </a:r>
            <a:r>
              <a:rPr lang="en-US" sz="1800" dirty="0"/>
              <a:t>patterns appears to be culturally </a:t>
            </a:r>
            <a:r>
              <a:rPr lang="en-US" sz="1800" dirty="0" smtClean="0"/>
              <a:t>universal (</a:t>
            </a:r>
            <a:r>
              <a:rPr lang="en-US" sz="1800" dirty="0" smtClean="0">
                <a:sym typeface="Wingdings" panose="05000000000000000000" pitchFamily="2" charset="2"/>
              </a:rPr>
              <a:t> Bernstein’s Harvard lectures)</a:t>
            </a:r>
            <a:r>
              <a:rPr lang="en-US" sz="1800" dirty="0" smtClean="0"/>
              <a:t/>
            </a:r>
            <a:br>
              <a:rPr lang="en-US" sz="1800" dirty="0" smtClean="0"/>
            </a:br>
            <a:endParaRPr lang="en-US" altLang="en-US" sz="1800" dirty="0" smtClean="0"/>
          </a:p>
        </p:txBody>
      </p:sp>
      <p:sp>
        <p:nvSpPr>
          <p:cNvPr id="14341"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smtClean="0"/>
              <a:t>Reinhard Blutner</a:t>
            </a: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457" y="2412319"/>
            <a:ext cx="1567543" cy="2351314"/>
          </a:xfrm>
          <a:prstGeom prst="rect">
            <a:avLst/>
          </a:prstGeom>
        </p:spPr>
      </p:pic>
    </p:spTree>
    <p:extLst>
      <p:ext uri="{BB962C8B-B14F-4D97-AF65-F5344CB8AC3E}">
        <p14:creationId xmlns:p14="http://schemas.microsoft.com/office/powerpoint/2010/main" val="15572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Reinhard Blutner</a:t>
            </a:r>
            <a:endParaRPr lang="de-DE"/>
          </a:p>
        </p:txBody>
      </p:sp>
      <p:sp>
        <p:nvSpPr>
          <p:cNvPr id="3" name="Foliennummernplatzhalter 2"/>
          <p:cNvSpPr>
            <a:spLocks noGrp="1"/>
          </p:cNvSpPr>
          <p:nvPr>
            <p:ph type="sldNum" sz="quarter" idx="11"/>
          </p:nvPr>
        </p:nvSpPr>
        <p:spPr/>
        <p:txBody>
          <a:bodyPr/>
          <a:lstStyle/>
          <a:p>
            <a:pPr>
              <a:defRPr/>
            </a:pPr>
            <a:fld id="{E40B99E1-FF7E-4DE6-8D58-207B1C63C67D}" type="slidenum">
              <a:rPr lang="en-US" smtClean="0"/>
              <a:pPr>
                <a:defRPr/>
              </a:pPr>
              <a:t>30</a:t>
            </a:fld>
            <a:endParaRPr lang="en-US"/>
          </a:p>
        </p:txBody>
      </p:sp>
      <p:grpSp>
        <p:nvGrpSpPr>
          <p:cNvPr id="8" name="Gruppieren 7"/>
          <p:cNvGrpSpPr/>
          <p:nvPr/>
        </p:nvGrpSpPr>
        <p:grpSpPr>
          <a:xfrm>
            <a:off x="5014470" y="1141773"/>
            <a:ext cx="3657747" cy="3301364"/>
            <a:chOff x="2518263" y="4015739"/>
            <a:chExt cx="4503714" cy="3880485"/>
          </a:xfrm>
        </p:grpSpPr>
        <p:pic>
          <p:nvPicPr>
            <p:cNvPr id="4" name="Grafik 3"/>
            <p:cNvPicPr>
              <a:picLocks noChangeAspect="1"/>
            </p:cNvPicPr>
            <p:nvPr/>
          </p:nvPicPr>
          <p:blipFill rotWithShape="1">
            <a:blip r:embed="rId2"/>
            <a:srcRect l="46520" t="28346" r="33108" b="40448"/>
            <a:stretch/>
          </p:blipFill>
          <p:spPr>
            <a:xfrm>
              <a:off x="2518263" y="4015739"/>
              <a:ext cx="4503714" cy="3880485"/>
            </a:xfrm>
            <a:prstGeom prst="rect">
              <a:avLst/>
            </a:prstGeom>
          </p:spPr>
        </p:pic>
        <p:cxnSp>
          <p:nvCxnSpPr>
            <p:cNvPr id="7" name="Gerader Verbinder 6"/>
            <p:cNvCxnSpPr/>
            <p:nvPr/>
          </p:nvCxnSpPr>
          <p:spPr bwMode="auto">
            <a:xfrm>
              <a:off x="3413760" y="6069330"/>
              <a:ext cx="1295400" cy="0"/>
            </a:xfrm>
            <a:prstGeom prst="line">
              <a:avLst/>
            </a:prstGeom>
            <a:solidFill>
              <a:schemeClr val="accent1"/>
            </a:solidFill>
            <a:ln w="47625" cap="flat" cmpd="sng" algn="ctr">
              <a:solidFill>
                <a:srgbClr val="EDCCCB"/>
              </a:solidFill>
              <a:prstDash val="solid"/>
              <a:round/>
              <a:headEnd type="none" w="med" len="med"/>
              <a:tailEnd type="none" w="lg" len="lg"/>
            </a:ln>
            <a:effectLst/>
          </p:spPr>
        </p:cxnSp>
      </p:grpSp>
      <p:sp>
        <p:nvSpPr>
          <p:cNvPr id="9" name="Titel 1"/>
          <p:cNvSpPr txBox="1">
            <a:spLocks/>
          </p:cNvSpPr>
          <p:nvPr/>
        </p:nvSpPr>
        <p:spPr>
          <a:xfrm>
            <a:off x="273313" y="171450"/>
            <a:ext cx="8526910" cy="1143000"/>
          </a:xfrm>
          <a:prstGeom prst="rect">
            <a:avLst/>
          </a:prstGeom>
        </p:spPr>
        <p:txBody>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eaLnBrk="1" hangingPunct="1"/>
            <a:r>
              <a:rPr lang="de-DE" altLang="en-US" sz="4000" kern="0" dirty="0" smtClean="0"/>
              <a:t>An </a:t>
            </a:r>
            <a:r>
              <a:rPr lang="de-DE" altLang="en-US" sz="4000" kern="0" dirty="0" err="1" smtClean="0"/>
              <a:t>affective</a:t>
            </a:r>
            <a:r>
              <a:rPr lang="de-DE" altLang="en-US" sz="4000" kern="0" dirty="0" smtClean="0"/>
              <a:t> </a:t>
            </a:r>
            <a:r>
              <a:rPr lang="de-DE" altLang="en-US" sz="4000" kern="0" dirty="0" err="1" smtClean="0"/>
              <a:t>Appraisal</a:t>
            </a:r>
            <a:r>
              <a:rPr lang="de-DE" altLang="en-US" sz="4000" kern="0" dirty="0" smtClean="0"/>
              <a:t> </a:t>
            </a:r>
            <a:r>
              <a:rPr lang="de-DE" altLang="en-US" sz="4000" kern="0" dirty="0" err="1" smtClean="0"/>
              <a:t>model</a:t>
            </a:r>
            <a:endParaRPr lang="de-DE" altLang="en-US" sz="4000" kern="0" dirty="0" smtClean="0"/>
          </a:p>
        </p:txBody>
      </p:sp>
      <p:sp>
        <p:nvSpPr>
          <p:cNvPr id="10" name="Rechthoek 6"/>
          <p:cNvSpPr>
            <a:spLocks noChangeArrowheads="1"/>
          </p:cNvSpPr>
          <p:nvPr/>
        </p:nvSpPr>
        <p:spPr bwMode="auto">
          <a:xfrm>
            <a:off x="473075" y="1314450"/>
            <a:ext cx="4430395" cy="24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eaLnBrk="1" hangingPunct="1">
              <a:spcAft>
                <a:spcPts val="900"/>
              </a:spcAft>
              <a:buFont typeface="Tahoma" panose="020B0604030504040204" pitchFamily="34" charset="0"/>
              <a:buChar char="●"/>
              <a:tabLst>
                <a:tab pos="534988" algn="l"/>
              </a:tabLst>
              <a:defRPr/>
            </a:pPr>
            <a:r>
              <a:rPr lang="en-US" dirty="0" smtClean="0">
                <a:solidFill>
                  <a:srgbClr val="000099"/>
                </a:solidFill>
                <a:sym typeface="Symbol" panose="05050102010706020507" pitchFamily="18" charset="2"/>
              </a:rPr>
              <a:t>Russell</a:t>
            </a:r>
            <a:r>
              <a:rPr lang="en-US" dirty="0" smtClean="0">
                <a:sym typeface="Symbol" panose="05050102010706020507" pitchFamily="18" charset="2"/>
              </a:rPr>
              <a:t> (1961): arousal-valence model of emotions</a:t>
            </a:r>
          </a:p>
          <a:p>
            <a:pPr marL="360000" indent="-342900" eaLnBrk="1" hangingPunct="1">
              <a:spcAft>
                <a:spcPts val="900"/>
              </a:spcAft>
              <a:buFont typeface="Tahoma" panose="020B0604030504040204" pitchFamily="34" charset="0"/>
              <a:buChar char="●"/>
              <a:tabLst>
                <a:tab pos="534988" algn="l"/>
              </a:tabLst>
              <a:defRPr/>
            </a:pPr>
            <a:r>
              <a:rPr lang="en-US" dirty="0" smtClean="0">
                <a:sym typeface="Symbol" panose="05050102010706020507" pitchFamily="18" charset="2"/>
              </a:rPr>
              <a:t>For each chord, a dynamic attraction potential DAP can be calculated (probabilities of which tone comes next?)</a:t>
            </a:r>
          </a:p>
        </p:txBody>
      </p:sp>
      <p:sp>
        <p:nvSpPr>
          <p:cNvPr id="11" name="Rechthoek 6"/>
          <p:cNvSpPr>
            <a:spLocks noChangeArrowheads="1"/>
          </p:cNvSpPr>
          <p:nvPr/>
        </p:nvSpPr>
        <p:spPr bwMode="auto">
          <a:xfrm>
            <a:off x="473075" y="4031018"/>
            <a:ext cx="7909580" cy="205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000" indent="-342900" eaLnBrk="1" hangingPunct="1">
              <a:spcAft>
                <a:spcPts val="900"/>
              </a:spcAft>
              <a:buFont typeface="Tahoma" panose="020B0604030504040204" pitchFamily="34" charset="0"/>
              <a:buChar char="●"/>
              <a:tabLst>
                <a:tab pos="534988" algn="l"/>
              </a:tabLst>
              <a:defRPr/>
            </a:pPr>
            <a:r>
              <a:rPr lang="en-US" dirty="0" smtClean="0">
                <a:sym typeface="Symbol" panose="05050102010706020507" pitchFamily="18" charset="2"/>
              </a:rPr>
              <a:t>Arousal  entropy of the DAP</a:t>
            </a:r>
          </a:p>
          <a:p>
            <a:pPr marL="360000" indent="-342900" eaLnBrk="1" hangingPunct="1">
              <a:spcAft>
                <a:spcPts val="900"/>
              </a:spcAft>
              <a:buFont typeface="Tahoma" panose="020B0604030504040204" pitchFamily="34" charset="0"/>
              <a:buChar char="●"/>
              <a:tabLst>
                <a:tab pos="534988" algn="l"/>
              </a:tabLst>
              <a:defRPr/>
            </a:pPr>
            <a:r>
              <a:rPr lang="en-US" dirty="0" smtClean="0">
                <a:sym typeface="Symbol" panose="05050102010706020507" pitchFamily="18" charset="2"/>
              </a:rPr>
              <a:t>Valence  based on consonance/dissonance. The </a:t>
            </a:r>
            <a:r>
              <a:rPr lang="en-US" dirty="0" err="1" smtClean="0">
                <a:sym typeface="Symbol" panose="05050102010706020507" pitchFamily="18" charset="2"/>
              </a:rPr>
              <a:t>percepted</a:t>
            </a:r>
            <a:r>
              <a:rPr lang="en-US" dirty="0" smtClean="0">
                <a:sym typeface="Symbol" panose="05050102010706020507" pitchFamily="18" charset="2"/>
              </a:rPr>
              <a:t> values  are increased/reduced  conforming to the degree of expectation </a:t>
            </a:r>
            <a:br>
              <a:rPr lang="en-US" dirty="0" smtClean="0">
                <a:sym typeface="Symbol" panose="05050102010706020507" pitchFamily="18" charset="2"/>
              </a:rPr>
            </a:br>
            <a:r>
              <a:rPr lang="en-US" dirty="0" smtClean="0">
                <a:sym typeface="Symbol" panose="05050102010706020507" pitchFamily="18" charset="2"/>
              </a:rPr>
              <a:t>(cognitive versus perceptual consonance/dissonance). </a:t>
            </a:r>
          </a:p>
        </p:txBody>
      </p:sp>
    </p:spTree>
    <p:extLst>
      <p:ext uri="{BB962C8B-B14F-4D97-AF65-F5344CB8AC3E}">
        <p14:creationId xmlns:p14="http://schemas.microsoft.com/office/powerpoint/2010/main" val="310113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829DD4E6-364F-4E8B-A079-6180A1C6D43A}" type="slidenum">
              <a:rPr lang="en-US" altLang="en-US" sz="1000">
                <a:latin typeface="Verdana" panose="020B0604030504040204" pitchFamily="34" charset="0"/>
              </a:rPr>
              <a:pPr algn="r">
                <a:spcBef>
                  <a:spcPct val="0"/>
                </a:spcBef>
                <a:buFontTx/>
                <a:buNone/>
              </a:pPr>
              <a:t>4</a:t>
            </a:fld>
            <a:endParaRPr lang="en-US" altLang="en-US" sz="1000">
              <a:latin typeface="Verdana" panose="020B0604030504040204" pitchFamily="34" charset="0"/>
            </a:endParaRPr>
          </a:p>
        </p:txBody>
      </p:sp>
      <p:sp>
        <p:nvSpPr>
          <p:cNvPr id="14340" name="Rectangle 3"/>
          <p:cNvSpPr>
            <a:spLocks noGrp="1" noChangeArrowheads="1"/>
          </p:cNvSpPr>
          <p:nvPr>
            <p:ph type="body" idx="4294967295"/>
          </p:nvPr>
        </p:nvSpPr>
        <p:spPr>
          <a:xfrm>
            <a:off x="243205" y="612789"/>
            <a:ext cx="8207375" cy="5128881"/>
          </a:xfrm>
        </p:spPr>
        <p:txBody>
          <a:bodyPr/>
          <a:lstStyle/>
          <a:p>
            <a:pPr marL="514350" indent="-514350" eaLnBrk="1" hangingPunct="1">
              <a:spcBef>
                <a:spcPts val="1800"/>
              </a:spcBef>
              <a:buFont typeface="+mj-lt"/>
              <a:buAutoNum type="romanUcPeriod" startAt="3"/>
            </a:pPr>
            <a:r>
              <a:rPr lang="en-US" altLang="en-US" sz="2400" dirty="0" smtClean="0">
                <a:solidFill>
                  <a:srgbClr val="C00000"/>
                </a:solidFill>
              </a:rPr>
              <a:t>Conscious feelings affects the allocation of cognitive resources</a:t>
            </a:r>
          </a:p>
          <a:p>
            <a:pPr marL="290512" eaLnBrk="1" hangingPunct="1">
              <a:spcBef>
                <a:spcPts val="3000"/>
              </a:spcBef>
              <a:buFont typeface="Wingdings" panose="05000000000000000000" pitchFamily="2" charset="2"/>
              <a:buChar char="§"/>
            </a:pPr>
            <a:r>
              <a:rPr lang="de-DE" altLang="en-US" sz="2400" dirty="0" err="1" smtClean="0"/>
              <a:t>Is</a:t>
            </a:r>
            <a:r>
              <a:rPr lang="de-DE" altLang="en-US" sz="2400" dirty="0" smtClean="0"/>
              <a:t> </a:t>
            </a:r>
            <a:r>
              <a:rPr lang="de-DE" altLang="en-US" sz="2400" dirty="0" err="1" smtClean="0"/>
              <a:t>the</a:t>
            </a:r>
            <a:r>
              <a:rPr lang="de-DE" altLang="en-US" sz="2400" dirty="0" smtClean="0"/>
              <a:t>  term </a:t>
            </a:r>
            <a:r>
              <a:rPr lang="de-DE" altLang="en-US" sz="2400" i="1" dirty="0" err="1" smtClean="0"/>
              <a:t>consciousness</a:t>
            </a:r>
            <a:r>
              <a:rPr lang="de-DE" altLang="en-US" sz="2400" dirty="0" smtClean="0"/>
              <a:t> </a:t>
            </a:r>
            <a:r>
              <a:rPr lang="de-DE" altLang="en-US" sz="2400" dirty="0" err="1" smtClean="0"/>
              <a:t>ambiguous</a:t>
            </a:r>
            <a:r>
              <a:rPr lang="de-DE" altLang="en-US" sz="2400" dirty="0" smtClean="0"/>
              <a:t>?</a:t>
            </a:r>
          </a:p>
          <a:p>
            <a:pPr marL="690562" lvl="1" indent="-342900" eaLnBrk="1" hangingPunct="1">
              <a:spcBef>
                <a:spcPts val="1200"/>
              </a:spcBef>
              <a:buFont typeface="Tahoma" panose="020B0604030504040204" pitchFamily="34" charset="0"/>
              <a:buChar char="–"/>
            </a:pPr>
            <a:r>
              <a:rPr lang="en-US" sz="2000" dirty="0" smtClean="0"/>
              <a:t>Access consciousness </a:t>
            </a:r>
          </a:p>
          <a:p>
            <a:pPr marL="690562" lvl="1" indent="-342900" eaLnBrk="1" hangingPunct="1">
              <a:spcBef>
                <a:spcPts val="1200"/>
              </a:spcBef>
              <a:buFont typeface="Tahoma" panose="020B0604030504040204" pitchFamily="34" charset="0"/>
              <a:buChar char="–"/>
            </a:pPr>
            <a:r>
              <a:rPr lang="en-US" sz="2000" dirty="0" smtClean="0"/>
              <a:t>Phenomenal consciousness (qualia)</a:t>
            </a:r>
          </a:p>
          <a:p>
            <a:pPr marL="690562" lvl="1" indent="-342900" eaLnBrk="1" hangingPunct="1">
              <a:spcBef>
                <a:spcPts val="1200"/>
              </a:spcBef>
              <a:buFont typeface="Tahoma" panose="020B0604030504040204" pitchFamily="34" charset="0"/>
              <a:buChar char="–"/>
            </a:pPr>
            <a:r>
              <a:rPr lang="en-US" sz="2000" dirty="0" smtClean="0"/>
              <a:t>Self-consciousness</a:t>
            </a:r>
          </a:p>
          <a:p>
            <a:pPr marL="690562" lvl="1" indent="-342900" eaLnBrk="1" hangingPunct="1">
              <a:spcBef>
                <a:spcPts val="1200"/>
              </a:spcBef>
              <a:buFont typeface="Tahoma" panose="020B0604030504040204" pitchFamily="34" charset="0"/>
              <a:buChar char="–"/>
            </a:pPr>
            <a:r>
              <a:rPr lang="en-US" altLang="en-US" sz="2000" dirty="0" smtClean="0"/>
              <a:t>Spiritual consciousness </a:t>
            </a:r>
          </a:p>
          <a:p>
            <a:pPr eaLnBrk="1" hangingPunct="1">
              <a:spcBef>
                <a:spcPts val="2400"/>
              </a:spcBef>
              <a:buFont typeface="Wingdings" panose="05000000000000000000" pitchFamily="2" charset="2"/>
              <a:buChar char="§"/>
            </a:pPr>
            <a:r>
              <a:rPr lang="en-US" altLang="en-US" sz="2400" dirty="0" smtClean="0"/>
              <a:t>When a picture / piece of music “creates” conscious feelings then more resources are allocated to the emotional event</a:t>
            </a:r>
          </a:p>
        </p:txBody>
      </p:sp>
      <p:sp>
        <p:nvSpPr>
          <p:cNvPr id="14341"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smtClean="0"/>
              <a:t>Reinhard Blutner</a:t>
            </a:r>
          </a:p>
        </p:txBody>
      </p:sp>
    </p:spTree>
    <p:extLst>
      <p:ext uri="{BB962C8B-B14F-4D97-AF65-F5344CB8AC3E}">
        <p14:creationId xmlns:p14="http://schemas.microsoft.com/office/powerpoint/2010/main" val="370974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829DD4E6-364F-4E8B-A079-6180A1C6D43A}" type="slidenum">
              <a:rPr lang="en-US" altLang="en-US" sz="1000">
                <a:latin typeface="Verdana" panose="020B0604030504040204" pitchFamily="34" charset="0"/>
              </a:rPr>
              <a:pPr algn="r">
                <a:spcBef>
                  <a:spcPct val="0"/>
                </a:spcBef>
                <a:buFontTx/>
                <a:buNone/>
              </a:pPr>
              <a:t>5</a:t>
            </a:fld>
            <a:endParaRPr lang="en-US" altLang="en-US" sz="1000">
              <a:latin typeface="Verdana" panose="020B0604030504040204" pitchFamily="34" charset="0"/>
            </a:endParaRPr>
          </a:p>
        </p:txBody>
      </p:sp>
      <p:sp>
        <p:nvSpPr>
          <p:cNvPr id="14339" name="Rectangle 2"/>
          <p:cNvSpPr>
            <a:spLocks noGrp="1" noChangeArrowheads="1"/>
          </p:cNvSpPr>
          <p:nvPr>
            <p:ph type="title" idx="4294967295"/>
          </p:nvPr>
        </p:nvSpPr>
        <p:spPr>
          <a:xfrm>
            <a:off x="755650" y="333375"/>
            <a:ext cx="7993063" cy="1304925"/>
          </a:xfrm>
        </p:spPr>
        <p:txBody>
          <a:bodyPr/>
          <a:lstStyle/>
          <a:p>
            <a:pPr eaLnBrk="1" hangingPunct="1"/>
            <a:r>
              <a:rPr lang="de-DE" altLang="en-US" dirty="0" err="1" smtClean="0">
                <a:solidFill>
                  <a:srgbClr val="C00000"/>
                </a:solidFill>
              </a:rPr>
              <a:t>Structuring</a:t>
            </a:r>
            <a:endParaRPr lang="de-DE" altLang="en-US" dirty="0" smtClean="0">
              <a:solidFill>
                <a:srgbClr val="C00000"/>
              </a:solidFill>
            </a:endParaRPr>
          </a:p>
        </p:txBody>
      </p:sp>
      <p:sp>
        <p:nvSpPr>
          <p:cNvPr id="14340" name="Rectangle 3"/>
          <p:cNvSpPr>
            <a:spLocks noGrp="1" noChangeArrowheads="1"/>
          </p:cNvSpPr>
          <p:nvPr>
            <p:ph type="body" idx="4294967295"/>
          </p:nvPr>
        </p:nvSpPr>
        <p:spPr>
          <a:xfrm>
            <a:off x="479425" y="1516380"/>
            <a:ext cx="8207375" cy="3984625"/>
          </a:xfrm>
        </p:spPr>
        <p:txBody>
          <a:bodyPr/>
          <a:lstStyle/>
          <a:p>
            <a:pPr eaLnBrk="1" hangingPunct="1">
              <a:spcBef>
                <a:spcPts val="1200"/>
              </a:spcBef>
            </a:pPr>
            <a:r>
              <a:rPr lang="en-US" altLang="en-US" sz="2400" dirty="0" smtClean="0"/>
              <a:t>Efficient Human choice behavior demands </a:t>
            </a:r>
            <a:r>
              <a:rPr lang="en-US" altLang="en-US" sz="2400" dirty="0" smtClean="0">
                <a:solidFill>
                  <a:srgbClr val="000099"/>
                </a:solidFill>
              </a:rPr>
              <a:t>feelings</a:t>
            </a:r>
            <a:r>
              <a:rPr lang="en-US" altLang="en-US" sz="2400" dirty="0" smtClean="0"/>
              <a:t>.</a:t>
            </a:r>
          </a:p>
          <a:p>
            <a:pPr lvl="1" indent="-395288" eaLnBrk="1" hangingPunct="1">
              <a:spcBef>
                <a:spcPts val="1200"/>
              </a:spcBef>
              <a:buFont typeface="Symbol" panose="05050102010706020507" pitchFamily="18" charset="2"/>
              <a:buChar char="-"/>
            </a:pPr>
            <a:r>
              <a:rPr lang="en-US" altLang="en-US" sz="2000" dirty="0" smtClean="0">
                <a:solidFill>
                  <a:srgbClr val="000099"/>
                </a:solidFill>
              </a:rPr>
              <a:t>Feelings </a:t>
            </a:r>
            <a:r>
              <a:rPr lang="en-US" altLang="en-US" sz="2000" dirty="0">
                <a:solidFill>
                  <a:srgbClr val="000099"/>
                </a:solidFill>
                <a:sym typeface="Wingdings" panose="05000000000000000000" pitchFamily="2" charset="2"/>
              </a:rPr>
              <a:t> Thinking </a:t>
            </a:r>
            <a:r>
              <a:rPr lang="en-US" altLang="en-US" sz="2000" i="1" dirty="0" smtClean="0">
                <a:solidFill>
                  <a:srgbClr val="000099"/>
                </a:solidFill>
              </a:rPr>
              <a:t>  </a:t>
            </a:r>
          </a:p>
          <a:p>
            <a:pPr lvl="1" indent="-395288" eaLnBrk="1" hangingPunct="1">
              <a:spcBef>
                <a:spcPts val="1200"/>
              </a:spcBef>
              <a:buFont typeface="Symbol" panose="05050102010706020507" pitchFamily="18" charset="2"/>
              <a:buChar char="-"/>
            </a:pPr>
            <a:r>
              <a:rPr lang="en-US" sz="2000" dirty="0" smtClean="0"/>
              <a:t>Blutner</a:t>
            </a:r>
            <a:r>
              <a:rPr lang="en-US" sz="2000" dirty="0"/>
              <a:t>, R., &amp; beim Graben, P. (2016). Quantum Cognition and Bounded Rationality. </a:t>
            </a:r>
            <a:r>
              <a:rPr lang="en-US" sz="2000" i="1" dirty="0" err="1"/>
              <a:t>Synthese</a:t>
            </a:r>
            <a:r>
              <a:rPr lang="en-US" sz="2000" i="1" dirty="0"/>
              <a:t>, </a:t>
            </a:r>
            <a:r>
              <a:rPr lang="en-US" sz="2000" dirty="0"/>
              <a:t>193(10), 3239-3291.</a:t>
            </a:r>
            <a:endParaRPr lang="en-US" altLang="en-US" sz="2000" i="1" dirty="0" smtClean="0">
              <a:solidFill>
                <a:srgbClr val="000099"/>
              </a:solidFill>
            </a:endParaRPr>
          </a:p>
          <a:p>
            <a:pPr eaLnBrk="1" hangingPunct="1">
              <a:spcBef>
                <a:spcPts val="1200"/>
              </a:spcBef>
            </a:pPr>
            <a:r>
              <a:rPr lang="en-US" altLang="en-US" sz="2400" dirty="0" smtClean="0"/>
              <a:t>Musical expectation (</a:t>
            </a:r>
            <a:r>
              <a:rPr lang="en-US" altLang="en-US" sz="2400" dirty="0" smtClean="0">
                <a:solidFill>
                  <a:srgbClr val="000099"/>
                </a:solidFill>
              </a:rPr>
              <a:t>thinking</a:t>
            </a:r>
            <a:r>
              <a:rPr lang="en-US" altLang="en-US" sz="2400" dirty="0" smtClean="0"/>
              <a:t>) is essential for the development of (aesthetic) feelings.</a:t>
            </a:r>
          </a:p>
          <a:p>
            <a:pPr lvl="1" indent="-395288" eaLnBrk="1" hangingPunct="1">
              <a:spcBef>
                <a:spcPts val="1200"/>
              </a:spcBef>
              <a:buFont typeface="Symbol" panose="05050102010706020507" pitchFamily="18" charset="2"/>
              <a:buChar char="-"/>
            </a:pPr>
            <a:r>
              <a:rPr lang="en-US" altLang="en-US" sz="2000" dirty="0" smtClean="0">
                <a:solidFill>
                  <a:srgbClr val="000099"/>
                </a:solidFill>
                <a:sym typeface="Wingdings" panose="05000000000000000000" pitchFamily="2" charset="2"/>
              </a:rPr>
              <a:t>Thinking </a:t>
            </a:r>
            <a:r>
              <a:rPr lang="en-US" altLang="en-US" sz="2000" dirty="0">
                <a:solidFill>
                  <a:srgbClr val="000099"/>
                </a:solidFill>
                <a:sym typeface="Wingdings" panose="05000000000000000000" pitchFamily="2" charset="2"/>
              </a:rPr>
              <a:t> </a:t>
            </a:r>
            <a:r>
              <a:rPr lang="de-DE" altLang="en-US" sz="2000" dirty="0">
                <a:solidFill>
                  <a:srgbClr val="000099"/>
                </a:solidFill>
              </a:rPr>
              <a:t>Feelings</a:t>
            </a:r>
            <a:endParaRPr lang="en-US" altLang="en-US" sz="2000" i="1" dirty="0" smtClean="0">
              <a:solidFill>
                <a:srgbClr val="000099"/>
              </a:solidFill>
            </a:endParaRPr>
          </a:p>
          <a:p>
            <a:pPr eaLnBrk="1" hangingPunct="1">
              <a:spcBef>
                <a:spcPts val="1200"/>
              </a:spcBef>
            </a:pPr>
            <a:r>
              <a:rPr lang="en-US" altLang="en-US" sz="2400" dirty="0" smtClean="0"/>
              <a:t>The role of consciousness</a:t>
            </a:r>
          </a:p>
          <a:p>
            <a:pPr lvl="1" indent="-395288" eaLnBrk="1" hangingPunct="1">
              <a:spcBef>
                <a:spcPts val="1200"/>
              </a:spcBef>
              <a:buFont typeface="Symbol" panose="05050102010706020507" pitchFamily="18" charset="2"/>
              <a:buChar char="-"/>
            </a:pPr>
            <a:r>
              <a:rPr lang="de-DE" sz="2000" dirty="0" err="1" smtClean="0">
                <a:solidFill>
                  <a:srgbClr val="000099"/>
                </a:solidFill>
              </a:rPr>
              <a:t>Emotions</a:t>
            </a:r>
            <a:r>
              <a:rPr lang="de-DE" sz="2000" dirty="0" smtClean="0">
                <a:solidFill>
                  <a:srgbClr val="000099"/>
                </a:solidFill>
              </a:rPr>
              <a:t> </a:t>
            </a:r>
            <a:r>
              <a:rPr lang="de-DE" sz="2000" dirty="0" err="1" smtClean="0">
                <a:solidFill>
                  <a:srgbClr val="000099"/>
                </a:solidFill>
              </a:rPr>
              <a:t>can</a:t>
            </a:r>
            <a:r>
              <a:rPr lang="de-DE" sz="2000" dirty="0" smtClean="0">
                <a:solidFill>
                  <a:srgbClr val="000099"/>
                </a:solidFill>
              </a:rPr>
              <a:t> </a:t>
            </a:r>
            <a:r>
              <a:rPr lang="de-DE" sz="2000" dirty="0" err="1" smtClean="0">
                <a:solidFill>
                  <a:srgbClr val="000099"/>
                </a:solidFill>
              </a:rPr>
              <a:t>be</a:t>
            </a:r>
            <a:r>
              <a:rPr lang="de-DE" sz="2000" dirty="0" smtClean="0">
                <a:solidFill>
                  <a:srgbClr val="000099"/>
                </a:solidFill>
              </a:rPr>
              <a:t> </a:t>
            </a:r>
            <a:r>
              <a:rPr lang="de-DE" sz="2000" dirty="0" err="1" smtClean="0">
                <a:solidFill>
                  <a:srgbClr val="000099"/>
                </a:solidFill>
              </a:rPr>
              <a:t>trigerred</a:t>
            </a:r>
            <a:r>
              <a:rPr lang="de-DE" sz="2000" dirty="0" smtClean="0">
                <a:solidFill>
                  <a:srgbClr val="000099"/>
                </a:solidFill>
              </a:rPr>
              <a:t> </a:t>
            </a:r>
            <a:r>
              <a:rPr lang="de-DE" sz="2000" dirty="0" err="1" smtClean="0">
                <a:solidFill>
                  <a:srgbClr val="000099"/>
                </a:solidFill>
              </a:rPr>
              <a:t>nonconsciously</a:t>
            </a:r>
            <a:r>
              <a:rPr lang="de-DE" sz="2000" dirty="0" smtClean="0">
                <a:solidFill>
                  <a:srgbClr val="000099"/>
                </a:solidFill>
              </a:rPr>
              <a:t> but </a:t>
            </a:r>
            <a:r>
              <a:rPr lang="de-DE" sz="2000" dirty="0" err="1" smtClean="0">
                <a:solidFill>
                  <a:srgbClr val="000099"/>
                </a:solidFill>
              </a:rPr>
              <a:t>they</a:t>
            </a:r>
            <a:r>
              <a:rPr lang="de-DE" sz="2000" dirty="0" smtClean="0">
                <a:solidFill>
                  <a:srgbClr val="000099"/>
                </a:solidFill>
              </a:rPr>
              <a:t> </a:t>
            </a:r>
            <a:r>
              <a:rPr lang="de-DE" sz="2000" dirty="0" err="1" smtClean="0">
                <a:solidFill>
                  <a:srgbClr val="000099"/>
                </a:solidFill>
              </a:rPr>
              <a:t>cannot</a:t>
            </a:r>
            <a:r>
              <a:rPr lang="de-DE" sz="2000" dirty="0" smtClean="0">
                <a:solidFill>
                  <a:srgbClr val="000099"/>
                </a:solidFill>
              </a:rPr>
              <a:t> </a:t>
            </a:r>
            <a:r>
              <a:rPr lang="de-DE" sz="2000" dirty="0" err="1" smtClean="0">
                <a:solidFill>
                  <a:srgbClr val="000099"/>
                </a:solidFill>
              </a:rPr>
              <a:t>continue</a:t>
            </a:r>
            <a:r>
              <a:rPr lang="de-DE" sz="2000" dirty="0" smtClean="0">
                <a:solidFill>
                  <a:srgbClr val="000099"/>
                </a:solidFill>
              </a:rPr>
              <a:t> </a:t>
            </a:r>
            <a:r>
              <a:rPr lang="de-DE" sz="2000" dirty="0" err="1" smtClean="0">
                <a:solidFill>
                  <a:srgbClr val="000099"/>
                </a:solidFill>
              </a:rPr>
              <a:t>without</a:t>
            </a:r>
            <a:r>
              <a:rPr lang="de-DE" sz="2000" dirty="0" smtClean="0">
                <a:solidFill>
                  <a:srgbClr val="000099"/>
                </a:solidFill>
              </a:rPr>
              <a:t> </a:t>
            </a:r>
            <a:r>
              <a:rPr lang="de-DE" sz="2000" dirty="0" err="1" smtClean="0">
                <a:solidFill>
                  <a:srgbClr val="000099"/>
                </a:solidFill>
              </a:rPr>
              <a:t>core</a:t>
            </a:r>
            <a:r>
              <a:rPr lang="de-DE" sz="2000" dirty="0" smtClean="0">
                <a:solidFill>
                  <a:srgbClr val="000099"/>
                </a:solidFill>
              </a:rPr>
              <a:t> </a:t>
            </a:r>
            <a:r>
              <a:rPr lang="de-DE" sz="2000" dirty="0" err="1" smtClean="0">
                <a:solidFill>
                  <a:srgbClr val="000099"/>
                </a:solidFill>
              </a:rPr>
              <a:t>consciousness</a:t>
            </a:r>
            <a:r>
              <a:rPr lang="de-DE" sz="2000" dirty="0" smtClean="0">
                <a:solidFill>
                  <a:srgbClr val="000099"/>
                </a:solidFill>
              </a:rPr>
              <a:t>  (</a:t>
            </a:r>
            <a:r>
              <a:rPr lang="de-DE" sz="2000" dirty="0" err="1" smtClean="0">
                <a:solidFill>
                  <a:srgbClr val="000099"/>
                </a:solidFill>
              </a:rPr>
              <a:t>Damasio</a:t>
            </a:r>
            <a:r>
              <a:rPr lang="de-DE" sz="2000" dirty="0" smtClean="0">
                <a:solidFill>
                  <a:srgbClr val="000099"/>
                </a:solidFill>
              </a:rPr>
              <a:t>)</a:t>
            </a:r>
          </a:p>
          <a:p>
            <a:pPr lvl="1" indent="-395288" eaLnBrk="1" hangingPunct="1">
              <a:spcBef>
                <a:spcPts val="1200"/>
              </a:spcBef>
              <a:buFont typeface="Symbol" panose="05050102010706020507" pitchFamily="18" charset="2"/>
              <a:buChar char="-"/>
            </a:pPr>
            <a:r>
              <a:rPr lang="de-DE" sz="2000" dirty="0" err="1" smtClean="0">
                <a:solidFill>
                  <a:srgbClr val="000099"/>
                </a:solidFill>
              </a:rPr>
              <a:t>Conscious</a:t>
            </a:r>
            <a:r>
              <a:rPr lang="de-DE" sz="2000" dirty="0" smtClean="0">
                <a:solidFill>
                  <a:srgbClr val="000099"/>
                </a:solidFill>
              </a:rPr>
              <a:t> </a:t>
            </a:r>
            <a:r>
              <a:rPr lang="de-DE" sz="2000" dirty="0" err="1">
                <a:solidFill>
                  <a:srgbClr val="000099"/>
                </a:solidFill>
              </a:rPr>
              <a:t>feelings</a:t>
            </a:r>
            <a:r>
              <a:rPr lang="de-DE" sz="2000" dirty="0">
                <a:solidFill>
                  <a:srgbClr val="000099"/>
                </a:solidFill>
              </a:rPr>
              <a:t> </a:t>
            </a:r>
            <a:r>
              <a:rPr lang="de-DE" sz="2000" dirty="0" err="1">
                <a:solidFill>
                  <a:srgbClr val="000099"/>
                </a:solidFill>
              </a:rPr>
              <a:t>allocate</a:t>
            </a:r>
            <a:r>
              <a:rPr lang="de-DE" sz="2000" dirty="0">
                <a:solidFill>
                  <a:srgbClr val="000099"/>
                </a:solidFill>
              </a:rPr>
              <a:t> </a:t>
            </a:r>
            <a:r>
              <a:rPr lang="de-DE" sz="2000" dirty="0" err="1">
                <a:solidFill>
                  <a:srgbClr val="000099"/>
                </a:solidFill>
              </a:rPr>
              <a:t>resources</a:t>
            </a:r>
            <a:r>
              <a:rPr lang="de-DE" sz="2000" dirty="0">
                <a:solidFill>
                  <a:srgbClr val="000099"/>
                </a:solidFill>
              </a:rPr>
              <a:t> </a:t>
            </a:r>
            <a:r>
              <a:rPr lang="de-DE" sz="2000" dirty="0" err="1">
                <a:solidFill>
                  <a:srgbClr val="000099"/>
                </a:solidFill>
              </a:rPr>
              <a:t>to</a:t>
            </a:r>
            <a:r>
              <a:rPr lang="de-DE" sz="2000" dirty="0">
                <a:solidFill>
                  <a:srgbClr val="000099"/>
                </a:solidFill>
              </a:rPr>
              <a:t> </a:t>
            </a:r>
            <a:r>
              <a:rPr lang="de-DE" sz="2000" dirty="0" err="1">
                <a:solidFill>
                  <a:srgbClr val="000099"/>
                </a:solidFill>
              </a:rPr>
              <a:t>the</a:t>
            </a:r>
            <a:r>
              <a:rPr lang="de-DE" sz="2000" dirty="0">
                <a:solidFill>
                  <a:srgbClr val="000099"/>
                </a:solidFill>
              </a:rPr>
              <a:t> emotional </a:t>
            </a:r>
            <a:r>
              <a:rPr lang="de-DE" sz="2000" dirty="0" err="1">
                <a:solidFill>
                  <a:srgbClr val="000099"/>
                </a:solidFill>
              </a:rPr>
              <a:t>event</a:t>
            </a:r>
            <a:endParaRPr lang="en-US" altLang="en-US" sz="2000" dirty="0" smtClean="0">
              <a:solidFill>
                <a:srgbClr val="000099"/>
              </a:solidFill>
              <a:sym typeface="Wingdings" panose="05000000000000000000" pitchFamily="2" charset="2"/>
            </a:endParaRPr>
          </a:p>
        </p:txBody>
      </p:sp>
      <p:sp>
        <p:nvSpPr>
          <p:cNvPr id="14341"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smtClean="0"/>
              <a:t>Reinhard Blutner</a:t>
            </a:r>
          </a:p>
        </p:txBody>
      </p:sp>
    </p:spTree>
    <p:extLst>
      <p:ext uri="{BB962C8B-B14F-4D97-AF65-F5344CB8AC3E}">
        <p14:creationId xmlns:p14="http://schemas.microsoft.com/office/powerpoint/2010/main" val="401102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4340">
                                            <p:txEl>
                                              <p:pRg st="0" end="0"/>
                                            </p:txEl>
                                          </p:spTgt>
                                        </p:tgtEl>
                                      </p:cBhvr>
                                    </p:animEffect>
                                    <p:set>
                                      <p:cBhvr>
                                        <p:cTn id="17" dur="1" fill="hold">
                                          <p:stCondLst>
                                            <p:cond delay="499"/>
                                          </p:stCondLst>
                                        </p:cTn>
                                        <p:tgtEl>
                                          <p:spTgt spid="14340">
                                            <p:txEl>
                                              <p:pRg st="0" end="0"/>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4340">
                                            <p:txEl>
                                              <p:pRg st="1" end="1"/>
                                            </p:txEl>
                                          </p:spTgt>
                                        </p:tgtEl>
                                      </p:cBhvr>
                                    </p:animEffect>
                                    <p:set>
                                      <p:cBhvr>
                                        <p:cTn id="20" dur="1" fill="hold">
                                          <p:stCondLst>
                                            <p:cond delay="499"/>
                                          </p:stCondLst>
                                        </p:cTn>
                                        <p:tgtEl>
                                          <p:spTgt spid="14340">
                                            <p:txEl>
                                              <p:pRg st="1" end="1"/>
                                            </p:txEl>
                                          </p:spTgt>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4340">
                                            <p:txEl>
                                              <p:pRg st="2" end="2"/>
                                            </p:txEl>
                                          </p:spTgt>
                                        </p:tgtEl>
                                      </p:cBhvr>
                                    </p:animEffect>
                                    <p:set>
                                      <p:cBhvr>
                                        <p:cTn id="23" dur="1" fill="hold">
                                          <p:stCondLst>
                                            <p:cond delay="499"/>
                                          </p:stCondLst>
                                        </p:cTn>
                                        <p:tgtEl>
                                          <p:spTgt spid="14340">
                                            <p:txEl>
                                              <p:pRg st="2" end="2"/>
                                            </p:txEl>
                                          </p:spTgt>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4340">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340">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340">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3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uiExpand="1" build="p"/>
      <p:bldP spid="14340"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8EABF094-3CDD-4D59-B093-F3DCA4DAE057}" type="slidenum">
              <a:rPr lang="en-US" altLang="en-US" sz="1000">
                <a:latin typeface="Verdana" panose="020B0604030504040204" pitchFamily="34" charset="0"/>
              </a:rPr>
              <a:pPr algn="r">
                <a:spcBef>
                  <a:spcPct val="0"/>
                </a:spcBef>
                <a:buFontTx/>
                <a:buNone/>
              </a:pPr>
              <a:t>6</a:t>
            </a:fld>
            <a:endParaRPr lang="en-US" altLang="en-US" sz="1000">
              <a:latin typeface="Verdana" panose="020B0604030504040204" pitchFamily="34" charset="0"/>
            </a:endParaRPr>
          </a:p>
        </p:txBody>
      </p:sp>
      <p:sp>
        <p:nvSpPr>
          <p:cNvPr id="16387" name="Rectangle 2"/>
          <p:cNvSpPr>
            <a:spLocks noGrp="1" noChangeArrowheads="1"/>
          </p:cNvSpPr>
          <p:nvPr>
            <p:ph type="title" idx="4294967295"/>
          </p:nvPr>
        </p:nvSpPr>
        <p:spPr>
          <a:xfrm>
            <a:off x="789940" y="661035"/>
            <a:ext cx="7993063" cy="1304925"/>
          </a:xfrm>
        </p:spPr>
        <p:txBody>
          <a:bodyPr/>
          <a:lstStyle/>
          <a:p>
            <a:pPr eaLnBrk="1" hangingPunct="1"/>
            <a:r>
              <a:rPr lang="en-US" altLang="en-US" dirty="0" smtClean="0">
                <a:solidFill>
                  <a:srgbClr val="C00000"/>
                </a:solidFill>
              </a:rPr>
              <a:t>Music and Feelings</a:t>
            </a:r>
            <a:endParaRPr lang="de-DE" altLang="en-US" dirty="0" smtClean="0">
              <a:solidFill>
                <a:srgbClr val="C00000"/>
              </a:solidFill>
            </a:endParaRPr>
          </a:p>
        </p:txBody>
      </p:sp>
      <p:pic>
        <p:nvPicPr>
          <p:cNvPr id="1026" name="Picture 2" descr="Bildergebnis für music and feel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240" y="2297368"/>
            <a:ext cx="2966720" cy="23243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ergebnis für music and feel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615" y="2231635"/>
            <a:ext cx="3220085" cy="24557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m 1"/>
          <p:cNvGraphicFramePr/>
          <p:nvPr>
            <p:extLst>
              <p:ext uri="{D42A27DB-BD31-4B8C-83A1-F6EECF244321}">
                <p14:modId xmlns:p14="http://schemas.microsoft.com/office/powerpoint/2010/main" val="1070120945"/>
              </p:ext>
            </p:extLst>
          </p:nvPr>
        </p:nvGraphicFramePr>
        <p:xfrm>
          <a:off x="861060" y="36449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772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1026"/>
                                        </p:tgtEl>
                                      </p:cBhvr>
                                    </p:animEffect>
                                    <p:set>
                                      <p:cBhvr>
                                        <p:cTn id="19" dur="1" fill="hold">
                                          <p:stCondLst>
                                            <p:cond delay="1999"/>
                                          </p:stCondLst>
                                        </p:cTn>
                                        <p:tgtEl>
                                          <p:spTgt spid="1026"/>
                                        </p:tgtEl>
                                        <p:attrNameLst>
                                          <p:attrName>style.visibility</p:attrName>
                                        </p:attrNameLst>
                                      </p:cBhvr>
                                      <p:to>
                                        <p:strVal val="hidden"/>
                                      </p:to>
                                    </p:set>
                                  </p:childTnLst>
                                </p:cTn>
                              </p:par>
                              <p:par>
                                <p:cTn id="20" presetID="6" presetClass="exit" presetSubtype="32" fill="hold" nodeType="withEffect">
                                  <p:stCondLst>
                                    <p:cond delay="0"/>
                                  </p:stCondLst>
                                  <p:childTnLst>
                                    <p:animEffect transition="out" filter="circle(out)">
                                      <p:cBhvr>
                                        <p:cTn id="21" dur="2000"/>
                                        <p:tgtEl>
                                          <p:spTgt spid="1028"/>
                                        </p:tgtEl>
                                      </p:cBhvr>
                                    </p:animEffect>
                                    <p:set>
                                      <p:cBhvr>
                                        <p:cTn id="22" dur="1" fill="hold">
                                          <p:stCondLst>
                                            <p:cond delay="1999"/>
                                          </p:stCondLst>
                                        </p:cTn>
                                        <p:tgtEl>
                                          <p:spTgt spid="1028"/>
                                        </p:tgtEl>
                                        <p:attrNameLst>
                                          <p:attrName>style.visibility</p:attrName>
                                        </p:attrNameLst>
                                      </p:cBhvr>
                                      <p:to>
                                        <p:strVal val="hidden"/>
                                      </p:to>
                                    </p:set>
                                  </p:childTnLst>
                                </p:cTn>
                              </p:par>
                              <p:par>
                                <p:cTn id="23" presetID="6" presetClass="exit" presetSubtype="32" fill="hold" grpId="1" nodeType="with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txBox="1">
            <a:spLocks noGrp="1" noChangeArrowheads="1"/>
          </p:cNvSpPr>
          <p:nvPr/>
        </p:nvSpPr>
        <p:spPr bwMode="auto">
          <a:xfrm>
            <a:off x="655320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r">
              <a:spcBef>
                <a:spcPct val="0"/>
              </a:spcBef>
              <a:buFontTx/>
              <a:buNone/>
            </a:pPr>
            <a:fld id="{95DDB9D8-6CD6-4C77-A06F-90F6212AC1DC}" type="slidenum">
              <a:rPr lang="en-US" altLang="en-US" sz="1400"/>
              <a:pPr algn="r">
                <a:spcBef>
                  <a:spcPct val="0"/>
                </a:spcBef>
                <a:buFontTx/>
                <a:buNone/>
              </a:pPr>
              <a:t>7</a:t>
            </a:fld>
            <a:endParaRPr lang="en-US" altLang="en-US" sz="1400"/>
          </a:p>
        </p:txBody>
      </p:sp>
      <p:sp>
        <p:nvSpPr>
          <p:cNvPr id="30723" name="Rectangle 2"/>
          <p:cNvSpPr>
            <a:spLocks noGrp="1" noChangeArrowheads="1"/>
          </p:cNvSpPr>
          <p:nvPr>
            <p:ph type="title" idx="4294967295"/>
          </p:nvPr>
        </p:nvSpPr>
        <p:spPr>
          <a:xfrm>
            <a:off x="349250" y="102071"/>
            <a:ext cx="7993063" cy="1304925"/>
          </a:xfrm>
        </p:spPr>
        <p:txBody>
          <a:bodyPr/>
          <a:lstStyle/>
          <a:p>
            <a:pPr eaLnBrk="1" hangingPunct="1"/>
            <a:r>
              <a:rPr lang="de-DE" altLang="en-US" sz="4000" dirty="0" smtClean="0"/>
              <a:t>Language </a:t>
            </a:r>
            <a:r>
              <a:rPr lang="de-DE" altLang="en-US" sz="4000" dirty="0" err="1" smtClean="0"/>
              <a:t>and</a:t>
            </a:r>
            <a:r>
              <a:rPr lang="de-DE" altLang="en-US" sz="4000" dirty="0" smtClean="0"/>
              <a:t> Music </a:t>
            </a:r>
            <a:r>
              <a:rPr lang="de-DE" altLang="en-US" sz="4000" dirty="0" err="1" smtClean="0"/>
              <a:t>as</a:t>
            </a:r>
            <a:r>
              <a:rPr lang="de-DE" altLang="en-US" sz="4000" dirty="0" smtClean="0"/>
              <a:t> </a:t>
            </a:r>
            <a:r>
              <a:rPr lang="de-DE" altLang="en-US" sz="4000" dirty="0" err="1" smtClean="0"/>
              <a:t>Representational</a:t>
            </a:r>
            <a:r>
              <a:rPr lang="de-DE" altLang="en-US" sz="4000" dirty="0" smtClean="0"/>
              <a:t> Systems</a:t>
            </a:r>
          </a:p>
        </p:txBody>
      </p:sp>
      <p:sp>
        <p:nvSpPr>
          <p:cNvPr id="38917" name="Rectangle 3"/>
          <p:cNvSpPr>
            <a:spLocks noGrp="1" noChangeArrowheads="1"/>
          </p:cNvSpPr>
          <p:nvPr>
            <p:ph type="body" idx="4294967295"/>
          </p:nvPr>
        </p:nvSpPr>
        <p:spPr>
          <a:xfrm>
            <a:off x="349250" y="1780352"/>
            <a:ext cx="8448675" cy="4832113"/>
          </a:xfrm>
        </p:spPr>
        <p:txBody>
          <a:bodyPr/>
          <a:lstStyle/>
          <a:p>
            <a:pPr marL="114300" indent="0">
              <a:buNone/>
            </a:pPr>
            <a:r>
              <a:rPr lang="de-DE" dirty="0"/>
              <a:t>	</a:t>
            </a:r>
            <a:r>
              <a:rPr lang="de-DE" dirty="0" smtClean="0"/>
              <a:t>		</a:t>
            </a:r>
            <a:r>
              <a:rPr lang="de-DE" sz="2400" dirty="0" smtClean="0"/>
              <a:t>	</a:t>
            </a:r>
            <a:r>
              <a:rPr lang="de-DE" sz="2000" dirty="0" smtClean="0">
                <a:solidFill>
                  <a:srgbClr val="C00000"/>
                </a:solidFill>
              </a:rPr>
              <a:t>(</a:t>
            </a:r>
            <a:r>
              <a:rPr lang="de-DE" sz="2000" dirty="0" err="1" smtClean="0">
                <a:solidFill>
                  <a:srgbClr val="C00000"/>
                </a:solidFill>
              </a:rPr>
              <a:t>referential</a:t>
            </a:r>
            <a:r>
              <a:rPr lang="de-DE" sz="2000" dirty="0" smtClean="0">
                <a:solidFill>
                  <a:srgbClr val="C00000"/>
                </a:solidFill>
              </a:rPr>
              <a:t>) </a:t>
            </a:r>
            <a:r>
              <a:rPr lang="de-DE" sz="2000" dirty="0" err="1" smtClean="0">
                <a:solidFill>
                  <a:srgbClr val="C00000"/>
                </a:solidFill>
              </a:rPr>
              <a:t>meaning</a:t>
            </a:r>
            <a:endParaRPr lang="en-GB" sz="2000" dirty="0" smtClean="0">
              <a:solidFill>
                <a:srgbClr val="C00000"/>
              </a:solidFill>
            </a:endParaRPr>
          </a:p>
          <a:p>
            <a:r>
              <a:rPr lang="de-DE" sz="2000" dirty="0" smtClean="0">
                <a:solidFill>
                  <a:srgbClr val="C00000"/>
                </a:solidFill>
              </a:rPr>
              <a:t>Language</a:t>
            </a:r>
            <a:r>
              <a:rPr lang="de-DE" sz="2000" dirty="0" smtClean="0"/>
              <a:t> </a:t>
            </a:r>
            <a:r>
              <a:rPr lang="de-DE" sz="1800" dirty="0" smtClean="0"/>
              <a:t>			</a:t>
            </a:r>
            <a:r>
              <a:rPr lang="de-DE" sz="2000" dirty="0" smtClean="0"/>
              <a:t>								</a:t>
            </a:r>
            <a:endParaRPr lang="de-DE" sz="2000" dirty="0"/>
          </a:p>
          <a:p>
            <a:pPr marL="400050" lvl="1" indent="0">
              <a:buNone/>
            </a:pPr>
            <a:endParaRPr lang="de-DE" sz="2000" dirty="0" smtClean="0"/>
          </a:p>
          <a:p>
            <a:pPr marL="400050" lvl="1" indent="0">
              <a:buNone/>
            </a:pPr>
            <a:endParaRPr lang="de-DE" sz="2000" dirty="0"/>
          </a:p>
          <a:p>
            <a:pPr marL="400050" lvl="1" indent="0">
              <a:buNone/>
            </a:pPr>
            <a:endParaRPr lang="de-DE" sz="2000" dirty="0" smtClean="0"/>
          </a:p>
          <a:p>
            <a:pPr marL="400050" lvl="1" indent="0">
              <a:buNone/>
            </a:pPr>
            <a:r>
              <a:rPr lang="de-DE" sz="2000" dirty="0" smtClean="0"/>
              <a:t>				</a:t>
            </a:r>
            <a:r>
              <a:rPr lang="de-DE" sz="2400" dirty="0" smtClean="0"/>
              <a:t>(</a:t>
            </a:r>
            <a:r>
              <a:rPr lang="de-DE" sz="2400" dirty="0" err="1"/>
              <a:t>referential</a:t>
            </a:r>
            <a:r>
              <a:rPr lang="de-DE" sz="2400" dirty="0"/>
              <a:t>)</a:t>
            </a:r>
            <a:r>
              <a:rPr lang="de-DE" sz="2400" dirty="0" smtClean="0"/>
              <a:t> </a:t>
            </a:r>
            <a:r>
              <a:rPr lang="de-DE" sz="2400" dirty="0" err="1" smtClean="0"/>
              <a:t>meaning</a:t>
            </a:r>
            <a:endParaRPr lang="en-GB" sz="2400" dirty="0" smtClean="0"/>
          </a:p>
          <a:p>
            <a:r>
              <a:rPr lang="en-GB" sz="2400" dirty="0" smtClean="0">
                <a:solidFill>
                  <a:srgbClr val="C00000"/>
                </a:solidFill>
              </a:rPr>
              <a:t>  Music </a:t>
            </a:r>
          </a:p>
          <a:p>
            <a:pPr marL="0" indent="0">
              <a:buNone/>
            </a:pPr>
            <a:r>
              <a:rPr lang="de-DE" sz="2400" dirty="0"/>
              <a:t>	</a:t>
            </a:r>
            <a:r>
              <a:rPr lang="de-DE" sz="2400" dirty="0" smtClean="0"/>
              <a:t>			</a:t>
            </a:r>
            <a:r>
              <a:rPr lang="de-DE" sz="2400" dirty="0" err="1" smtClean="0">
                <a:solidFill>
                  <a:srgbClr val="C00000"/>
                </a:solidFill>
              </a:rPr>
              <a:t>affective</a:t>
            </a:r>
            <a:r>
              <a:rPr lang="de-DE" sz="2400" dirty="0" smtClean="0">
                <a:solidFill>
                  <a:srgbClr val="C00000"/>
                </a:solidFill>
              </a:rPr>
              <a:t> </a:t>
            </a:r>
            <a:r>
              <a:rPr lang="de-DE" sz="2400" dirty="0" err="1" smtClean="0">
                <a:solidFill>
                  <a:srgbClr val="C00000"/>
                </a:solidFill>
              </a:rPr>
              <a:t>meaning</a:t>
            </a:r>
            <a:endParaRPr lang="en-GB" sz="2400" dirty="0">
              <a:solidFill>
                <a:srgbClr val="C00000"/>
              </a:solidFill>
            </a:endParaRPr>
          </a:p>
        </p:txBody>
      </p:sp>
      <p:sp>
        <p:nvSpPr>
          <p:cNvPr id="3072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de-DE" altLang="en-US" sz="1400" dirty="0" smtClean="0"/>
              <a:t>Reinhard Blutner</a:t>
            </a:r>
          </a:p>
        </p:txBody>
      </p:sp>
      <p:grpSp>
        <p:nvGrpSpPr>
          <p:cNvPr id="11" name="Gruppieren 10"/>
          <p:cNvGrpSpPr/>
          <p:nvPr/>
        </p:nvGrpSpPr>
        <p:grpSpPr>
          <a:xfrm>
            <a:off x="2348394" y="2039819"/>
            <a:ext cx="1692613" cy="896852"/>
            <a:chOff x="2217906" y="1784519"/>
            <a:chExt cx="1692613" cy="896852"/>
          </a:xfrm>
        </p:grpSpPr>
        <p:cxnSp>
          <p:nvCxnSpPr>
            <p:cNvPr id="3" name="Gerade Verbindung mit Pfeil 2"/>
            <p:cNvCxnSpPr/>
            <p:nvPr/>
          </p:nvCxnSpPr>
          <p:spPr bwMode="auto">
            <a:xfrm flipV="1">
              <a:off x="2217906" y="1784519"/>
              <a:ext cx="1692613" cy="413932"/>
            </a:xfrm>
            <a:prstGeom prst="straightConnector1">
              <a:avLst/>
            </a:prstGeom>
            <a:solidFill>
              <a:schemeClr val="accent1"/>
            </a:solidFill>
            <a:ln w="38100" cap="flat" cmpd="sng" algn="ctr">
              <a:solidFill>
                <a:schemeClr val="accent2">
                  <a:lumMod val="75000"/>
                  <a:alpha val="59000"/>
                </a:schemeClr>
              </a:solidFill>
              <a:prstDash val="solid"/>
              <a:round/>
              <a:headEnd type="none" w="med" len="med"/>
              <a:tailEnd type="triangle"/>
            </a:ln>
            <a:effectLst/>
          </p:spPr>
        </p:cxnSp>
        <p:cxnSp>
          <p:nvCxnSpPr>
            <p:cNvPr id="5" name="Gerade Verbindung mit Pfeil 4"/>
            <p:cNvCxnSpPr/>
            <p:nvPr/>
          </p:nvCxnSpPr>
          <p:spPr bwMode="auto">
            <a:xfrm>
              <a:off x="2217906" y="2295728"/>
              <a:ext cx="1673157" cy="385643"/>
            </a:xfrm>
            <a:prstGeom prst="straightConnector1">
              <a:avLst/>
            </a:prstGeom>
            <a:solidFill>
              <a:schemeClr val="accent1"/>
            </a:solidFill>
            <a:ln w="38100" cap="flat" cmpd="sng" algn="ctr">
              <a:solidFill>
                <a:srgbClr val="009900">
                  <a:alpha val="59000"/>
                </a:srgbClr>
              </a:solidFill>
              <a:prstDash val="solid"/>
              <a:round/>
              <a:headEnd type="none" w="med" len="med"/>
              <a:tailEnd type="triangle"/>
            </a:ln>
            <a:effectLst/>
          </p:spPr>
        </p:cxnSp>
      </p:grpSp>
      <p:grpSp>
        <p:nvGrpSpPr>
          <p:cNvPr id="10" name="Gruppieren 9"/>
          <p:cNvGrpSpPr/>
          <p:nvPr/>
        </p:nvGrpSpPr>
        <p:grpSpPr>
          <a:xfrm>
            <a:off x="2281084" y="4288086"/>
            <a:ext cx="1692613" cy="934908"/>
            <a:chOff x="2217906" y="3465320"/>
            <a:chExt cx="1692613" cy="934908"/>
          </a:xfrm>
        </p:grpSpPr>
        <p:cxnSp>
          <p:nvCxnSpPr>
            <p:cNvPr id="14" name="Gerade Verbindung mit Pfeil 13"/>
            <p:cNvCxnSpPr/>
            <p:nvPr/>
          </p:nvCxnSpPr>
          <p:spPr bwMode="auto">
            <a:xfrm flipV="1">
              <a:off x="2217906" y="3465320"/>
              <a:ext cx="1692613" cy="413932"/>
            </a:xfrm>
            <a:prstGeom prst="straightConnector1">
              <a:avLst/>
            </a:prstGeom>
            <a:solidFill>
              <a:schemeClr val="accent1"/>
            </a:solidFill>
            <a:ln w="38100" cap="flat" cmpd="sng" algn="ctr">
              <a:solidFill>
                <a:schemeClr val="accent2">
                  <a:lumMod val="75000"/>
                  <a:alpha val="59000"/>
                </a:schemeClr>
              </a:solidFill>
              <a:prstDash val="sysDash"/>
              <a:round/>
              <a:headEnd type="none" w="med" len="med"/>
              <a:tailEnd type="triangle"/>
            </a:ln>
            <a:effectLst/>
          </p:spPr>
        </p:cxnSp>
        <p:cxnSp>
          <p:nvCxnSpPr>
            <p:cNvPr id="15" name="Gerade Verbindung mit Pfeil 14"/>
            <p:cNvCxnSpPr/>
            <p:nvPr/>
          </p:nvCxnSpPr>
          <p:spPr bwMode="auto">
            <a:xfrm>
              <a:off x="2217906" y="4014585"/>
              <a:ext cx="1673157" cy="385643"/>
            </a:xfrm>
            <a:prstGeom prst="straightConnector1">
              <a:avLst/>
            </a:prstGeom>
            <a:solidFill>
              <a:schemeClr val="accent1"/>
            </a:solidFill>
            <a:ln w="38100" cap="flat" cmpd="sng" algn="ctr">
              <a:solidFill>
                <a:srgbClr val="009900">
                  <a:alpha val="59000"/>
                </a:srgbClr>
              </a:solidFill>
              <a:prstDash val="solid"/>
              <a:round/>
              <a:headEnd type="none" w="med" len="med"/>
              <a:tailEnd type="triangle"/>
            </a:ln>
            <a:effectLst/>
          </p:spPr>
        </p:cxnSp>
      </p:grpSp>
      <p:sp>
        <p:nvSpPr>
          <p:cNvPr id="12" name="Textfeld 11"/>
          <p:cNvSpPr txBox="1"/>
          <p:nvPr/>
        </p:nvSpPr>
        <p:spPr>
          <a:xfrm>
            <a:off x="4068614" y="2663705"/>
            <a:ext cx="2341123" cy="461665"/>
          </a:xfrm>
          <a:prstGeom prst="rect">
            <a:avLst/>
          </a:prstGeom>
          <a:noFill/>
        </p:spPr>
        <p:txBody>
          <a:bodyPr wrap="square" rtlCol="0">
            <a:spAutoFit/>
          </a:bodyPr>
          <a:lstStyle/>
          <a:p>
            <a:pPr>
              <a:buNone/>
            </a:pPr>
            <a:r>
              <a:rPr lang="de-DE" dirty="0" smtClean="0"/>
              <a:t>connotation</a:t>
            </a:r>
            <a:endParaRPr lang="en-GB" dirty="0" smtClean="0"/>
          </a:p>
        </p:txBody>
      </p:sp>
      <p:sp>
        <p:nvSpPr>
          <p:cNvPr id="19" name="Textfeld 18"/>
          <p:cNvSpPr txBox="1"/>
          <p:nvPr/>
        </p:nvSpPr>
        <p:spPr>
          <a:xfrm>
            <a:off x="786268" y="2728053"/>
            <a:ext cx="2776082" cy="1015663"/>
          </a:xfrm>
          <a:prstGeom prst="rect">
            <a:avLst/>
          </a:prstGeom>
          <a:noFill/>
        </p:spPr>
        <p:txBody>
          <a:bodyPr wrap="square" rtlCol="0">
            <a:spAutoFit/>
          </a:bodyPr>
          <a:lstStyle/>
          <a:p>
            <a:pPr>
              <a:buFont typeface="Wingdings" panose="05000000000000000000" pitchFamily="2" charset="2"/>
              <a:buChar char="ü"/>
            </a:pPr>
            <a:r>
              <a:rPr lang="de-DE" sz="2000" dirty="0" err="1" smtClean="0"/>
              <a:t>code</a:t>
            </a:r>
            <a:r>
              <a:rPr lang="de-DE" sz="2000" dirty="0" smtClean="0"/>
              <a:t> </a:t>
            </a:r>
            <a:endParaRPr lang="de-DE" sz="2000" dirty="0"/>
          </a:p>
          <a:p>
            <a:pPr>
              <a:buFont typeface="Wingdings" panose="05000000000000000000" pitchFamily="2" charset="2"/>
              <a:buChar char="ü"/>
            </a:pPr>
            <a:r>
              <a:rPr lang="de-DE" sz="2000" dirty="0" err="1"/>
              <a:t>lexicon</a:t>
            </a:r>
            <a:r>
              <a:rPr lang="de-DE" sz="2000" dirty="0"/>
              <a:t> </a:t>
            </a:r>
          </a:p>
          <a:p>
            <a:pPr>
              <a:buFont typeface="Wingdings" panose="05000000000000000000" pitchFamily="2" charset="2"/>
              <a:buChar char="ü"/>
            </a:pPr>
            <a:r>
              <a:rPr lang="de-DE" sz="2000" dirty="0" smtClean="0"/>
              <a:t>non-</a:t>
            </a:r>
            <a:r>
              <a:rPr lang="de-DE" sz="2000" dirty="0" err="1" smtClean="0"/>
              <a:t>natural</a:t>
            </a:r>
            <a:r>
              <a:rPr lang="de-DE" sz="2000" dirty="0" smtClean="0"/>
              <a:t> </a:t>
            </a:r>
            <a:r>
              <a:rPr lang="de-DE" sz="2000" dirty="0" err="1"/>
              <a:t>meaning</a:t>
            </a:r>
            <a:endParaRPr lang="en-GB" sz="2000" dirty="0" smtClean="0"/>
          </a:p>
        </p:txBody>
      </p:sp>
      <p:sp>
        <p:nvSpPr>
          <p:cNvPr id="20" name="Textfeld 19"/>
          <p:cNvSpPr txBox="1"/>
          <p:nvPr/>
        </p:nvSpPr>
        <p:spPr>
          <a:xfrm>
            <a:off x="786268" y="5114653"/>
            <a:ext cx="3085340" cy="1015663"/>
          </a:xfrm>
          <a:prstGeom prst="rect">
            <a:avLst/>
          </a:prstGeom>
          <a:noFill/>
        </p:spPr>
        <p:txBody>
          <a:bodyPr wrap="square" rtlCol="0">
            <a:spAutoFit/>
          </a:bodyPr>
          <a:lstStyle/>
          <a:p>
            <a:pPr>
              <a:buFont typeface="Wingdings" panose="05000000000000000000" pitchFamily="2" charset="2"/>
              <a:buChar char="ü"/>
            </a:pPr>
            <a:r>
              <a:rPr lang="de-DE" sz="2000" dirty="0" err="1" smtClean="0"/>
              <a:t>no</a:t>
            </a:r>
            <a:r>
              <a:rPr lang="de-DE" sz="2000" dirty="0" smtClean="0"/>
              <a:t> </a:t>
            </a:r>
            <a:r>
              <a:rPr lang="de-DE" sz="2000" dirty="0" err="1" smtClean="0"/>
              <a:t>code</a:t>
            </a:r>
            <a:r>
              <a:rPr lang="de-DE" sz="2000" dirty="0" smtClean="0"/>
              <a:t> </a:t>
            </a:r>
            <a:endParaRPr lang="de-DE" sz="2000" dirty="0"/>
          </a:p>
          <a:p>
            <a:pPr>
              <a:buFont typeface="Wingdings" panose="05000000000000000000" pitchFamily="2" charset="2"/>
              <a:buChar char="ü"/>
            </a:pPr>
            <a:r>
              <a:rPr lang="de-DE" sz="2000" dirty="0" err="1" smtClean="0"/>
              <a:t>no</a:t>
            </a:r>
            <a:r>
              <a:rPr lang="de-DE" sz="2000" dirty="0" smtClean="0"/>
              <a:t> </a:t>
            </a:r>
            <a:r>
              <a:rPr lang="de-DE" sz="2000" dirty="0" err="1" smtClean="0"/>
              <a:t>lexicon</a:t>
            </a:r>
            <a:r>
              <a:rPr lang="de-DE" sz="2000" dirty="0" smtClean="0"/>
              <a:t> </a:t>
            </a:r>
            <a:endParaRPr lang="de-DE" sz="2000" dirty="0"/>
          </a:p>
          <a:p>
            <a:pPr>
              <a:buFont typeface="Wingdings" panose="05000000000000000000" pitchFamily="2" charset="2"/>
              <a:buChar char="ü"/>
            </a:pPr>
            <a:r>
              <a:rPr lang="de-DE" sz="2000" dirty="0" err="1" smtClean="0"/>
              <a:t>natural</a:t>
            </a:r>
            <a:r>
              <a:rPr lang="de-DE" sz="2000" dirty="0" smtClean="0"/>
              <a:t> </a:t>
            </a:r>
            <a:r>
              <a:rPr lang="de-DE" sz="2000" dirty="0" err="1"/>
              <a:t>meaning</a:t>
            </a:r>
            <a:endParaRPr lang="en-GB" sz="2000" dirty="0" smtClean="0"/>
          </a:p>
        </p:txBody>
      </p:sp>
      <p:sp>
        <p:nvSpPr>
          <p:cNvPr id="2" name="Abgerundetes Rechteck 1"/>
          <p:cNvSpPr/>
          <p:nvPr/>
        </p:nvSpPr>
        <p:spPr bwMode="auto">
          <a:xfrm rot="21432932">
            <a:off x="631204" y="1725435"/>
            <a:ext cx="6969210" cy="975736"/>
          </a:xfrm>
          <a:prstGeom prst="roundRect">
            <a:avLst/>
          </a:prstGeom>
          <a:solidFill>
            <a:srgbClr val="C00000">
              <a:alpha val="29000"/>
            </a:srgbClr>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smtClean="0">
              <a:ln>
                <a:noFill/>
              </a:ln>
              <a:solidFill>
                <a:schemeClr val="tx1"/>
              </a:solidFill>
              <a:effectLst/>
              <a:latin typeface="Tahoma" pitchFamily="34" charset="0"/>
            </a:endParaRPr>
          </a:p>
        </p:txBody>
      </p:sp>
      <p:sp>
        <p:nvSpPr>
          <p:cNvPr id="16" name="Abgerundetes Rechteck 15"/>
          <p:cNvSpPr/>
          <p:nvPr/>
        </p:nvSpPr>
        <p:spPr bwMode="auto">
          <a:xfrm rot="188181">
            <a:off x="706129" y="4473907"/>
            <a:ext cx="6819360" cy="975736"/>
          </a:xfrm>
          <a:prstGeom prst="roundRect">
            <a:avLst/>
          </a:prstGeom>
          <a:solidFill>
            <a:srgbClr val="C00000">
              <a:alpha val="29000"/>
            </a:srgbClr>
          </a:solidFill>
          <a:ln w="15875" cap="flat" cmpd="sng" algn="ctr">
            <a:noFill/>
            <a:prstDash val="sysDot"/>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pPr>
            <a:endParaRPr kumimoji="0" lang="en-GB"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38146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7">
                                            <p:txEl>
                                              <p:pRg st="1" end="1"/>
                                            </p:txEl>
                                          </p:spTgt>
                                        </p:tgtEl>
                                        <p:attrNameLst>
                                          <p:attrName>style.visibility</p:attrName>
                                        </p:attrNameLst>
                                      </p:cBhvr>
                                      <p:to>
                                        <p:strVal val="visible"/>
                                      </p:to>
                                    </p:set>
                                  </p:childTnLst>
                                </p:cTn>
                              </p:par>
                              <p:par>
                                <p:cTn id="9" presetID="3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91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7">
                                            <p:txEl>
                                              <p:pRg st="7" end="7"/>
                                            </p:txEl>
                                          </p:spTgt>
                                        </p:tgtEl>
                                        <p:attrNameLst>
                                          <p:attrName>style.visibility</p:attrName>
                                        </p:attrNameLst>
                                      </p:cBhvr>
                                      <p:to>
                                        <p:strVal val="visible"/>
                                      </p:to>
                                    </p:set>
                                  </p:childTnLst>
                                </p:cTn>
                              </p:par>
                              <p:par>
                                <p:cTn id="29" presetID="3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uiExpand="1" build="p"/>
      <p:bldP spid="12" grpId="0"/>
      <p:bldP spid="19" grpId="0"/>
      <p:bldP spid="20" grpId="0"/>
      <p:bldP spid="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smtClean="0"/>
              <a:t>Reinhard Blutner</a:t>
            </a:r>
          </a:p>
        </p:txBody>
      </p:sp>
      <p:sp>
        <p:nvSpPr>
          <p:cNvPr id="32771"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7D405E66-DA4D-4920-A470-9B8CB1047785}" type="slidenum">
              <a:rPr lang="en-US" altLang="en-US" sz="1400" smtClean="0"/>
              <a:pPr/>
              <a:t>8</a:t>
            </a:fld>
            <a:endParaRPr lang="en-US" altLang="en-US" sz="1400" smtClean="0"/>
          </a:p>
        </p:txBody>
      </p:sp>
      <p:sp>
        <p:nvSpPr>
          <p:cNvPr id="32777" name="Rectangle 22"/>
          <p:cNvSpPr>
            <a:spLocks noChangeArrowheads="1"/>
          </p:cNvSpPr>
          <p:nvPr/>
        </p:nvSpPr>
        <p:spPr bwMode="auto">
          <a:xfrm>
            <a:off x="574675" y="332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52352" bIns="38088"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endParaRPr lang="en-GB" altLang="en-US" sz="2000" b="1">
              <a:solidFill>
                <a:srgbClr val="999999"/>
              </a:solidFill>
              <a:latin typeface="Times New Roman" panose="02020603050405020304" pitchFamily="18" charset="0"/>
              <a:cs typeface="Times New Roman" panose="02020603050405020304" pitchFamily="18" charset="0"/>
            </a:endParaRPr>
          </a:p>
          <a:p>
            <a:r>
              <a:rPr lang="en-GB" altLang="en-US" sz="900"/>
              <a:t/>
            </a:r>
            <a:br>
              <a:rPr lang="en-GB" altLang="en-US" sz="900"/>
            </a:br>
            <a:endParaRPr lang="en-GB" altLang="en-US" sz="1800">
              <a:latin typeface="Arial" panose="020B0604020202020204" pitchFamily="34" charset="0"/>
            </a:endParaRPr>
          </a:p>
          <a:p>
            <a:endParaRPr lang="en-GB" altLang="en-US" sz="1800">
              <a:latin typeface="Arial" panose="020B0604020202020204" pitchFamily="34" charset="0"/>
            </a:endParaRPr>
          </a:p>
        </p:txBody>
      </p:sp>
      <p:sp>
        <p:nvSpPr>
          <p:cNvPr id="32778" name="Rectangle 25"/>
          <p:cNvSpPr>
            <a:spLocks noChangeArrowheads="1"/>
          </p:cNvSpPr>
          <p:nvPr/>
        </p:nvSpPr>
        <p:spPr bwMode="auto">
          <a:xfrm>
            <a:off x="574675" y="332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endParaRPr lang="en-GB" altLang="en-US" sz="900"/>
          </a:p>
          <a:p>
            <a:endParaRPr lang="en-GB" altLang="en-US" sz="1800">
              <a:latin typeface="Arial" panose="020B0604020202020204" pitchFamily="34" charset="0"/>
            </a:endParaRPr>
          </a:p>
        </p:txBody>
      </p:sp>
      <p:sp>
        <p:nvSpPr>
          <p:cNvPr id="32779" name="Rectangle 26"/>
          <p:cNvSpPr>
            <a:spLocks noChangeArrowheads="1"/>
          </p:cNvSpPr>
          <p:nvPr/>
        </p:nvSpPr>
        <p:spPr bwMode="auto">
          <a:xfrm>
            <a:off x="574675" y="3327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endParaRPr lang="en-GB" altLang="en-US" sz="1800" b="1">
              <a:solidFill>
                <a:srgbClr val="0000FF"/>
              </a:solidFill>
              <a:latin typeface="Arial" panose="020B0604020202020204" pitchFamily="34" charset="0"/>
              <a:cs typeface="Times New Roman" panose="02020603050405020304" pitchFamily="18" charset="0"/>
            </a:endParaRPr>
          </a:p>
          <a:p>
            <a:r>
              <a:rPr lang="en-GB" altLang="en-US" sz="1800" b="1">
                <a:solidFill>
                  <a:srgbClr val="0000FF"/>
                </a:solidFill>
                <a:latin typeface="Arial" panose="020B0604020202020204" pitchFamily="34" charset="0"/>
                <a:cs typeface="Times New Roman" panose="02020603050405020304" pitchFamily="18" charset="0"/>
              </a:rPr>
              <a:t/>
            </a:r>
            <a:br>
              <a:rPr lang="en-GB" altLang="en-US" sz="1800" b="1">
                <a:solidFill>
                  <a:srgbClr val="0000FF"/>
                </a:solidFill>
                <a:latin typeface="Arial" panose="020B0604020202020204" pitchFamily="34" charset="0"/>
                <a:cs typeface="Times New Roman" panose="02020603050405020304" pitchFamily="18" charset="0"/>
              </a:rPr>
            </a:br>
            <a:endParaRPr lang="en-GB" altLang="en-US" sz="1800">
              <a:latin typeface="Arial" panose="020B0604020202020204" pitchFamily="34" charset="0"/>
            </a:endParaRPr>
          </a:p>
        </p:txBody>
      </p:sp>
      <p:sp>
        <p:nvSpPr>
          <p:cNvPr id="30" name="Rectangle 2"/>
          <p:cNvSpPr txBox="1">
            <a:spLocks noChangeArrowheads="1"/>
          </p:cNvSpPr>
          <p:nvPr/>
        </p:nvSpPr>
        <p:spPr bwMode="auto">
          <a:xfrm>
            <a:off x="273050" y="-34925"/>
            <a:ext cx="799306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eaLnBrk="1" hangingPunct="1">
              <a:defRPr/>
            </a:pPr>
            <a:r>
              <a:rPr lang="de-DE" sz="4000" kern="0" dirty="0" err="1" smtClean="0"/>
              <a:t>Doctrine</a:t>
            </a:r>
            <a:r>
              <a:rPr lang="de-DE" sz="4000" kern="0" dirty="0" smtClean="0"/>
              <a:t> of </a:t>
            </a:r>
            <a:r>
              <a:rPr lang="de-DE" sz="4000" kern="0" dirty="0" err="1" smtClean="0"/>
              <a:t>Affects</a:t>
            </a:r>
            <a:endParaRPr lang="de-DE" sz="4000" kern="0" dirty="0" smtClean="0"/>
          </a:p>
        </p:txBody>
      </p:sp>
      <p:sp>
        <p:nvSpPr>
          <p:cNvPr id="52" name="Textfeld 51"/>
          <p:cNvSpPr txBox="1">
            <a:spLocks noChangeArrowheads="1"/>
          </p:cNvSpPr>
          <p:nvPr/>
        </p:nvSpPr>
        <p:spPr bwMode="auto">
          <a:xfrm>
            <a:off x="273050" y="1230100"/>
            <a:ext cx="558957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ahoma" panose="020B0604030504040204" pitchFamily="34" charset="0"/>
              </a:defRPr>
            </a:lvl1pPr>
            <a:lvl2pPr marL="800100" indent="-34290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ts val="600"/>
              </a:spcBef>
              <a:buFont typeface="Arial" panose="020B0604020202020204" pitchFamily="34" charset="0"/>
              <a:buChar char="•"/>
            </a:pPr>
            <a:r>
              <a:rPr lang="en-US" dirty="0" smtClean="0"/>
              <a:t>R. Descartes in his </a:t>
            </a:r>
            <a:r>
              <a:rPr lang="en-US" i="1" dirty="0" smtClean="0"/>
              <a:t>Compendium of Music </a:t>
            </a:r>
            <a:r>
              <a:rPr lang="en-US" dirty="0" smtClean="0"/>
              <a:t>(1618): </a:t>
            </a:r>
            <a:r>
              <a:rPr lang="en-US" dirty="0" smtClean="0">
                <a:solidFill>
                  <a:srgbClr val="C00000"/>
                </a:solidFill>
              </a:rPr>
              <a:t>“The </a:t>
            </a:r>
            <a:r>
              <a:rPr lang="en-US" dirty="0">
                <a:solidFill>
                  <a:srgbClr val="C00000"/>
                </a:solidFill>
              </a:rPr>
              <a:t>basis of music is sound; its aim is to please and to arouse various emotions in us</a:t>
            </a:r>
            <a:r>
              <a:rPr lang="en-US" dirty="0" smtClean="0">
                <a:solidFill>
                  <a:srgbClr val="C00000"/>
                </a:solidFill>
              </a:rPr>
              <a:t>.” </a:t>
            </a:r>
          </a:p>
        </p:txBody>
      </p:sp>
      <p:pic>
        <p:nvPicPr>
          <p:cNvPr id="2" name="Grafik 1"/>
          <p:cNvPicPr>
            <a:picLocks noChangeAspect="1"/>
          </p:cNvPicPr>
          <p:nvPr/>
        </p:nvPicPr>
        <p:blipFill>
          <a:blip r:embed="rId3"/>
          <a:stretch>
            <a:fillRect/>
          </a:stretch>
        </p:blipFill>
        <p:spPr>
          <a:xfrm>
            <a:off x="5862624" y="1073221"/>
            <a:ext cx="2824176" cy="1883419"/>
          </a:xfrm>
          <a:prstGeom prst="rect">
            <a:avLst/>
          </a:prstGeom>
        </p:spPr>
      </p:pic>
      <p:sp>
        <p:nvSpPr>
          <p:cNvPr id="10" name="Textfeld 9"/>
          <p:cNvSpPr txBox="1">
            <a:spLocks noChangeArrowheads="1"/>
          </p:cNvSpPr>
          <p:nvPr/>
        </p:nvSpPr>
        <p:spPr bwMode="auto">
          <a:xfrm>
            <a:off x="273050" y="2908304"/>
            <a:ext cx="841375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ahoma" panose="020B0604030504040204" pitchFamily="34" charset="0"/>
              </a:defRPr>
            </a:lvl1pPr>
            <a:lvl2pPr marL="800100" indent="-34290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ts val="600"/>
              </a:spcBef>
              <a:spcAft>
                <a:spcPts val="600"/>
              </a:spcAft>
              <a:buFont typeface="Arial" panose="020B0604020202020204" pitchFamily="34" charset="0"/>
              <a:buChar char="•"/>
            </a:pPr>
            <a:r>
              <a:rPr lang="en-US" dirty="0"/>
              <a:t>The doctrine can be seen as a  Baroque practice that relates music with various emotions. The idea  dates back to ancient Greece and the teachings of the temperaments</a:t>
            </a:r>
            <a:endParaRPr lang="en-US" dirty="0" smtClean="0"/>
          </a:p>
          <a:p>
            <a:pPr>
              <a:spcBef>
                <a:spcPts val="600"/>
              </a:spcBef>
              <a:spcAft>
                <a:spcPts val="600"/>
              </a:spcAft>
              <a:buFont typeface="Arial" panose="020B0604020202020204" pitchFamily="34" charset="0"/>
              <a:buChar char="•"/>
            </a:pPr>
            <a:r>
              <a:rPr lang="en-US" dirty="0" smtClean="0"/>
              <a:t>According to Descartes, the </a:t>
            </a:r>
            <a:r>
              <a:rPr lang="en-US" i="1" dirty="0" smtClean="0">
                <a:solidFill>
                  <a:srgbClr val="C00000"/>
                </a:solidFill>
              </a:rPr>
              <a:t>rhythm of music </a:t>
            </a:r>
            <a:r>
              <a:rPr lang="en-US" dirty="0" smtClean="0"/>
              <a:t>is intended to evoke such a mood in our soul which is similar to the mood expressed in music. </a:t>
            </a:r>
          </a:p>
          <a:p>
            <a:pPr lvl="1">
              <a:spcBef>
                <a:spcPts val="600"/>
              </a:spcBef>
              <a:spcAft>
                <a:spcPts val="600"/>
              </a:spcAft>
              <a:buSzPct val="83000"/>
              <a:buFont typeface="Tahoma" panose="020B0604030504040204" pitchFamily="34" charset="0"/>
              <a:buChar char="–"/>
            </a:pPr>
            <a:r>
              <a:rPr lang="en-US" sz="2200" dirty="0" smtClean="0"/>
              <a:t>slow rhythm </a:t>
            </a:r>
            <a:r>
              <a:rPr lang="en-US" sz="2200" dirty="0" smtClean="0">
                <a:sym typeface="Wingdings" panose="05000000000000000000" pitchFamily="2" charset="2"/>
              </a:rPr>
              <a:t></a:t>
            </a:r>
            <a:r>
              <a:rPr lang="en-US" sz="2200" dirty="0" smtClean="0"/>
              <a:t> soft and weary feelings (dejection/sadness)</a:t>
            </a:r>
          </a:p>
          <a:p>
            <a:pPr lvl="1">
              <a:spcBef>
                <a:spcPts val="600"/>
              </a:spcBef>
              <a:spcAft>
                <a:spcPts val="600"/>
              </a:spcAft>
              <a:buSzPct val="83000"/>
              <a:buFont typeface="Tahoma" panose="020B0604030504040204" pitchFamily="34" charset="0"/>
              <a:buChar char="–"/>
            </a:pPr>
            <a:r>
              <a:rPr lang="en-US" sz="2200" dirty="0" smtClean="0"/>
              <a:t>fast rhythm </a:t>
            </a:r>
            <a:r>
              <a:rPr lang="en-US" sz="2200" dirty="0">
                <a:sym typeface="Wingdings" panose="05000000000000000000" pitchFamily="2" charset="2"/>
              </a:rPr>
              <a:t></a:t>
            </a:r>
            <a:r>
              <a:rPr lang="en-US" sz="2200" dirty="0" smtClean="0"/>
              <a:t> lively and cheerful feelings, such as joy. </a:t>
            </a:r>
          </a:p>
        </p:txBody>
      </p:sp>
    </p:spTree>
    <p:extLst>
      <p:ext uri="{BB962C8B-B14F-4D97-AF65-F5344CB8AC3E}">
        <p14:creationId xmlns:p14="http://schemas.microsoft.com/office/powerpoint/2010/main" val="173832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de-DE" altLang="en-US" sz="1400" smtClean="0"/>
              <a:t>Reinhard Blutner</a:t>
            </a:r>
          </a:p>
        </p:txBody>
      </p:sp>
      <p:sp>
        <p:nvSpPr>
          <p:cNvPr id="32771"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7D405E66-DA4D-4920-A470-9B8CB1047785}" type="slidenum">
              <a:rPr lang="en-US" altLang="en-US" sz="1400" smtClean="0"/>
              <a:pPr/>
              <a:t>9</a:t>
            </a:fld>
            <a:endParaRPr lang="en-US" altLang="en-US" sz="1400" smtClean="0"/>
          </a:p>
        </p:txBody>
      </p:sp>
      <p:sp>
        <p:nvSpPr>
          <p:cNvPr id="32777" name="Rectangle 22"/>
          <p:cNvSpPr>
            <a:spLocks noChangeArrowheads="1"/>
          </p:cNvSpPr>
          <p:nvPr/>
        </p:nvSpPr>
        <p:spPr bwMode="auto">
          <a:xfrm>
            <a:off x="574675" y="332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52352" bIns="38088"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endParaRPr lang="en-GB" altLang="en-US" sz="2000" b="1">
              <a:solidFill>
                <a:srgbClr val="999999"/>
              </a:solidFill>
              <a:latin typeface="Times New Roman" panose="02020603050405020304" pitchFamily="18" charset="0"/>
              <a:cs typeface="Times New Roman" panose="02020603050405020304" pitchFamily="18" charset="0"/>
            </a:endParaRPr>
          </a:p>
          <a:p>
            <a:r>
              <a:rPr lang="en-GB" altLang="en-US" sz="900"/>
              <a:t/>
            </a:r>
            <a:br>
              <a:rPr lang="en-GB" altLang="en-US" sz="900"/>
            </a:br>
            <a:endParaRPr lang="en-GB" altLang="en-US" sz="1800">
              <a:latin typeface="Arial" panose="020B0604020202020204" pitchFamily="34" charset="0"/>
            </a:endParaRPr>
          </a:p>
          <a:p>
            <a:endParaRPr lang="en-GB" altLang="en-US" sz="1800">
              <a:latin typeface="Arial" panose="020B0604020202020204" pitchFamily="34" charset="0"/>
            </a:endParaRPr>
          </a:p>
        </p:txBody>
      </p:sp>
      <p:sp>
        <p:nvSpPr>
          <p:cNvPr id="32778" name="Rectangle 25"/>
          <p:cNvSpPr>
            <a:spLocks noChangeArrowheads="1"/>
          </p:cNvSpPr>
          <p:nvPr/>
        </p:nvSpPr>
        <p:spPr bwMode="auto">
          <a:xfrm>
            <a:off x="574675" y="332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endParaRPr lang="en-GB" altLang="en-US" sz="900"/>
          </a:p>
          <a:p>
            <a:endParaRPr lang="en-GB" altLang="en-US" sz="1800">
              <a:latin typeface="Arial" panose="020B0604020202020204" pitchFamily="34" charset="0"/>
            </a:endParaRPr>
          </a:p>
        </p:txBody>
      </p:sp>
      <p:sp>
        <p:nvSpPr>
          <p:cNvPr id="32779" name="Rectangle 26"/>
          <p:cNvSpPr>
            <a:spLocks noChangeArrowheads="1"/>
          </p:cNvSpPr>
          <p:nvPr/>
        </p:nvSpPr>
        <p:spPr bwMode="auto">
          <a:xfrm>
            <a:off x="574675" y="3327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endParaRPr lang="en-GB" altLang="en-US" sz="1800" b="1">
              <a:solidFill>
                <a:srgbClr val="0000FF"/>
              </a:solidFill>
              <a:latin typeface="Arial" panose="020B0604020202020204" pitchFamily="34" charset="0"/>
              <a:cs typeface="Times New Roman" panose="02020603050405020304" pitchFamily="18" charset="0"/>
            </a:endParaRPr>
          </a:p>
          <a:p>
            <a:r>
              <a:rPr lang="en-GB" altLang="en-US" sz="1800" b="1">
                <a:solidFill>
                  <a:srgbClr val="0000FF"/>
                </a:solidFill>
                <a:latin typeface="Arial" panose="020B0604020202020204" pitchFamily="34" charset="0"/>
                <a:cs typeface="Times New Roman" panose="02020603050405020304" pitchFamily="18" charset="0"/>
              </a:rPr>
              <a:t/>
            </a:r>
            <a:br>
              <a:rPr lang="en-GB" altLang="en-US" sz="1800" b="1">
                <a:solidFill>
                  <a:srgbClr val="0000FF"/>
                </a:solidFill>
                <a:latin typeface="Arial" panose="020B0604020202020204" pitchFamily="34" charset="0"/>
                <a:cs typeface="Times New Roman" panose="02020603050405020304" pitchFamily="18" charset="0"/>
              </a:rPr>
            </a:br>
            <a:endParaRPr lang="en-GB" altLang="en-US" sz="1800">
              <a:latin typeface="Arial" panose="020B0604020202020204" pitchFamily="34" charset="0"/>
            </a:endParaRPr>
          </a:p>
        </p:txBody>
      </p:sp>
      <p:sp>
        <p:nvSpPr>
          <p:cNvPr id="30" name="Rectangle 2"/>
          <p:cNvSpPr txBox="1">
            <a:spLocks noChangeArrowheads="1"/>
          </p:cNvSpPr>
          <p:nvPr/>
        </p:nvSpPr>
        <p:spPr bwMode="auto">
          <a:xfrm>
            <a:off x="273050" y="-34925"/>
            <a:ext cx="799306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ahoma" pitchFamily="34" charset="0"/>
              </a:defRPr>
            </a:lvl2pPr>
            <a:lvl3pPr algn="ctr" rtl="0" eaLnBrk="0" fontAlgn="base" hangingPunct="0">
              <a:spcBef>
                <a:spcPct val="0"/>
              </a:spcBef>
              <a:spcAft>
                <a:spcPct val="0"/>
              </a:spcAft>
              <a:defRPr sz="4400">
                <a:solidFill>
                  <a:schemeClr val="accent2"/>
                </a:solidFill>
                <a:latin typeface="Tahoma" pitchFamily="34" charset="0"/>
              </a:defRPr>
            </a:lvl3pPr>
            <a:lvl4pPr algn="ctr" rtl="0" eaLnBrk="0" fontAlgn="base" hangingPunct="0">
              <a:spcBef>
                <a:spcPct val="0"/>
              </a:spcBef>
              <a:spcAft>
                <a:spcPct val="0"/>
              </a:spcAft>
              <a:defRPr sz="4400">
                <a:solidFill>
                  <a:schemeClr val="accent2"/>
                </a:solidFill>
                <a:latin typeface="Tahoma" pitchFamily="34" charset="0"/>
              </a:defRPr>
            </a:lvl4pPr>
            <a:lvl5pPr algn="ctr" rtl="0" eaLnBrk="0" fontAlgn="base" hangingPunct="0">
              <a:spcBef>
                <a:spcPct val="0"/>
              </a:spcBef>
              <a:spcAft>
                <a:spcPct val="0"/>
              </a:spcAft>
              <a:defRPr sz="4400">
                <a:solidFill>
                  <a:schemeClr val="accent2"/>
                </a:solidFill>
                <a:latin typeface="Tahoma" pitchFamily="34" charset="0"/>
              </a:defRPr>
            </a:lvl5pPr>
            <a:lvl6pPr marL="457200" algn="ctr" rtl="0" fontAlgn="base">
              <a:spcBef>
                <a:spcPct val="0"/>
              </a:spcBef>
              <a:spcAft>
                <a:spcPct val="0"/>
              </a:spcAft>
              <a:defRPr sz="4400">
                <a:solidFill>
                  <a:schemeClr val="accent2"/>
                </a:solidFill>
                <a:latin typeface="Tahoma" pitchFamily="34" charset="0"/>
              </a:defRPr>
            </a:lvl6pPr>
            <a:lvl7pPr marL="914400" algn="ctr" rtl="0" fontAlgn="base">
              <a:spcBef>
                <a:spcPct val="0"/>
              </a:spcBef>
              <a:spcAft>
                <a:spcPct val="0"/>
              </a:spcAft>
              <a:defRPr sz="4400">
                <a:solidFill>
                  <a:schemeClr val="accent2"/>
                </a:solidFill>
                <a:latin typeface="Tahoma" pitchFamily="34" charset="0"/>
              </a:defRPr>
            </a:lvl7pPr>
            <a:lvl8pPr marL="1371600" algn="ctr" rtl="0" fontAlgn="base">
              <a:spcBef>
                <a:spcPct val="0"/>
              </a:spcBef>
              <a:spcAft>
                <a:spcPct val="0"/>
              </a:spcAft>
              <a:defRPr sz="4400">
                <a:solidFill>
                  <a:schemeClr val="accent2"/>
                </a:solidFill>
                <a:latin typeface="Tahoma" pitchFamily="34" charset="0"/>
              </a:defRPr>
            </a:lvl8pPr>
            <a:lvl9pPr marL="1828800" algn="ctr" rtl="0" fontAlgn="base">
              <a:spcBef>
                <a:spcPct val="0"/>
              </a:spcBef>
              <a:spcAft>
                <a:spcPct val="0"/>
              </a:spcAft>
              <a:defRPr sz="4400">
                <a:solidFill>
                  <a:schemeClr val="accent2"/>
                </a:solidFill>
                <a:latin typeface="Tahoma" pitchFamily="34" charset="0"/>
              </a:defRPr>
            </a:lvl9pPr>
          </a:lstStyle>
          <a:p>
            <a:pPr eaLnBrk="1" hangingPunct="1">
              <a:defRPr/>
            </a:pPr>
            <a:r>
              <a:rPr lang="de-DE" sz="4000" kern="0" dirty="0" err="1" smtClean="0"/>
              <a:t>Doctrine</a:t>
            </a:r>
            <a:r>
              <a:rPr lang="de-DE" sz="4000" kern="0" dirty="0" smtClean="0"/>
              <a:t> of </a:t>
            </a:r>
            <a:r>
              <a:rPr lang="de-DE" sz="4000" kern="0" dirty="0" err="1" smtClean="0"/>
              <a:t>Affects</a:t>
            </a:r>
            <a:r>
              <a:rPr lang="de-DE" sz="4000" kern="0" dirty="0" smtClean="0"/>
              <a:t>: </a:t>
            </a:r>
            <a:r>
              <a:rPr lang="de-DE" sz="4000" kern="0" dirty="0" err="1" smtClean="0"/>
              <a:t>Example</a:t>
            </a:r>
            <a:endParaRPr lang="de-DE" sz="4000" kern="0" dirty="0" smtClean="0"/>
          </a:p>
        </p:txBody>
      </p:sp>
      <p:sp>
        <p:nvSpPr>
          <p:cNvPr id="52" name="Textfeld 51"/>
          <p:cNvSpPr txBox="1">
            <a:spLocks noChangeArrowheads="1"/>
          </p:cNvSpPr>
          <p:nvPr/>
        </p:nvSpPr>
        <p:spPr bwMode="auto">
          <a:xfrm>
            <a:off x="363280" y="1387119"/>
            <a:ext cx="5892972"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ahoma" panose="020B0604030504040204" pitchFamily="34" charset="0"/>
              </a:defRPr>
            </a:lvl1pPr>
            <a:lvl2pPr marL="800100" indent="-34290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ts val="600"/>
              </a:spcBef>
              <a:buFont typeface="Arial" panose="020B0604020202020204" pitchFamily="34" charset="0"/>
              <a:buChar char="•"/>
            </a:pPr>
            <a:r>
              <a:rPr lang="en-US" dirty="0"/>
              <a:t>Johann </a:t>
            </a:r>
            <a:r>
              <a:rPr lang="en-US" dirty="0" err="1"/>
              <a:t>Mattheson</a:t>
            </a:r>
            <a:r>
              <a:rPr lang="en-US" dirty="0"/>
              <a:t> (1681-1764) was a leading proponent of the Doctrine of Affects. </a:t>
            </a:r>
            <a:endParaRPr lang="en-US" dirty="0" smtClean="0"/>
          </a:p>
          <a:p>
            <a:pPr>
              <a:spcBef>
                <a:spcPts val="600"/>
              </a:spcBef>
              <a:buFont typeface="Arial" panose="020B0604020202020204" pitchFamily="34" charset="0"/>
              <a:buChar char="•"/>
            </a:pPr>
            <a:r>
              <a:rPr lang="en-US" dirty="0" smtClean="0"/>
              <a:t>In his book </a:t>
            </a:r>
            <a:r>
              <a:rPr lang="en-US" i="1" dirty="0" smtClean="0">
                <a:solidFill>
                  <a:srgbClr val="C00000"/>
                </a:solidFill>
              </a:rPr>
              <a:t>Der </a:t>
            </a:r>
            <a:r>
              <a:rPr lang="en-US" i="1" dirty="0" err="1">
                <a:solidFill>
                  <a:srgbClr val="C00000"/>
                </a:solidFill>
              </a:rPr>
              <a:t>vollkommene</a:t>
            </a:r>
            <a:r>
              <a:rPr lang="en-US" i="1" dirty="0">
                <a:solidFill>
                  <a:srgbClr val="C00000"/>
                </a:solidFill>
              </a:rPr>
              <a:t> </a:t>
            </a:r>
            <a:r>
              <a:rPr lang="en-US" i="1" dirty="0" err="1" smtClean="0">
                <a:solidFill>
                  <a:srgbClr val="C00000"/>
                </a:solidFill>
              </a:rPr>
              <a:t>Capellmeister</a:t>
            </a:r>
            <a:r>
              <a:rPr lang="en-US" i="1" dirty="0" smtClean="0">
                <a:solidFill>
                  <a:srgbClr val="C00000"/>
                </a:solidFill>
              </a:rPr>
              <a:t> </a:t>
            </a:r>
            <a:r>
              <a:rPr lang="en-US" dirty="0" smtClean="0">
                <a:solidFill>
                  <a:srgbClr val="C00000"/>
                </a:solidFill>
              </a:rPr>
              <a:t>(1739)</a:t>
            </a:r>
            <a:r>
              <a:rPr lang="en-US" dirty="0" smtClean="0"/>
              <a:t>,</a:t>
            </a:r>
            <a:r>
              <a:rPr lang="en-US" dirty="0" smtClean="0">
                <a:solidFill>
                  <a:srgbClr val="C00000"/>
                </a:solidFill>
              </a:rPr>
              <a:t> </a:t>
            </a:r>
            <a:r>
              <a:rPr lang="en-US" dirty="0" smtClean="0"/>
              <a:t>he </a:t>
            </a:r>
            <a:r>
              <a:rPr lang="en-US" dirty="0"/>
              <a:t>proposed a thorough outline of melodic intervals and their affective purposes</a:t>
            </a:r>
            <a:r>
              <a:rPr lang="en-US" dirty="0" smtClean="0"/>
              <a:t>.</a:t>
            </a:r>
            <a:endParaRPr lang="en-US"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56252" y="1356135"/>
            <a:ext cx="2430548" cy="3942529"/>
          </a:xfrm>
          <a:prstGeom prst="rect">
            <a:avLst/>
          </a:prstGeom>
        </p:spPr>
      </p:pic>
      <p:sp>
        <p:nvSpPr>
          <p:cNvPr id="10" name="Textfeld 9"/>
          <p:cNvSpPr txBox="1">
            <a:spLocks noChangeArrowheads="1"/>
          </p:cNvSpPr>
          <p:nvPr/>
        </p:nvSpPr>
        <p:spPr bwMode="auto">
          <a:xfrm>
            <a:off x="0" y="4258838"/>
            <a:ext cx="8413750" cy="205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ahoma" panose="020B0604030504040204" pitchFamily="34" charset="0"/>
              </a:defRPr>
            </a:lvl1pPr>
            <a:lvl2pPr marL="800100" indent="-34290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lvl="1">
              <a:spcBef>
                <a:spcPts val="700"/>
              </a:spcBef>
              <a:spcAft>
                <a:spcPts val="700"/>
              </a:spcAft>
              <a:buFont typeface="Arial" panose="020B0604020202020204" pitchFamily="34" charset="0"/>
              <a:buChar char="•"/>
            </a:pPr>
            <a:r>
              <a:rPr lang="en-US" dirty="0"/>
              <a:t>Mattheson’s </a:t>
            </a:r>
            <a:r>
              <a:rPr lang="en-US" dirty="0" smtClean="0"/>
              <a:t>understanding of intervals: </a:t>
            </a:r>
          </a:p>
          <a:p>
            <a:pPr lvl="2">
              <a:spcBef>
                <a:spcPts val="0"/>
              </a:spcBef>
              <a:spcAft>
                <a:spcPts val="400"/>
              </a:spcAft>
              <a:buFont typeface="Tahoma" panose="020B0604030504040204" pitchFamily="34" charset="0"/>
              <a:buChar char="–"/>
            </a:pPr>
            <a:r>
              <a:rPr lang="de-DE" sz="2200" dirty="0" smtClean="0"/>
              <a:t>major third</a:t>
            </a:r>
            <a:r>
              <a:rPr lang="en-US" sz="2200" dirty="0">
                <a:sym typeface="Wingdings" panose="05000000000000000000" pitchFamily="2" charset="2"/>
              </a:rPr>
              <a:t> </a:t>
            </a:r>
            <a:r>
              <a:rPr lang="en-US" sz="2200" dirty="0" smtClean="0">
                <a:sym typeface="Wingdings" panose="05000000000000000000" pitchFamily="2" charset="2"/>
              </a:rPr>
              <a:t>	</a:t>
            </a:r>
            <a:r>
              <a:rPr lang="en-US" sz="2200" dirty="0" smtClean="0"/>
              <a:t> liveliness</a:t>
            </a:r>
          </a:p>
          <a:p>
            <a:pPr lvl="2">
              <a:spcBef>
                <a:spcPts val="0"/>
              </a:spcBef>
              <a:spcAft>
                <a:spcPts val="400"/>
              </a:spcAft>
              <a:buFont typeface="Tahoma" panose="020B0604030504040204" pitchFamily="34" charset="0"/>
              <a:buChar char="–"/>
            </a:pPr>
            <a:r>
              <a:rPr lang="en-US" sz="2200" dirty="0" smtClean="0"/>
              <a:t>minor </a:t>
            </a:r>
            <a:r>
              <a:rPr lang="en-US" sz="2200" dirty="0"/>
              <a:t>third </a:t>
            </a:r>
            <a:r>
              <a:rPr lang="en-US" sz="2200" dirty="0" smtClean="0"/>
              <a:t>	</a:t>
            </a:r>
            <a:r>
              <a:rPr lang="en-US" sz="2200" dirty="0" smtClean="0">
                <a:sym typeface="Wingdings" panose="05000000000000000000" pitchFamily="2" charset="2"/>
              </a:rPr>
              <a:t> </a:t>
            </a:r>
            <a:r>
              <a:rPr lang="en-US" sz="2200" dirty="0" smtClean="0"/>
              <a:t>mourning</a:t>
            </a:r>
          </a:p>
          <a:p>
            <a:pPr lvl="2">
              <a:spcBef>
                <a:spcPts val="0"/>
              </a:spcBef>
              <a:spcAft>
                <a:spcPts val="400"/>
              </a:spcAft>
              <a:buFont typeface="Tahoma" panose="020B0604030504040204" pitchFamily="34" charset="0"/>
              <a:buChar char="–"/>
            </a:pPr>
            <a:r>
              <a:rPr lang="en-US" sz="2200" dirty="0" smtClean="0"/>
              <a:t>fifth 		</a:t>
            </a:r>
            <a:r>
              <a:rPr lang="en-US" sz="2200" dirty="0" smtClean="0">
                <a:sym typeface="Wingdings" panose="05000000000000000000" pitchFamily="2" charset="2"/>
              </a:rPr>
              <a:t> </a:t>
            </a:r>
            <a:r>
              <a:rPr lang="en-US" sz="2200" dirty="0" smtClean="0"/>
              <a:t>boldness</a:t>
            </a:r>
          </a:p>
          <a:p>
            <a:pPr lvl="2">
              <a:spcBef>
                <a:spcPts val="0"/>
              </a:spcBef>
              <a:spcAft>
                <a:spcPts val="400"/>
              </a:spcAft>
              <a:buFont typeface="Tahoma" panose="020B0604030504040204" pitchFamily="34" charset="0"/>
              <a:buChar char="–"/>
            </a:pPr>
            <a:r>
              <a:rPr lang="en-US" sz="2200" dirty="0" smtClean="0"/>
              <a:t>seventh 	</a:t>
            </a:r>
            <a:r>
              <a:rPr lang="en-US" sz="2200" dirty="0" smtClean="0">
                <a:sym typeface="Wingdings" panose="05000000000000000000" pitchFamily="2" charset="2"/>
              </a:rPr>
              <a:t> </a:t>
            </a:r>
            <a:r>
              <a:rPr lang="en-US" sz="2200" dirty="0" smtClean="0"/>
              <a:t>supplication </a:t>
            </a:r>
          </a:p>
        </p:txBody>
      </p:sp>
    </p:spTree>
    <p:extLst>
      <p:ext uri="{BB962C8B-B14F-4D97-AF65-F5344CB8AC3E}">
        <p14:creationId xmlns:p14="http://schemas.microsoft.com/office/powerpoint/2010/main" val="262839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rgbClr val="FF0000"/>
          </a:solidFill>
          <a:prstDash val="sysDot"/>
          <a:round/>
          <a:headEnd type="none" w="med" len="med"/>
          <a:tailEnd type="stealth" w="lg" len="lg"/>
        </a:ln>
        <a:effectLst/>
      </a:spPr>
      <a:bodyPr vert="horz" wrap="square" lIns="91440" tIns="45720" rIns="91440" bIns="45720" numCol="1" rtlCol="0" anchor="t" anchorCtr="0" compatLnSpc="1">
        <a:prstTxWarp prst="textNoShape">
          <a:avLst/>
        </a:prstTxWarp>
        <a:spAutoFit/>
      </a:bodyPr>
      <a:lstStyle>
        <a:def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defRPr kumimoji="0"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spAutoFit/>
      </a:bodyPr>
      <a:lstStyle>
        <a:defPPr marL="0" marR="0" indent="457200" algn="ctr" defTabSz="914400" rtl="0" eaLnBrk="1" fontAlgn="base" latinLnBrk="0" hangingPunct="1">
          <a:lnSpc>
            <a:spcPct val="100000"/>
          </a:lnSpc>
          <a:spcBef>
            <a:spcPct val="0"/>
          </a:spcBef>
          <a:spcAft>
            <a:spcPct val="0"/>
          </a:spcAft>
          <a:buClrTx/>
          <a:buSzTx/>
          <a:buFontTx/>
          <a:buAutoNum type="arabicPeriod"/>
          <a:tabLst>
            <a:tab pos="447675" algn="l"/>
          </a:tabLst>
          <a:defRPr kumimoji="0" lang="de-DE"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buNone/>
          <a:defRPr b="1" dirty="0" smtClean="0"/>
        </a:defP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1937</Words>
  <Application>Microsoft Office PowerPoint</Application>
  <PresentationFormat>Bildschirmpräsentation (4:3)</PresentationFormat>
  <Paragraphs>284</Paragraphs>
  <Slides>30</Slides>
  <Notes>19</Notes>
  <HiddenSlides>0</HiddenSlides>
  <MMClips>10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30</vt:i4>
      </vt:variant>
    </vt:vector>
  </HeadingPairs>
  <TitlesOfParts>
    <vt:vector size="42" baseType="lpstr">
      <vt:lpstr>MS PGothic</vt:lpstr>
      <vt:lpstr>AdvP2A83</vt:lpstr>
      <vt:lpstr>AdvPSA183</vt:lpstr>
      <vt:lpstr>Arial</vt:lpstr>
      <vt:lpstr>Avenir Next</vt:lpstr>
      <vt:lpstr>inherit</vt:lpstr>
      <vt:lpstr>Symbol</vt:lpstr>
      <vt:lpstr>Tahoma</vt:lpstr>
      <vt:lpstr>Times New Roman</vt:lpstr>
      <vt:lpstr>Verdana</vt:lpstr>
      <vt:lpstr>Wingdings</vt:lpstr>
      <vt:lpstr>Standarddesign</vt:lpstr>
      <vt:lpstr> Some Thoughts about the Union of Thinking and Feeling</vt:lpstr>
      <vt:lpstr>Three Theses</vt:lpstr>
      <vt:lpstr>PowerPoint-Präsentation</vt:lpstr>
      <vt:lpstr>PowerPoint-Präsentation</vt:lpstr>
      <vt:lpstr>Structuring</vt:lpstr>
      <vt:lpstr>Music and Feelings</vt:lpstr>
      <vt:lpstr>Language and Music as Representational Systems</vt:lpstr>
      <vt:lpstr>PowerPoint-Präsentation</vt:lpstr>
      <vt:lpstr>PowerPoint-Präsentation</vt:lpstr>
      <vt:lpstr>Bach's Cantata (BWV 56) "I will the cross-staff gladly carry" </vt:lpstr>
      <vt:lpstr>PowerPoint-Präsentation</vt:lpstr>
      <vt:lpstr>My Problems with the Doctrine </vt:lpstr>
      <vt:lpstr>Kant and Hanslick</vt:lpstr>
      <vt:lpstr>PowerPoint-Präsentation</vt:lpstr>
      <vt:lpstr>PowerPoint-Präsentation</vt:lpstr>
      <vt:lpstr>PowerPoint-Präsentation</vt:lpstr>
      <vt:lpstr>Recent Experiment</vt:lpstr>
      <vt:lpstr>PowerPoint-Präsentation</vt:lpstr>
      <vt:lpstr>PowerPoint-Präsentation</vt:lpstr>
      <vt:lpstr>PowerPoint-Präsentation</vt:lpstr>
      <vt:lpstr>PowerPoint-Präsentation</vt:lpstr>
      <vt:lpstr>The Role of Consciousness</vt:lpstr>
      <vt:lpstr>What “Consciousness” Means</vt:lpstr>
      <vt:lpstr>PowerPoint-Präsentation</vt:lpstr>
      <vt:lpstr>Intermezzo: Visual Awareness</vt:lpstr>
      <vt:lpstr>Conscious Feelings</vt:lpstr>
      <vt:lpstr>PowerPoint-Präsentation</vt:lpstr>
      <vt:lpstr>PowerPoint-Präsentation</vt:lpstr>
      <vt:lpstr>Abstract </vt:lpstr>
      <vt:lpstr>PowerPoint-Präsentation</vt:lpstr>
    </vt:vector>
  </TitlesOfParts>
  <Company>Concordia Discors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Cognitive Modeling</dc:title>
  <dc:creator>RB</dc:creator>
  <cp:lastModifiedBy>Reinhard Blutner</cp:lastModifiedBy>
  <cp:revision>1139</cp:revision>
  <cp:lastPrinted>2013-11-18T20:33:09Z</cp:lastPrinted>
  <dcterms:created xsi:type="dcterms:W3CDTF">2010-08-14T14:29:42Z</dcterms:created>
  <dcterms:modified xsi:type="dcterms:W3CDTF">2020-05-21T11:28:00Z</dcterms:modified>
</cp:coreProperties>
</file>