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9" r:id="rId11"/>
    <p:sldId id="294" r:id="rId12"/>
    <p:sldId id="291" r:id="rId13"/>
    <p:sldId id="288" r:id="rId14"/>
    <p:sldId id="293" r:id="rId15"/>
    <p:sldId id="295" r:id="rId16"/>
    <p:sldId id="262" r:id="rId17"/>
    <p:sldId id="267" r:id="rId18"/>
    <p:sldId id="268" r:id="rId19"/>
    <p:sldId id="269" r:id="rId20"/>
    <p:sldId id="270" r:id="rId21"/>
    <p:sldId id="271" r:id="rId22"/>
    <p:sldId id="292" r:id="rId23"/>
    <p:sldId id="298" r:id="rId24"/>
    <p:sldId id="297" r:id="rId2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49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1" name="Rechthoe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hthoe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hthoe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hthoe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Gelijkbenige driehoe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6" name="Gelijkbenige driehoe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5" name="Rechte verbindingslijn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Gelijkbenige driehoe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Gelijkbenige driehoe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Gelijkbenige driehoe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73F3CF-0251-4D49-9783-3B469750C87E}" type="datetimeFigureOut">
              <a:rPr lang="nl-NL" smtClean="0"/>
              <a:pPr/>
              <a:t>11-12-2010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AFCACE0-9676-42DC-8EC3-7AED796D991B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8" name="Rechte verbindingslijn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echte verbindingslijn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Gelijkbenige driehoe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cyprus44.com/photos/large/stone-lion-in-othello-castle.jp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Optimality </a:t>
            </a:r>
            <a:r>
              <a:rPr lang="nl-NL" dirty="0" smtClean="0"/>
              <a:t>Theory </a:t>
            </a:r>
            <a:r>
              <a:rPr lang="nl-NL" dirty="0" smtClean="0"/>
              <a:t>Lexical Semantics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Tandem workshop on Optimality Theory in language and geometric approaches to language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Well known constraint </a:t>
            </a:r>
            <a:r>
              <a:rPr lang="en-US" cap="small" dirty="0" smtClean="0"/>
              <a:t>Fit</a:t>
            </a:r>
            <a:r>
              <a:rPr lang="en-US" dirty="0" smtClean="0"/>
              <a:t> which penalizes candidates with inherent contradictions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When there are two or more values for the same attribute,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When a value or attribute is of the wrong type as determined by a type hierarchy (for example the value warm for the attribute color or the attribute color for the type smell)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When a value or an attribute is in incongruence with an inherited value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2133600"/>
          <a:ext cx="8458203" cy="4159877"/>
        </p:xfrm>
        <a:graphic>
          <a:graphicData uri="http://schemas.openxmlformats.org/drawingml/2006/table">
            <a:tbl>
              <a:tblPr/>
              <a:tblGrid>
                <a:gridCol w="2286000"/>
                <a:gridCol w="533400"/>
                <a:gridCol w="533400"/>
                <a:gridCol w="533400"/>
                <a:gridCol w="914400"/>
                <a:gridCol w="838200"/>
                <a:gridCol w="914400"/>
                <a:gridCol w="990600"/>
                <a:gridCol w="914403"/>
              </a:tblGrid>
              <a:tr h="17526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Input: </a:t>
                      </a:r>
                      <a:r>
                        <a:rPr lang="en-US" sz="1400" dirty="0" err="1">
                          <a:latin typeface="+mn-lt"/>
                          <a:ea typeface="Calibri"/>
                          <a:cs typeface="Calibri"/>
                        </a:rPr>
                        <a:t>λx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[apple(x) ∧ peel of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(peel, x)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∧ color of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(red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mbria Math"/>
                        </a:rPr>
                        <a:t>∨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green, peel)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∧ stem of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(stem, x)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∧ color of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(brown, stem)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∧ etc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.]</a:t>
                      </a:r>
                      <a:r>
                        <a:rPr lang="en-US" sz="1400" baseline="-2500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Calibri"/>
                        </a:rPr>
                        <a:t>+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 </a:t>
                      </a:r>
                      <a:r>
                        <a:rPr lang="en-US" sz="1400" dirty="0" err="1">
                          <a:latin typeface="+mn-lt"/>
                          <a:ea typeface="Calibri"/>
                          <a:cs typeface="Calibri"/>
                        </a:rPr>
                        <a:t>λx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[lilac (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x)]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>
                          <a:latin typeface="+mn-lt"/>
                          <a:ea typeface="Calibri"/>
                          <a:cs typeface="Calibri"/>
                        </a:rPr>
                        <a:t>Fit</a:t>
                      </a:r>
                      <a:endParaRPr lang="en-US" sz="1400" cap="small" baseline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NVP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*NB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>
                          <a:latin typeface="+mn-lt"/>
                          <a:ea typeface="Calibri"/>
                          <a:cs typeface="Times New Roman"/>
                        </a:rPr>
                        <a:t>Faith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∃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x[color of(x,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peel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)]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>
                          <a:latin typeface="+mn-lt"/>
                          <a:ea typeface="Calibri"/>
                          <a:cs typeface="Times New Roman"/>
                        </a:rPr>
                        <a:t>Faith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color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of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(red, peel)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>
                          <a:latin typeface="+mn-lt"/>
                          <a:ea typeface="Calibri"/>
                          <a:cs typeface="Times New Roman"/>
                        </a:rPr>
                        <a:t>Faith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color of (green,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peel)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>
                          <a:latin typeface="+mn-lt"/>
                          <a:ea typeface="Calibri"/>
                          <a:cs typeface="Times New Roman"/>
                        </a:rPr>
                        <a:t>Faith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∃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x[color of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(x,</a:t>
                      </a:r>
                      <a:r>
                        <a:rPr lang="en-US" sz="1400" baseline="0" dirty="0" smtClean="0">
                          <a:latin typeface="+mn-lt"/>
                          <a:ea typeface="Calibri"/>
                          <a:cs typeface="Times New Roman"/>
                        </a:rPr>
                        <a:t> stem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)]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cap="small" baseline="0" dirty="0" smtClean="0">
                          <a:latin typeface="+mn-lt"/>
                          <a:ea typeface="Calibri"/>
                          <a:cs typeface="Times New Roman"/>
                        </a:rPr>
                        <a:t>Faith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color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(brown, stem)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3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y = apple (peel = red, stem is brown)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1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  <a:sym typeface="Wingdings"/>
                        </a:rPr>
                        <a:t>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peel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1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stem (peel = red)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03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peel and peel = red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51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peel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red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</a:t>
                      </a:r>
                    </a:p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1676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Interpretation </a:t>
            </a:r>
            <a:r>
              <a:rPr lang="en-US" i="1" dirty="0" smtClean="0"/>
              <a:t>lilac apple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752600"/>
            <a:ext cx="1752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Word 1: {f1, f2, f3, f4}</a:t>
            </a:r>
          </a:p>
          <a:p>
            <a:pPr algn="ctr"/>
            <a:r>
              <a:rPr lang="en-US" sz="1200" dirty="0" smtClean="0"/>
              <a:t>Word 2: {f1, f5, f6, f8, f9}</a:t>
            </a:r>
          </a:p>
          <a:p>
            <a:pPr algn="ctr"/>
            <a:r>
              <a:rPr lang="en-US" sz="1200" dirty="0" smtClean="0"/>
              <a:t>Word 3: {f3, f9, f10, f11}</a:t>
            </a:r>
          </a:p>
          <a:p>
            <a:pPr algn="ctr"/>
            <a:r>
              <a:rPr lang="en-US" sz="1200" dirty="0" smtClean="0"/>
              <a:t>Word 4: {f11, f12, f13}</a:t>
            </a:r>
          </a:p>
          <a:p>
            <a:pPr algn="ctr"/>
            <a:r>
              <a:rPr lang="en-US" sz="1200" dirty="0" smtClean="0"/>
              <a:t>Word 5: {f15}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371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Lexicon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33600" y="1828800"/>
          <a:ext cx="61722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990600"/>
                <a:gridCol w="990600"/>
                <a:gridCol w="9906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Input:</a:t>
                      </a:r>
                      <a:r>
                        <a:rPr lang="en-US" sz="1400" baseline="0" dirty="0" smtClean="0"/>
                        <a:t> meaning/intention (set of features). For example {f1, f2, f9}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Mark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Faith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err="1" smtClean="0"/>
                        <a:t>Dep</a:t>
                      </a:r>
                      <a:endParaRPr lang="en-US" sz="1400" cap="small" baseline="0" dirty="0"/>
                    </a:p>
                  </a:txBody>
                  <a:tcPr marB="0"/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</a:t>
                      </a:r>
                      <a:r>
                        <a:rPr lang="en-US" sz="1400" baseline="0" dirty="0" smtClean="0"/>
                        <a:t> 1: {f1, f2, f3, f4}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 </a:t>
                      </a:r>
                      <a:r>
                        <a:rPr lang="en-US" sz="1400" dirty="0" smtClean="0"/>
                        <a:t>word 2: {f1, f5, f6, f8, f9}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3: {f3, f9, f10,</a:t>
                      </a:r>
                      <a:r>
                        <a:rPr lang="en-US" sz="1400" baseline="0" dirty="0" smtClean="0"/>
                        <a:t> f11}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4: {f11,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5: {f15}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33600" y="14478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Production 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133600" y="4343400"/>
          <a:ext cx="6096002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2822"/>
                <a:gridCol w="740636"/>
                <a:gridCol w="740636"/>
                <a:gridCol w="740636"/>
                <a:gridCol w="740636"/>
                <a:gridCol w="740636"/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</a:t>
                      </a:r>
                      <a:r>
                        <a:rPr lang="en-US" sz="1400" baseline="0" dirty="0" smtClean="0"/>
                        <a:t> word from lexicon (set of features) + context. For example: word 4 {f11, f12, f13}. 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Fit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NVP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*NB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faith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faith</a:t>
                      </a:r>
                      <a:endParaRPr lang="en-US" sz="1400" cap="small" baseline="0" dirty="0"/>
                    </a:p>
                  </a:txBody>
                  <a:tcPr marB="0"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{f1, f2, f3, f4, f5}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{f1, 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 </a:t>
                      </a:r>
                      <a:r>
                        <a:rPr lang="en-US" sz="1400" dirty="0" smtClean="0"/>
                        <a:t>{f12,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33600" y="39624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Interpretation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Aforementioned studies are all cases of unidirectional, interpretive optimization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Blutner</a:t>
            </a:r>
            <a:r>
              <a:rPr lang="en-US" dirty="0" smtClean="0"/>
              <a:t> (2004) argues that some lexical phenomena can be explained by bidirectional optimization based on a underspecified lexical meaning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 = form/underspecified representation</a:t>
            </a:r>
          </a:p>
          <a:p>
            <a:r>
              <a:rPr lang="en-US" dirty="0" smtClean="0"/>
              <a:t>m = possible enrichment </a:t>
            </a:r>
          </a:p>
          <a:p>
            <a:r>
              <a:rPr lang="en-US" dirty="0" smtClean="0"/>
              <a:t>f1&gt; f2</a:t>
            </a:r>
          </a:p>
          <a:p>
            <a:r>
              <a:rPr lang="en-US" dirty="0" smtClean="0"/>
              <a:t>More features &gt; less features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91680" y="4005064"/>
          <a:ext cx="5975752" cy="1876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0906"/>
                <a:gridCol w="1142423"/>
                <a:gridCol w="1142423"/>
              </a:tblGrid>
              <a:tr h="56967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Q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I</a:t>
                      </a:r>
                      <a:endParaRPr lang="en-US" sz="1400" cap="small" baseline="0" dirty="0"/>
                    </a:p>
                  </a:txBody>
                  <a:tcPr marB="0"/>
                </a:tc>
              </a:tr>
              <a:tr h="284838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f1 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}, m1{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b</a:t>
                      </a:r>
                      <a:r>
                        <a:rPr lang="en-US" sz="1400" baseline="0" dirty="0" smtClean="0"/>
                        <a:t>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  <a:tr h="351858">
                <a:tc>
                  <a:txBody>
                    <a:bodyPr/>
                    <a:lstStyle/>
                    <a:p>
                      <a:r>
                        <a:rPr lang="en-US" sz="1400" b="0" baseline="0" dirty="0" smtClean="0"/>
                        <a:t>f1 {</a:t>
                      </a:r>
                      <a:r>
                        <a:rPr lang="en-US" sz="1400" b="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="0" baseline="0" dirty="0" err="1" smtClean="0"/>
                        <a:t>a</a:t>
                      </a:r>
                      <a:r>
                        <a:rPr lang="en-US" sz="1400" b="0" baseline="0" dirty="0" smtClean="0"/>
                        <a:t>}, m2{</a:t>
                      </a:r>
                      <a:r>
                        <a:rPr lang="en-US" sz="1400" b="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="0" baseline="0" dirty="0" err="1" smtClean="0"/>
                        <a:t>a</a:t>
                      </a:r>
                      <a:r>
                        <a:rPr lang="en-US" sz="1400" b="0" baseline="0" dirty="0" smtClean="0"/>
                        <a:t>, </a:t>
                      </a:r>
                      <a:r>
                        <a:rPr lang="en-US" sz="1400" b="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="0" baseline="0" dirty="0" err="1" smtClean="0"/>
                        <a:t>b</a:t>
                      </a:r>
                      <a:r>
                        <a:rPr lang="en-US" sz="1400" b="0" baseline="0" dirty="0" smtClean="0"/>
                        <a:t>, </a:t>
                      </a:r>
                      <a:r>
                        <a:rPr lang="en-US" sz="1400" b="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="0" baseline="0" dirty="0" err="1" smtClean="0"/>
                        <a:t>c</a:t>
                      </a:r>
                      <a:r>
                        <a:rPr lang="en-US" sz="1400" b="0" baseline="0" dirty="0" smtClean="0"/>
                        <a:t>}</a:t>
                      </a:r>
                      <a:endParaRPr lang="en-US" sz="1400" b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  <a:tr h="335103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f2 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}, m2{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b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c</a:t>
                      </a:r>
                      <a:r>
                        <a:rPr lang="en-US" sz="1400" baseline="0" dirty="0" smtClean="0"/>
                        <a:t>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  <a:tr h="335103">
                <a:tc>
                  <a:txBody>
                    <a:bodyPr/>
                    <a:lstStyle/>
                    <a:p>
                      <a:r>
                        <a:rPr lang="en-US" sz="1400" baseline="0" dirty="0" smtClean="0"/>
                        <a:t>f2 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}, m1{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>
                          <a:latin typeface="Andalus" pitchFamily="18" charset="-78"/>
                          <a:cs typeface="Andalus" pitchFamily="18" charset="-78"/>
                        </a:rPr>
                        <a:t>f</a:t>
                      </a:r>
                      <a:r>
                        <a:rPr lang="en-US" sz="1400" baseline="0" dirty="0" err="1" smtClean="0"/>
                        <a:t>b</a:t>
                      </a:r>
                      <a:r>
                        <a:rPr lang="en-US" sz="1400" baseline="0" dirty="0" smtClean="0"/>
                        <a:t>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Bidirectional optimization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15616" y="2492896"/>
          <a:ext cx="5184576" cy="2032248"/>
        </p:xfrm>
        <a:graphic>
          <a:graphicData uri="http://schemas.openxmlformats.org/drawingml/2006/table">
            <a:tbl>
              <a:tblPr/>
              <a:tblGrid>
                <a:gridCol w="4203710"/>
                <a:gridCol w="980866"/>
              </a:tblGrid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 ‘lilac’ + ‘apple’ 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79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+mn-lt"/>
                          <a:ea typeface="Calibri"/>
                          <a:cs typeface="Calibri"/>
                        </a:rPr>
                        <a:t>y = apple (peel = red, stem is brown)</a:t>
                      </a:r>
                      <a:endParaRPr lang="en-US" sz="14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Times New Roman"/>
                        </a:rPr>
                        <a:t>*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6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  <a:sym typeface="Wingdings"/>
                        </a:rPr>
                        <a:t> </a:t>
                      </a: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peel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6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stem (peel = red)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224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y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peel and peel = red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***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96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peel </a:t>
                      </a:r>
                      <a:r>
                        <a:rPr lang="en-US" sz="1400" dirty="0">
                          <a:latin typeface="+mn-lt"/>
                          <a:ea typeface="Calibri"/>
                          <a:cs typeface="Calibri"/>
                        </a:rPr>
                        <a:t>= red</a:t>
                      </a:r>
                      <a:endParaRPr lang="en-US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+mn-lt"/>
                          <a:ea typeface="Calibri"/>
                          <a:cs typeface="Calibri"/>
                        </a:rPr>
                        <a:t>*****</a:t>
                      </a:r>
                      <a:endParaRPr lang="en-US" sz="1400" dirty="0"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1628800"/>
            <a:ext cx="75753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completely comparable: for example interpretation </a:t>
            </a:r>
            <a:r>
              <a:rPr lang="en-US" i="1" dirty="0" smtClean="0"/>
              <a:t>lilac apple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dirty="0" err="1" smtClean="0"/>
              <a:t>Blutner</a:t>
            </a:r>
            <a:r>
              <a:rPr lang="en-US" dirty="0" smtClean="0"/>
              <a:t> 2009: bidirectional optimization is an offline process that forms language in an evolutionary sense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Metaphor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Metaphor: most extreme examples of the flexibility of word meanings</a:t>
            </a:r>
          </a:p>
          <a:p>
            <a:endParaRPr lang="en-US" dirty="0" smtClean="0"/>
          </a:p>
          <a:p>
            <a:endParaRPr lang="nl-NL" dirty="0" smtClean="0"/>
          </a:p>
          <a:p>
            <a:pPr>
              <a:buNone/>
            </a:pPr>
            <a:r>
              <a:rPr lang="en-US" dirty="0" smtClean="0"/>
              <a:t>		My cousin is a grey mouse 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3074" name="Picture 2" descr="http://www.cottontimer.com/wp-content/uploads/2006/08/house_mous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365104"/>
            <a:ext cx="1905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Experiment </a:t>
            </a:r>
            <a:r>
              <a:rPr lang="nl-NL" dirty="0" err="1" smtClean="0"/>
              <a:t>Fernández</a:t>
            </a:r>
            <a:r>
              <a:rPr lang="nl-NL" dirty="0" smtClean="0"/>
              <a:t> (2007): </a:t>
            </a:r>
          </a:p>
          <a:p>
            <a:endParaRPr lang="nl-NL" dirty="0" smtClean="0"/>
          </a:p>
          <a:p>
            <a:r>
              <a:rPr lang="nl-NL" dirty="0" err="1" smtClean="0"/>
              <a:t>Subjects</a:t>
            </a:r>
            <a:r>
              <a:rPr lang="nl-NL" dirty="0" smtClean="0"/>
              <a:t> </a:t>
            </a:r>
            <a:r>
              <a:rPr lang="nl-NL" dirty="0" err="1" smtClean="0"/>
              <a:t>presented</a:t>
            </a:r>
            <a:r>
              <a:rPr lang="nl-NL" dirty="0" smtClean="0"/>
              <a:t> </a:t>
            </a:r>
            <a:r>
              <a:rPr lang="nl-NL" dirty="0" err="1" smtClean="0"/>
              <a:t>with</a:t>
            </a:r>
            <a:r>
              <a:rPr lang="nl-NL" dirty="0" smtClean="0"/>
              <a:t> spoken </a:t>
            </a:r>
            <a:r>
              <a:rPr lang="nl-NL" dirty="0" err="1" smtClean="0"/>
              <a:t>sentences</a:t>
            </a:r>
            <a:r>
              <a:rPr lang="nl-NL" dirty="0" smtClean="0"/>
              <a:t>: a context </a:t>
            </a:r>
            <a:r>
              <a:rPr lang="nl-NL" dirty="0" err="1" smtClean="0"/>
              <a:t>sentence</a:t>
            </a:r>
            <a:r>
              <a:rPr lang="nl-NL" dirty="0" smtClean="0"/>
              <a:t> and a target </a:t>
            </a:r>
            <a:r>
              <a:rPr lang="nl-NL" dirty="0" err="1" smtClean="0"/>
              <a:t>sentence</a:t>
            </a:r>
            <a:r>
              <a:rPr lang="nl-NL" dirty="0" smtClean="0"/>
              <a:t>:</a:t>
            </a:r>
          </a:p>
          <a:p>
            <a:endParaRPr lang="nl-NL" dirty="0" smtClean="0"/>
          </a:p>
          <a:p>
            <a:pPr lvl="1">
              <a:buNone/>
            </a:pPr>
            <a:r>
              <a:rPr lang="nl-NL" dirty="0" smtClean="0"/>
              <a:t>	Nobody wanted to run against John at school. </a:t>
            </a:r>
            <a:r>
              <a:rPr lang="nl-NL" u="sng" dirty="0" smtClean="0"/>
              <a:t>John was a </a:t>
            </a:r>
            <a:r>
              <a:rPr lang="nl-NL" u="sng" dirty="0" err="1" smtClean="0"/>
              <a:t>cheetah</a:t>
            </a:r>
            <a:r>
              <a:rPr lang="nl-NL" u="sng" dirty="0" smtClean="0"/>
              <a:t>.</a:t>
            </a:r>
          </a:p>
          <a:p>
            <a:endParaRPr lang="nl-NL" dirty="0" smtClean="0"/>
          </a:p>
          <a:p>
            <a:r>
              <a:rPr lang="nl-NL" dirty="0" smtClean="0"/>
              <a:t>60 </a:t>
            </a:r>
            <a:r>
              <a:rPr lang="nl-NL" dirty="0" err="1" smtClean="0"/>
              <a:t>participants</a:t>
            </a:r>
            <a:endParaRPr lang="nl-NL" dirty="0" smtClean="0"/>
          </a:p>
          <a:p>
            <a:r>
              <a:rPr lang="nl-NL" dirty="0" smtClean="0"/>
              <a:t>Set of 22 </a:t>
            </a:r>
            <a:r>
              <a:rPr lang="nl-NL" dirty="0" err="1" smtClean="0"/>
              <a:t>common</a:t>
            </a:r>
            <a:r>
              <a:rPr lang="nl-NL" dirty="0" smtClean="0"/>
              <a:t> </a:t>
            </a:r>
            <a:r>
              <a:rPr lang="nl-NL" dirty="0" err="1" smtClean="0"/>
              <a:t>nouns</a:t>
            </a:r>
            <a:r>
              <a:rPr lang="nl-NL" dirty="0" smtClean="0"/>
              <a:t> (e.g. </a:t>
            </a:r>
            <a:r>
              <a:rPr lang="nl-NL" i="1" dirty="0" err="1" smtClean="0"/>
              <a:t>cheetah</a:t>
            </a:r>
            <a:r>
              <a:rPr lang="nl-NL" dirty="0" smtClean="0"/>
              <a:t>) </a:t>
            </a:r>
            <a:r>
              <a:rPr lang="nl-NL" dirty="0" err="1" smtClean="0"/>
              <a:t>with</a:t>
            </a:r>
            <a:r>
              <a:rPr lang="nl-NL" dirty="0" smtClean="0"/>
              <a:t> </a:t>
            </a:r>
            <a:r>
              <a:rPr lang="nl-NL" dirty="0" err="1" smtClean="0"/>
              <a:t>predictable</a:t>
            </a:r>
            <a:r>
              <a:rPr lang="nl-NL" dirty="0" smtClean="0"/>
              <a:t> </a:t>
            </a:r>
            <a:r>
              <a:rPr lang="nl-NL" dirty="0" err="1" smtClean="0"/>
              <a:t>superordinates</a:t>
            </a:r>
            <a:r>
              <a:rPr lang="nl-NL" dirty="0" smtClean="0"/>
              <a:t> (e.g. </a:t>
            </a:r>
            <a:r>
              <a:rPr lang="nl-NL" i="1" dirty="0" err="1" smtClean="0"/>
              <a:t>cat</a:t>
            </a:r>
            <a:r>
              <a:rPr lang="nl-NL" dirty="0" smtClean="0"/>
              <a:t>) and </a:t>
            </a:r>
            <a:r>
              <a:rPr lang="nl-NL" dirty="0" err="1" smtClean="0"/>
              <a:t>distinctive</a:t>
            </a:r>
            <a:r>
              <a:rPr lang="nl-NL" dirty="0" smtClean="0"/>
              <a:t> </a:t>
            </a:r>
            <a:r>
              <a:rPr lang="nl-NL" dirty="0" err="1" smtClean="0"/>
              <a:t>property</a:t>
            </a:r>
            <a:r>
              <a:rPr lang="nl-NL" dirty="0" smtClean="0"/>
              <a:t> (</a:t>
            </a:r>
            <a:r>
              <a:rPr lang="nl-NL" i="1" dirty="0" err="1" smtClean="0"/>
              <a:t>fast</a:t>
            </a:r>
            <a:r>
              <a:rPr lang="nl-NL" dirty="0" smtClean="0"/>
              <a:t>).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subjects carried out a lexical decision task at 0, 400 or 1000 ms after the word recognition point of the critical word.</a:t>
            </a:r>
          </a:p>
          <a:p>
            <a:endParaRPr lang="en-US" dirty="0" smtClean="0"/>
          </a:p>
          <a:p>
            <a:r>
              <a:rPr lang="en-US" dirty="0" smtClean="0"/>
              <a:t>The target words were presented visually.</a:t>
            </a:r>
          </a:p>
          <a:p>
            <a:endParaRPr lang="en-US" dirty="0" smtClean="0"/>
          </a:p>
          <a:p>
            <a:r>
              <a:rPr lang="en-US" dirty="0" smtClean="0"/>
              <a:t>If the critical word was </a:t>
            </a:r>
            <a:r>
              <a:rPr lang="en-US" i="1" dirty="0" smtClean="0"/>
              <a:t>cheetah</a:t>
            </a:r>
            <a:r>
              <a:rPr lang="en-US" dirty="0" smtClean="0"/>
              <a:t>, the target words were for example </a:t>
            </a:r>
            <a:r>
              <a:rPr lang="en-US" i="1" dirty="0" smtClean="0"/>
              <a:t>cat </a:t>
            </a:r>
            <a:r>
              <a:rPr lang="en-US" dirty="0" smtClean="0"/>
              <a:t>and </a:t>
            </a:r>
            <a:r>
              <a:rPr lang="en-US" i="1" dirty="0" smtClean="0"/>
              <a:t>fast.</a:t>
            </a:r>
          </a:p>
          <a:p>
            <a:endParaRPr lang="en-US" i="1" dirty="0" smtClean="0"/>
          </a:p>
          <a:p>
            <a:r>
              <a:rPr lang="en-US" dirty="0" smtClean="0"/>
              <a:t>Assumption: facilitation relative to an unrelated control is indicative of property activation.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5913" y="2143125"/>
            <a:ext cx="5972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Overview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Overview OT &amp; lexical semantics</a:t>
            </a:r>
          </a:p>
          <a:p>
            <a:r>
              <a:rPr lang="en-US" dirty="0" smtClean="0"/>
              <a:t>Consequences of OT view on lexical semantics</a:t>
            </a:r>
          </a:p>
          <a:p>
            <a:r>
              <a:rPr lang="en-US" dirty="0" smtClean="0"/>
              <a:t>Content words and OT</a:t>
            </a:r>
          </a:p>
          <a:p>
            <a:r>
              <a:rPr lang="en-US" dirty="0" err="1" smtClean="0"/>
              <a:t>Uni</a:t>
            </a:r>
            <a:r>
              <a:rPr lang="en-US" dirty="0" smtClean="0"/>
              <a:t>- versus bidirectional OT</a:t>
            </a:r>
          </a:p>
          <a:p>
            <a:r>
              <a:rPr lang="en-US" dirty="0" smtClean="0"/>
              <a:t>Experimental testing</a:t>
            </a:r>
          </a:p>
          <a:p>
            <a:r>
              <a:rPr lang="en-US" dirty="0" smtClean="0"/>
              <a:t>Conclusions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hypothesis of </a:t>
            </a:r>
            <a:r>
              <a:rPr lang="en-US" dirty="0" err="1" smtClean="0"/>
              <a:t>overspecification</a:t>
            </a:r>
            <a:r>
              <a:rPr lang="en-US" dirty="0" smtClean="0"/>
              <a:t> leads to a testable prediction for a similar lexical decision experiment about other semantic phenomena, e.g. coerced nouns and “simple" noun adjective combinations. </a:t>
            </a:r>
          </a:p>
          <a:p>
            <a:pPr lvl="1"/>
            <a:r>
              <a:rPr lang="en-US" i="1" dirty="0" smtClean="0"/>
              <a:t>Stone lion</a:t>
            </a:r>
          </a:p>
          <a:p>
            <a:pPr lvl="1"/>
            <a:r>
              <a:rPr lang="en-US" i="1" dirty="0" smtClean="0"/>
              <a:t>Halve </a:t>
            </a:r>
            <a:r>
              <a:rPr lang="en-US" i="1" dirty="0" err="1" smtClean="0"/>
              <a:t>appel</a:t>
            </a:r>
            <a:r>
              <a:rPr lang="en-US" i="1" dirty="0" smtClean="0"/>
              <a:t> </a:t>
            </a:r>
            <a:r>
              <a:rPr lang="en-US" dirty="0" smtClean="0"/>
              <a:t>‘half an apple’, </a:t>
            </a:r>
            <a:r>
              <a:rPr lang="en-US" i="1" dirty="0" smtClean="0"/>
              <a:t>rotten banana </a:t>
            </a:r>
          </a:p>
          <a:p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err="1" smtClean="0"/>
              <a:t>overspecification</a:t>
            </a:r>
            <a:r>
              <a:rPr lang="en-US" dirty="0" smtClean="0"/>
              <a:t> view predicts that upon hearing a noun with an adjective that is in conflict with a highly ranked property of the noun, this property is initially activated and repressed later.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 err="1" smtClean="0"/>
              <a:t>underspecification</a:t>
            </a:r>
            <a:r>
              <a:rPr lang="en-US" dirty="0" smtClean="0"/>
              <a:t> view would predict that the feature ‘yellow’ is not activated because the lexical representation of </a:t>
            </a:r>
            <a:r>
              <a:rPr lang="en-US" i="1" dirty="0" smtClean="0"/>
              <a:t>banana</a:t>
            </a:r>
            <a:r>
              <a:rPr lang="en-US" dirty="0" smtClean="0"/>
              <a:t> does not include information about its color. </a:t>
            </a:r>
          </a:p>
          <a:p>
            <a:endParaRPr lang="en-US" dirty="0" smtClean="0"/>
          </a:p>
          <a:p>
            <a:r>
              <a:rPr lang="en-US" dirty="0" smtClean="0"/>
              <a:t>In contrast, this aspect is filled in in the enrichment process based on the context, the immediate context being the adjective </a:t>
            </a:r>
            <a:r>
              <a:rPr lang="en-US" i="1" dirty="0" smtClean="0"/>
              <a:t>rotten</a:t>
            </a:r>
            <a:r>
              <a:rPr lang="en-US" dirty="0" smtClean="0"/>
              <a:t> in this case. </a:t>
            </a:r>
          </a:p>
          <a:p>
            <a:endParaRPr lang="en-US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Psycholinguistic</a:t>
            </a:r>
            <a:r>
              <a:rPr lang="nl-NL" dirty="0" smtClean="0"/>
              <a:t> </a:t>
            </a:r>
            <a:r>
              <a:rPr lang="nl-NL" dirty="0" err="1" smtClean="0"/>
              <a:t>testing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similar hypothesis holds for the interpretation of </a:t>
            </a:r>
            <a:r>
              <a:rPr lang="en-US" i="1" dirty="0" smtClean="0"/>
              <a:t>stone lion</a:t>
            </a:r>
            <a:r>
              <a:rPr lang="en-US" dirty="0" smtClean="0"/>
              <a:t>.  An </a:t>
            </a:r>
            <a:r>
              <a:rPr lang="en-US" dirty="0" err="1" smtClean="0"/>
              <a:t>overspecification</a:t>
            </a:r>
            <a:r>
              <a:rPr lang="en-US" dirty="0" smtClean="0"/>
              <a:t> view predicts that interpreting this phrase involves the suppression of features such as ‘carnivore’, ‘runs fast’ and  ‘hairy’ because those are not properties of a lion made of stone while they are properties of a (real) lion. </a:t>
            </a:r>
            <a:endParaRPr lang="nl-NL" dirty="0" smtClean="0"/>
          </a:p>
          <a:p>
            <a:endParaRPr lang="nl-NL" dirty="0"/>
          </a:p>
        </p:txBody>
      </p:sp>
      <p:pic>
        <p:nvPicPr>
          <p:cNvPr id="25602" name="Picture 2" descr="Bekijk de afbeelding op ware groo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869160"/>
            <a:ext cx="1975832" cy="1472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Psychological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experiments could show that “regular interpretation”, (metonymic) type coercion and metaphors work similarly, they all involve the suppression of irrelevant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studies in lexical semantics focused on </a:t>
            </a:r>
            <a:r>
              <a:rPr lang="en-US" dirty="0" err="1" smtClean="0"/>
              <a:t>grammaticalized</a:t>
            </a:r>
            <a:r>
              <a:rPr lang="en-US" dirty="0" smtClean="0"/>
              <a:t>, functional items</a:t>
            </a:r>
          </a:p>
          <a:p>
            <a:r>
              <a:rPr lang="en-US" dirty="0" smtClean="0"/>
              <a:t>The studies assume an </a:t>
            </a:r>
            <a:r>
              <a:rPr lang="en-US" dirty="0" err="1" smtClean="0"/>
              <a:t>overspecified</a:t>
            </a:r>
            <a:r>
              <a:rPr lang="en-US" dirty="0" smtClean="0"/>
              <a:t> lexical representation</a:t>
            </a:r>
          </a:p>
          <a:p>
            <a:r>
              <a:rPr lang="en-US" dirty="0" smtClean="0"/>
              <a:t>Analyses of the interpretation of content words require a more complex representation of meaning and additional constraints</a:t>
            </a:r>
          </a:p>
          <a:p>
            <a:r>
              <a:rPr lang="en-US" dirty="0" smtClean="0"/>
              <a:t>Unidirectional and bidirectional optimization are perhaps not mutually exclusive </a:t>
            </a:r>
          </a:p>
          <a:p>
            <a:r>
              <a:rPr lang="en-US" dirty="0" smtClean="0"/>
              <a:t>The hypothesis of </a:t>
            </a:r>
            <a:r>
              <a:rPr lang="en-US" dirty="0" err="1" smtClean="0"/>
              <a:t>overspecification</a:t>
            </a:r>
            <a:r>
              <a:rPr lang="en-US" dirty="0" smtClean="0"/>
              <a:t> leads to a testable prediction for a priming experiment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lexical semantics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Previous work: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Fong (2003): use of </a:t>
            </a:r>
            <a:r>
              <a:rPr lang="en-US" i="1" dirty="0" smtClean="0"/>
              <a:t>already</a:t>
            </a:r>
            <a:r>
              <a:rPr lang="en-US" dirty="0" smtClean="0"/>
              <a:t> in Colloquial Singaporean English and Standard English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Zwarts</a:t>
            </a:r>
            <a:r>
              <a:rPr lang="en-US" dirty="0" smtClean="0"/>
              <a:t> (2004): interpretation of preposition </a:t>
            </a:r>
            <a:r>
              <a:rPr lang="en-US" i="1" dirty="0" smtClean="0"/>
              <a:t>(a)round</a:t>
            </a:r>
          </a:p>
          <a:p>
            <a:pPr lvl="1">
              <a:buFont typeface="Arial" pitchFamily="34" charset="0"/>
              <a:buChar char="•"/>
            </a:pPr>
            <a:endParaRPr lang="en-US" i="1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Zeevat</a:t>
            </a:r>
            <a:r>
              <a:rPr lang="en-US" dirty="0" smtClean="0"/>
              <a:t> (2002): various discourse markers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Zwarts</a:t>
            </a:r>
            <a:r>
              <a:rPr lang="en-US" dirty="0" smtClean="0"/>
              <a:t> (2008): production of prepositions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err="1" smtClean="0"/>
              <a:t>Hogeweg</a:t>
            </a:r>
            <a:r>
              <a:rPr lang="en-US" dirty="0" smtClean="0"/>
              <a:t> (2009): discourse marker </a:t>
            </a:r>
            <a:r>
              <a:rPr lang="en-US" i="1" dirty="0" err="1" smtClean="0"/>
              <a:t>wel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lexical semantics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752600"/>
            <a:ext cx="17526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Word 1: {f1, f2, f3, f4}</a:t>
            </a:r>
          </a:p>
          <a:p>
            <a:pPr algn="ctr"/>
            <a:r>
              <a:rPr lang="en-US" sz="1200" dirty="0" smtClean="0"/>
              <a:t>Word 2: {f1, f5, f6, f8, f9}</a:t>
            </a:r>
          </a:p>
          <a:p>
            <a:pPr algn="ctr"/>
            <a:r>
              <a:rPr lang="en-US" sz="1200" dirty="0" smtClean="0"/>
              <a:t>Word 3: {f3, f9, f10, f11}</a:t>
            </a:r>
          </a:p>
          <a:p>
            <a:pPr algn="ctr"/>
            <a:r>
              <a:rPr lang="en-US" sz="1200" dirty="0" smtClean="0"/>
              <a:t>Word 4: {f11, f12, f13}</a:t>
            </a:r>
          </a:p>
          <a:p>
            <a:pPr algn="ctr"/>
            <a:r>
              <a:rPr lang="en-US" sz="1200" dirty="0" smtClean="0"/>
              <a:t>Word 5: {f15}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1371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Lexicon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33600" y="1828800"/>
          <a:ext cx="617220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990600"/>
                <a:gridCol w="990600"/>
                <a:gridCol w="9906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Input:</a:t>
                      </a:r>
                      <a:r>
                        <a:rPr lang="en-US" sz="1400" baseline="0" dirty="0" smtClean="0"/>
                        <a:t> meaning/intention (set of features). For example {f1, f2, f9}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Mark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Faith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err="1" smtClean="0"/>
                        <a:t>Dep</a:t>
                      </a:r>
                      <a:endParaRPr lang="en-US" sz="1400" cap="small" baseline="0" dirty="0"/>
                    </a:p>
                  </a:txBody>
                  <a:tcPr marB="0"/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</a:t>
                      </a:r>
                      <a:r>
                        <a:rPr lang="en-US" sz="1400" baseline="0" dirty="0" smtClean="0"/>
                        <a:t> 1: {f1, f2, f3, f4}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 </a:t>
                      </a:r>
                      <a:r>
                        <a:rPr lang="en-US" sz="1400" dirty="0" smtClean="0"/>
                        <a:t>word 2: {f1, f5, f6, f8, f9}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3: {f3, f9, f10,</a:t>
                      </a:r>
                      <a:r>
                        <a:rPr lang="en-US" sz="1400" baseline="0" dirty="0" smtClean="0"/>
                        <a:t> f11}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4: {f11,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word 5: {f15}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133600" y="14478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Production 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133600" y="4343400"/>
          <a:ext cx="6096001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0888"/>
                <a:gridCol w="978371"/>
                <a:gridCol w="978371"/>
                <a:gridCol w="978371"/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Input</a:t>
                      </a:r>
                      <a:r>
                        <a:rPr lang="en-US" sz="1400" baseline="0" dirty="0" smtClean="0"/>
                        <a:t> word from lexicon (set of features) + context. For example: word 4 {f11, f12, f13}. 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Fit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faith</a:t>
                      </a:r>
                      <a:endParaRPr lang="en-US" sz="1400" cap="small" baseline="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cap="small" baseline="0" dirty="0" smtClean="0"/>
                        <a:t>*invent</a:t>
                      </a:r>
                      <a:endParaRPr lang="en-US" sz="1400" cap="small" baseline="0" dirty="0"/>
                    </a:p>
                  </a:txBody>
                  <a:tcPr marB="0"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{f1, f2, f3, f4, f5}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*****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{f1, 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{f11, 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 </a:t>
                      </a:r>
                      <a:r>
                        <a:rPr lang="en-US" sz="1400" dirty="0" smtClean="0"/>
                        <a:t>{f12, f13}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{}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***</a:t>
                      </a:r>
                      <a:endParaRPr lang="en-US" sz="1400" dirty="0"/>
                    </a:p>
                  </a:txBody>
                  <a:tcPr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133600" y="3962400"/>
            <a:ext cx="320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Interpretation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Consequences of OT view on 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no strict relation between word and meaning but a meaning is the output of the process that takes a word as an input or the input to the process has a word as an output</a:t>
            </a:r>
          </a:p>
          <a:p>
            <a:endParaRPr lang="en-US" dirty="0" smtClean="0"/>
          </a:p>
          <a:p>
            <a:r>
              <a:rPr lang="en-US" dirty="0" smtClean="0"/>
              <a:t>Whether a concept is labeled by a particular word does not only depend on the stored information for that word but also on the stored information of competing words, that is, competition is important </a:t>
            </a:r>
          </a:p>
          <a:p>
            <a:endParaRPr lang="en-US" dirty="0" smtClean="0"/>
          </a:p>
          <a:p>
            <a:r>
              <a:rPr lang="en-US" dirty="0" smtClean="0"/>
              <a:t>The meaning of words is </a:t>
            </a:r>
            <a:r>
              <a:rPr lang="en-US" dirty="0" err="1" smtClean="0"/>
              <a:t>overspecified</a:t>
            </a:r>
            <a:r>
              <a:rPr lang="en-US" dirty="0" smtClean="0"/>
              <a:t> in the lexicon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Consequences: </a:t>
            </a:r>
            <a:r>
              <a:rPr lang="en-US" dirty="0" err="1" smtClean="0"/>
              <a:t>overspecification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Most current theories of lexical semantics argue that lexical representations are underspecified and can be strengthened by contextual information (e.g. </a:t>
            </a:r>
            <a:r>
              <a:rPr lang="en-US" dirty="0" err="1" smtClean="0"/>
              <a:t>Reyle</a:t>
            </a:r>
            <a:r>
              <a:rPr lang="en-US" dirty="0" smtClean="0"/>
              <a:t> 1993, </a:t>
            </a:r>
            <a:r>
              <a:rPr lang="en-US" dirty="0" err="1" smtClean="0"/>
              <a:t>Pustejovsky</a:t>
            </a:r>
            <a:r>
              <a:rPr lang="en-US" dirty="0" smtClean="0"/>
              <a:t> 1995, </a:t>
            </a:r>
            <a:r>
              <a:rPr lang="en-US" dirty="0" err="1" smtClean="0"/>
              <a:t>Blutner</a:t>
            </a:r>
            <a:r>
              <a:rPr lang="en-US" dirty="0" smtClean="0"/>
              <a:t> 1998, 2004)</a:t>
            </a:r>
          </a:p>
          <a:p>
            <a:endParaRPr lang="en-US" dirty="0" smtClean="0"/>
          </a:p>
          <a:p>
            <a:r>
              <a:rPr lang="en-US" dirty="0" smtClean="0"/>
              <a:t>The previous studies (except for the original analysis in </a:t>
            </a:r>
            <a:r>
              <a:rPr lang="en-US" dirty="0" err="1" smtClean="0"/>
              <a:t>Zwarts</a:t>
            </a:r>
            <a:r>
              <a:rPr lang="en-US" dirty="0" smtClean="0"/>
              <a:t> 2008) assume an </a:t>
            </a:r>
            <a:r>
              <a:rPr lang="en-US" dirty="0" err="1" smtClean="0"/>
              <a:t>overspecified</a:t>
            </a:r>
            <a:r>
              <a:rPr lang="en-US" dirty="0" smtClean="0"/>
              <a:t> lexical representation, which can be weakened by the context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An </a:t>
            </a:r>
            <a:r>
              <a:rPr lang="en-US" sz="2800" dirty="0" err="1" smtClean="0"/>
              <a:t>overspecified</a:t>
            </a:r>
            <a:r>
              <a:rPr lang="en-US" sz="2800" dirty="0" smtClean="0"/>
              <a:t> lexical representation includes what is usually considered conceptual, encyclopedic or commonsense knowledge</a:t>
            </a:r>
          </a:p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For example, lexical knowledge specifies that an apple has a stem, pulp, a peel and that apples can be red or green: {pulp, stem, peel, red ∨ green}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838200" y="3124200"/>
            <a:ext cx="1905000" cy="8382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990600" y="3276600"/>
            <a:ext cx="1600200" cy="533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Lolly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pop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42"/>
          <p:cNvSpPr>
            <a:spLocks noChangeArrowheads="1"/>
          </p:cNvSpPr>
          <p:nvPr/>
        </p:nvSpPr>
        <p:spPr bwMode="auto">
          <a:xfrm>
            <a:off x="3810000" y="2209800"/>
            <a:ext cx="1371600" cy="762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latin typeface="Calibri" pitchFamily="34" charset="0"/>
                <a:cs typeface="Arial" pitchFamily="34" charset="0"/>
              </a:rPr>
              <a:t>b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ody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4114800" y="3886200"/>
            <a:ext cx="1219200" cy="7620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cs typeface="Arial" pitchFamily="34" charset="0"/>
              </a:rPr>
              <a:t>s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tick</a:t>
            </a:r>
          </a:p>
        </p:txBody>
      </p:sp>
      <p:cxnSp>
        <p:nvCxnSpPr>
          <p:cNvPr id="45" name="AutoShape 11"/>
          <p:cNvCxnSpPr>
            <a:cxnSpLocks noChangeShapeType="1"/>
          </p:cNvCxnSpPr>
          <p:nvPr/>
        </p:nvCxnSpPr>
        <p:spPr bwMode="auto">
          <a:xfrm flipV="1">
            <a:off x="2743200" y="2667000"/>
            <a:ext cx="1066800" cy="711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6" name="AutoShape 12"/>
          <p:cNvCxnSpPr>
            <a:cxnSpLocks noChangeShapeType="1"/>
          </p:cNvCxnSpPr>
          <p:nvPr/>
        </p:nvCxnSpPr>
        <p:spPr bwMode="auto">
          <a:xfrm>
            <a:off x="2667000" y="3733800"/>
            <a:ext cx="144780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7" name="Oval 46"/>
          <p:cNvSpPr>
            <a:spLocks noChangeArrowheads="1"/>
          </p:cNvSpPr>
          <p:nvPr/>
        </p:nvSpPr>
        <p:spPr bwMode="auto">
          <a:xfrm>
            <a:off x="6248400" y="1600200"/>
            <a:ext cx="1066800" cy="533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green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47"/>
          <p:cNvSpPr>
            <a:spLocks noChangeArrowheads="1"/>
          </p:cNvSpPr>
          <p:nvPr/>
        </p:nvSpPr>
        <p:spPr bwMode="auto">
          <a:xfrm>
            <a:off x="6248400" y="2209800"/>
            <a:ext cx="1066800" cy="533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round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48"/>
          <p:cNvSpPr>
            <a:spLocks noChangeArrowheads="1"/>
          </p:cNvSpPr>
          <p:nvPr/>
        </p:nvSpPr>
        <p:spPr bwMode="auto">
          <a:xfrm>
            <a:off x="6400800" y="2819400"/>
            <a:ext cx="990600" cy="533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apple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val 49"/>
          <p:cNvSpPr>
            <a:spLocks noChangeArrowheads="1"/>
          </p:cNvSpPr>
          <p:nvPr/>
        </p:nvSpPr>
        <p:spPr bwMode="auto">
          <a:xfrm>
            <a:off x="6324600" y="3429000"/>
            <a:ext cx="1143000" cy="609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brown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val 50"/>
          <p:cNvSpPr>
            <a:spLocks noChangeArrowheads="1"/>
          </p:cNvSpPr>
          <p:nvPr/>
        </p:nvSpPr>
        <p:spPr bwMode="auto">
          <a:xfrm>
            <a:off x="6400800" y="4495800"/>
            <a:ext cx="1066800" cy="54133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long</a:t>
            </a:r>
            <a:endParaRPr kumimoji="0" lang="en-US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2" name="AutoShape 19"/>
          <p:cNvCxnSpPr>
            <a:cxnSpLocks noChangeShapeType="1"/>
          </p:cNvCxnSpPr>
          <p:nvPr/>
        </p:nvCxnSpPr>
        <p:spPr bwMode="auto">
          <a:xfrm flipV="1">
            <a:off x="5181600" y="1981200"/>
            <a:ext cx="1066800" cy="42386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3" name="AutoShape 20"/>
          <p:cNvCxnSpPr>
            <a:cxnSpLocks noChangeShapeType="1"/>
          </p:cNvCxnSpPr>
          <p:nvPr/>
        </p:nvCxnSpPr>
        <p:spPr bwMode="auto">
          <a:xfrm flipV="1">
            <a:off x="5257800" y="2590800"/>
            <a:ext cx="990600" cy="25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4" name="AutoShape 21"/>
          <p:cNvCxnSpPr>
            <a:cxnSpLocks noChangeShapeType="1"/>
          </p:cNvCxnSpPr>
          <p:nvPr/>
        </p:nvCxnSpPr>
        <p:spPr bwMode="auto">
          <a:xfrm>
            <a:off x="5181600" y="2743200"/>
            <a:ext cx="1219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5" name="AutoShape 22"/>
          <p:cNvCxnSpPr>
            <a:cxnSpLocks noChangeShapeType="1"/>
          </p:cNvCxnSpPr>
          <p:nvPr/>
        </p:nvCxnSpPr>
        <p:spPr bwMode="auto">
          <a:xfrm flipV="1">
            <a:off x="5334000" y="3657600"/>
            <a:ext cx="990600" cy="447676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6" name="AutoShape 23"/>
          <p:cNvCxnSpPr>
            <a:cxnSpLocks noChangeShapeType="1"/>
          </p:cNvCxnSpPr>
          <p:nvPr/>
        </p:nvCxnSpPr>
        <p:spPr bwMode="auto">
          <a:xfrm>
            <a:off x="5181600" y="4495800"/>
            <a:ext cx="11430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59" name="TextBox 68"/>
          <p:cNvSpPr txBox="1"/>
          <p:nvPr/>
        </p:nvSpPr>
        <p:spPr>
          <a:xfrm rot="19533823">
            <a:off x="2763472" y="2753794"/>
            <a:ext cx="960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body</a:t>
            </a:r>
            <a:endParaRPr lang="en-US" sz="1800" cap="small" dirty="0"/>
          </a:p>
        </p:txBody>
      </p:sp>
      <p:sp>
        <p:nvSpPr>
          <p:cNvPr id="60" name="TextBox 69"/>
          <p:cNvSpPr txBox="1"/>
          <p:nvPr/>
        </p:nvSpPr>
        <p:spPr>
          <a:xfrm rot="20117651">
            <a:off x="5140301" y="1852564"/>
            <a:ext cx="92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color</a:t>
            </a:r>
            <a:endParaRPr lang="en-US" sz="1800" cap="small" dirty="0"/>
          </a:p>
        </p:txBody>
      </p:sp>
      <p:sp>
        <p:nvSpPr>
          <p:cNvPr id="61" name="TextBox 70"/>
          <p:cNvSpPr txBox="1"/>
          <p:nvPr/>
        </p:nvSpPr>
        <p:spPr>
          <a:xfrm>
            <a:off x="5334000" y="228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shape</a:t>
            </a:r>
            <a:endParaRPr lang="en-US" sz="1800" cap="small" dirty="0"/>
          </a:p>
        </p:txBody>
      </p:sp>
      <p:sp>
        <p:nvSpPr>
          <p:cNvPr id="62" name="TextBox 71"/>
          <p:cNvSpPr txBox="1"/>
          <p:nvPr/>
        </p:nvSpPr>
        <p:spPr>
          <a:xfrm rot="1042006">
            <a:off x="5372880" y="2650024"/>
            <a:ext cx="82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taste</a:t>
            </a:r>
            <a:endParaRPr lang="en-US" sz="1800" cap="small" dirty="0"/>
          </a:p>
        </p:txBody>
      </p:sp>
      <p:sp>
        <p:nvSpPr>
          <p:cNvPr id="63" name="TextBox 72"/>
          <p:cNvSpPr txBox="1"/>
          <p:nvPr/>
        </p:nvSpPr>
        <p:spPr>
          <a:xfrm rot="19954535">
            <a:off x="5290941" y="3621001"/>
            <a:ext cx="92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color</a:t>
            </a:r>
            <a:endParaRPr lang="en-US" sz="1800" cap="small" dirty="0"/>
          </a:p>
        </p:txBody>
      </p:sp>
      <p:sp>
        <p:nvSpPr>
          <p:cNvPr id="64" name="TextBox 73"/>
          <p:cNvSpPr txBox="1"/>
          <p:nvPr/>
        </p:nvSpPr>
        <p:spPr>
          <a:xfrm rot="1279275">
            <a:off x="5369852" y="442079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5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91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6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824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736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92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6480" algn="l" defTabSz="4389120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cap="small" dirty="0" smtClean="0"/>
              <a:t>shape</a:t>
            </a:r>
            <a:endParaRPr lang="en-US" sz="1800" cap="small" dirty="0"/>
          </a:p>
        </p:txBody>
      </p:sp>
      <p:sp>
        <p:nvSpPr>
          <p:cNvPr id="69" name="TextBox 68"/>
          <p:cNvSpPr txBox="1"/>
          <p:nvPr/>
        </p:nvSpPr>
        <p:spPr>
          <a:xfrm rot="1458650">
            <a:off x="3238881" y="3761595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cap="small" dirty="0" smtClean="0"/>
              <a:t>stick</a:t>
            </a:r>
            <a:endParaRPr lang="en-US" cap="small" dirty="0"/>
          </a:p>
        </p:txBody>
      </p:sp>
      <p:sp>
        <p:nvSpPr>
          <p:cNvPr id="73" name="TextBox 72"/>
          <p:cNvSpPr txBox="1"/>
          <p:nvPr/>
        </p:nvSpPr>
        <p:spPr>
          <a:xfrm>
            <a:off x="304800" y="14478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Lolly</a:t>
            </a:r>
            <a:r>
              <a:rPr lang="en-US" dirty="0" smtClean="0"/>
              <a:t> pop-frame (based on Petersen 2007)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381000" y="5334000"/>
            <a:ext cx="100584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λ</a:t>
            </a:r>
            <a:r>
              <a:rPr lang="en-US" sz="1600" dirty="0" smtClean="0"/>
              <a:t>x[</a:t>
            </a:r>
            <a:r>
              <a:rPr lang="en-US" sz="1600" dirty="0" err="1" smtClean="0"/>
              <a:t>lolly</a:t>
            </a:r>
            <a:r>
              <a:rPr lang="en-US" sz="1600" dirty="0" smtClean="0"/>
              <a:t> pop(x) ∧ body of (body, x) ∧ color of (green, body) ∧ shape of(round, body) ∧ </a:t>
            </a:r>
          </a:p>
          <a:p>
            <a:r>
              <a:rPr lang="en-US" sz="1600" dirty="0" smtClean="0"/>
              <a:t>taste of(apple, body) ∧ etc.]</a:t>
            </a:r>
          </a:p>
          <a:p>
            <a:endParaRPr lang="en-US" sz="1600" dirty="0" smtClean="0"/>
          </a:p>
          <a:p>
            <a:r>
              <a:rPr lang="el-GR" sz="1600" dirty="0" smtClean="0"/>
              <a:t>λ</a:t>
            </a:r>
            <a:r>
              <a:rPr lang="en-US" sz="1600" dirty="0" err="1" smtClean="0"/>
              <a:t>x∃y</a:t>
            </a:r>
            <a:r>
              <a:rPr lang="en-US" sz="1600" dirty="0" smtClean="0"/>
              <a:t>[</a:t>
            </a:r>
            <a:r>
              <a:rPr lang="en-US" sz="1600" dirty="0" err="1" smtClean="0"/>
              <a:t>lolly</a:t>
            </a:r>
            <a:r>
              <a:rPr lang="en-US" sz="1600" dirty="0" smtClean="0"/>
              <a:t> pop(x) ∧ body of (y, x) ∧ color of (green, body) ∧ shape of (round, body) ∧ </a:t>
            </a:r>
          </a:p>
          <a:p>
            <a:r>
              <a:rPr lang="en-US" sz="1600" dirty="0" smtClean="0"/>
              <a:t>taste of(apple, body) ∧ etc.]</a:t>
            </a:r>
          </a:p>
          <a:p>
            <a:endParaRPr lang="en-US" sz="1600" dirty="0"/>
          </a:p>
        </p:txBody>
      </p:sp>
      <p:sp>
        <p:nvSpPr>
          <p:cNvPr id="15362" name="AutoShape 2" descr="data:image/jpg;base64,/9j/4AAQSkZJRgABAQAAAQABAAD/2wBDAAkGBwgHBgkIBwgKCgkLDRYPDQwMDRsUFRAWIB0iIiAdHx8kKDQsJCYxJx8fLT0tMTU3Ojo6Iys/RD84QzQ5Ojf/2wBDAQoKCg0MDRoPDxo3JR8lNzc3Nzc3Nzc3Nzc3Nzc3Nzc3Nzc3Nzc3Nzc3Nzc3Nzc3Nzc3Nzc3Nzc3Nzc3Nzc3Nzf/wAARCAC2AM0DASIAAhEBAxEB/8QAHAABAAEFAQEAAAAAAAAAAAAAAAYBAgQFBwMI/8QAPBAAAQMDAgQEAwYEBAcAAAAAAQACAwQFERIhBjFBURMiYXEUMoEHI5GxwdEzQlKhFXLh8SRDU2JzovD/xAAaAQEAAgMBAAAAAAAAAAAAAAAAAgMBBAUG/8QAJREAAgICAgICAwEBAQAAAAAAAAECAwQRITEFEhNBIjJRcRRC/9oADAMBAAIRAxEAPwDuCIiAIiIAiIgCImUARMhULgEBXOFi1VUyFpc8gNHMk4CxbvdIbfTulmcNI2x1J7Bcs4j4pfJKHSucc/JE3p7qyFTkNk8r+LKSLaIOkd3bsPxWqk43EZwIogOuqVc5bJW3F5kfIWx+uwPsOqPp6JhxNXNDuoBC2Y0L7Jcf06lScZwyY1xOAPMscHY+ikNBdaatZqp5RIOo5Ee4XC/8OY8F1HVtc4bgF3X3HJe1Feq+01LfiPEy0jDgfN9D1CjLHT/Uwd/Y8OHlVyinC/Ecd0ha15HjYzsdn+ylDHahkLVlFxemYL0RFgBERAEREAREQBEXhUVDYWanbDqT0QHq54aNyseStjYM5UE4h41bDK6Ghw+RpILjyCg1dxJW1cjjJWPIPQOwFryv1v1WzG0dwbcYXH5hk+oXsKph64918/CtnLtQkcT/AJithScT3Cg3E7izqx5yCqY5qb6JVxdkvWPZ26StYzOo4x3WjuHGNqo3ObJWNc5vNsfmI/BckvXFNxuTdLpPChPKKMkD691pXvIjydyeqm7/AOHosfwe1u1nXXfaNbC/DBUEdwz/AFWRR8cWqtcGNq/DeeTZRpz9VxiMYY88znqqU+zz6hRV0jal4WhrhvZ0DjXiBr6pzfEBhg3PYnv+SgVAfjal89W/yA6ndj6LHq4vGLmZc3Luh2WHIJaOnfG5xD8/iurjZMJrX2cHN8dbjPb5RuZK2e5zGnpctixsBtkdyf0Xv8Hb6UhtXV/edQ0AfotHQ1ktPTSSNdhxWfZqaGt8R9RK9x1Y8pwT6kreT4Oe0kZ7rY2QePbKgy6N9yNX0IXpR1DbjGaOsH3oB0Pxg5/dYWl1svMbYnO0ktyOZwehWRdCaW+sfHgZLXYHfcH8kC5Mvh2tmt10+Gc8sOrykHk4b/3XbrHXNrqOKcH5xv6HqFwe8fc3iN7BgnS4n6kLq3AU5fDUQ5zpkDx9f9lr5MFr2C+icDkitDsDcqx8oaN+XdaG+OTPZ6osGWviZ8z2D3cqNuELvllZntqVburT17IkoSf0Z6LHbO0gebJXuHA8irE0+jDTXZVERZMFj3hjclc844vpa51HA4jPznP9gple6sUtFLKdi1pIC4nfKyV7zIHai55yeqrlGVklXHtldkkuDCqtT2uIdufxWqbE8uDQMb7lZUUz3ykEktxnJVZpfDGp2G+hVEbLcVypS22Rik1spUSGOFzmncDG3NYzW6GtD8l7tySqula9p04322VJyQ5pPIhUR9ow9Wj0vhcaKXzMSnznCulP3Y7Lzk56uivZ95DpPzD8kPSqWy6Ldj15sdoeCfZGP8N+Dt3CrKAfOB5eykPYumBJ1Z2O3sraiJtZBp5OxsfUJG4PaWuO6oHGN+MrEW1yiFkFZBxkuGamB+gvik2znn0K9omzwP1wPODy0n81WvhY+pcWnS93mHqvERzs+QuA76l6GhuUE2tngsir4rHA31qpg2X46vmAEZ1YJzk+vdXUxN1vPi6X+EHAnbk0cvqVqqKllqpsSSFrc7knP+i209fT2+nNLbXZcdny5zv79StjX2Ub+i6sf8dfGMYcgODQRyIG5XT+AZx8TXY5NDAcfVc4tNH8BTmrqQQ9ww0O5tH7ldB+zqnljtc1XLlr6mUluf6Rt+eVRlNKsynuS0TWruLIYy5x9h39lH6u5zVJwCWM/pXjcakz1Ba35GbAfqopxFd5YJfhKV2g487xzHoF4TNzbcq501PSR28LB+R6SJMS4nuh54/Vc7ZW1bH62VModz+YnKlVovTamke6rc2N8WA53IFc6/DtrXsns6l/j51R32SOnrp6dw0PJH9PRSC23JlScbNeOYJUBbf7c53hioO/IlhwtnTTYcyWJ2oZyC0q/Dzr8WSU/wBTmZGI3HbWjoLHBw2KuWBa6oVMLZM78j7rPXsa7FOKkvs4zi09Mh3H1QY7Y9g6uAXKqgMe3z/Iut8c0xmtcrgMlpBXHrjqDQwZxkquUJTuSi9Gpb+3JjlrGjEeMZ5g5WBXAlwO+yyINQeQdwqTHOQCMqlyljZLa/ItWmtGCwPGX9B07rIkGpocN8K5oDgQcYPXsvPeF2l24JwsTsdknJrR63xE1/z+oY7I0Hl3TUYngj/dWvbpdrbyVzvOzPZROymXvAezUOXRIDk6D1VKY6tYPuPxVIf4/pvhYMlvyyexXpONgvOT+I76K+c7NHXmsaM/RgV0Tp3sdkAhuF4NiqG7Nzj0ctlLY7vWQisoqOeWnBI1xt1b+w3WuljuFMcSwytxz1xkY/FdrGsrhWkzxPkfyypOP9Mq32+pq5NBfhp58z+SkMFBb7SBLM7xZx8oONQ9m9PcrXwW2tfTxuoJZppJSGmOFm4/AqY8N/Z3WVDmzXQugj2OgHLz+y2431SjtM0J1zi9MxLHaqzievYwtLKZhy52Mhg9+pXVX00dBbTFEwMjjZpa0dAs602qmttM2ClibHGMbAbn3PVeV8B+Em6+VczMuc4Sa/hZTHTSIfzOe6hvEcDorpI8/LJhzT3wN1MQVrOIKL4ujLmN+9iOpvr3Xg8S747ufs9Rg2/FYtkO5q8ctyrM9lXJXf7PS7UkV05Uk4SqXAzUznZYBraP6e6jrQTyGSeWOqlfDdvlpo3TztLXP2a09GrSzpRVTTOfnyh8Wn2TfhyXS6Rn1x7FSUKJcPn/AIp3Ty/qpYzOF1fETcsWOzxGQtTZg3mlFTRyxu5OaQuH3mnfS1ckUgIAJG677K3WwgrnPG/D0lRqqKePU5h8zR1HcLevi2to0rIe3JzKQkMOgDK1sofnO+VtKiKSOQjTpweR2IWO8M5k5PVU4+RGmEoyW2yvnox5Bkb5wRzC9HZlg1E5eOY7jurZHxtZlzh7LDfVuDh4LSQDnP7KMHKaOt43L+Cb9umZTTrgPcJGdnDovd1LUU0YNTTyxCRuputuDhY4GlpO2eyOLR7CucZrcXtFYdnHH1VYz985w5AKxpwD3KprAGnVv12TRP2SW2y/536v5euVkUVNLcKuOngbqc92kDBVtuoqq5ziCige8k7gD+57LsnAvB8dmhbUVA8SrcN3dGjsFbCr+nMzfIwqi1Hs3HDViittrgpW/wDLbue7jzVeIre2e21NOBnxIntP1BUgjYGtwAsW4NzEdui2l1o8s5uUvZnGuAGSwVNNI/UGOeWYz/8AdQux29rDGMAcgueTUTLeynbGNPhTav8A2XQrY4GMYO2dlVXw2i29+2pGdhYNzj1wPbjmFnrzmZqYVZKKktM14vT2c7laY5HNPchWZ3W4v1EYpDK1uY3fN6FaUZDl4TNx5UXNaOxTZ7x2Q6+Ufwda8Mb93J5246dwqW62VNeR4TBo6vdyH7qX1VHT1ejx4w4MOWhZMYDQA0AADAACufkGq1FLk668k1UoxXJh2yz01EMlviSgfxHD8h0W0DcqwegyhfkiNgJe44AC50pTvmc62yU37SZueH49UsjwOQAypOzYYWsstEKWma1w8xGXe62q91gU/FjxicW6XtNg7rHqKZkzSHNyT1WQi3SohV84Mo69zpPB0yf1N/ZRCq+zeUyHwqgaf+5hBXYy0EYIVpjbnJaPwVfxQb2zGkcYh+y+aR2ZqloGd9LMqWWD7PbZbXibwTNKMeeTBwfQclOwxo/lH4K7Cmkl0EtcojN6sNPVUfhTQMezsRy/ZcxuvBkcFaHQOe1heNUTt9s9Cu5SMEjcEbKLXugDckAZUZR9jboybKuE+DnFy4ToZ6mKnog+mkeSNeS4D3C3dn+zOhD2uq6iao6kABgK8LtLMyrpTTuAlDjgkZUu4ZvjKlvhnyzMOJI+rf3ChD19tF9t1rhtM29osFHboQylp44mdQ0bn3PVbhrA0DHIdFbC8OaML0V3Rz223theFWMs+i915zDLHeyGCA3+MgS7E75UosEviUcT3c3NBz9FouIYvM8DG7Vn8Iya7ZBy8uW/gVX1MvlzXslCYQHIRWFBi1dM2VpaW5B5hQ26WmSke+WLLoxzHYKduOyi/FdW2Gie0Hd505HQLTzMSrIh+ZfRZKMkkRKWuZA4Nm2BOA4ciVa+6Qjk159MLNsVrhuzp3VcYfC06Q3OPMpFScJ22Egx0vLu8u/MrjLwsZ/lF8G/LJjF6aIrST1da9rKaAgO68/9lLbDY3U33tS4vlzsOelbilt8UADY2NYB0AwsxrGtGAF0MXxddL9nyaluS5rSDWgDCuQbIuqagREQBERAERUQFei018b92T2C3J5Fam+A+E72QHOa6LXc6Vo5+LstHfqiqsXEQrIMsEg1Y6HGxClXhtN2ps8/GC3XEvDMF5tpikGl48zHgfKVT6bbZvwtUGt9Mv4S4mhutM17CGubgSMzu0/spdHIHjIXCbJbblaLpPA37upg8ze0jf1C6fw5fWVbCxw0TMwJIyflPf2U4z+mU3Vx7h0SpUeMtIVGODgCDsrjyUzWIrf4/O333WJwY7QyeE7aJjgeh3C2t+jBjyVpOG3aLpUxnYua1+PZQkvyRfF7honTTkKqtj+UK5TKDyqHaGZUA4oqBPXCHV5Ixqd7qa3KYMjJccALnMGq53bBO0snm/y8z/Za+RLUfX+m1jR03L+Ew4WozT0MWoed+XP26n/TCkgCxaGPQwY5YWWroR9Vo15y3LYwiIpEQiIgCIiAIiIAiIgC1d63id7LaLW3cZid7IuzKIG84utN/wCZdEp2NfA0nmudz7XOnPaULotEfuQoRXLLLOkaa82VlQWzcpmZLHgbjuD6KMVlLLTTCop8xzsycj+b09l0dzQ4b8lp7nbBIC5o36KTimYjNoxOH7yyqj0PIZM3AkjPMHv7KRtcHDI5LnVXSzUtS2eAlkrOTuh9COyk1hvTKyMsedErR52HbHqoxlzpkpwWtxMq+R6oXejVFrcRHfIznGthG3VTC44khcRggj8VCZSYbpSPxpDZQ0H0KTFfTOg0xBjad+XVehOy8KM6ox7K+d2mMqZT0Rviyr8Oke1pwXnT+603B1L4lVJO9uzRpHuVZxVUmevbE13ljG/+ZSXhik8GhYCPMfMdu61v3t/w22/Sr/TeQt0sC9FQKq2TUCIiAIiIAiIgCIiAIiIAtfdh9072WwWBchmE5RdhEBrRitiPaQfmuiUX8LZc7uWW1Uef+o3810K3nMAxyUV2XWfqjLVC0O5jKqikUmpuduErDpG6ilZSyUszZ4XeFLHsD3HYroBAIwsGrtsNQCJGgg81iS2ThPRr7bWOr6ESFoByQ4Dlnqo1egWEu38jw4Y91N4aOOmg8OFoa0DZoGwUWvrADK3GxWGuCcJbkSi2v1wNcORwfxVLnMI4XEnAaCT9Fh8OziS3QOztoH4ha7jGs0UTo2HD5TpHt1ST1HZFQ9rNEYp2G6XRh3Ikfk+gyuk0MYZEOmFC+DqZz5pJyMtb5G/qp3G3SwBVULjZZkS3LX8L0RFea4REQBERAEREAREQFMqqIgCw7j/CPssxYdw3hd7IDn122qAe0g/NdAtpzTNPcBQC+fxcjfzDr6hT20HNMz2HVRXZbP8AVGeiIpFQREQFHjLT7KJcRxiPL3cjsTglS5eL4GvO6dkovTNBw6HRW1gIw3ctHoo5xNU+NW6GkkRtx9SptcXsp6d7zyaDzXPqSJ1fd2Nf/O/W4+gVFz4UUbFXbkTPhij+GoomuZvjJx3KkHRYtFGI4gOSyldFaWjXk9vYREWSIREQBERAEREAREQBERAFjVozCQsleFUMxO9kBz6+Nw5/o5TezHNLEe7R+ShPEBaycxOOHudsCCprZWltJFn+kKP/AKLJP8TZIiKRWEREAREQGkv8L56Z7G53HILU8M2x8U8s0jCNR0tyFL3RtdzCNYGclhxTeyam0tIMbhuCrkRZIBERAEREAREQBERAUREQBERAVyrXjIREBhvoYny6y3dZUUYYMBEQy2eiIiGAiIgCIiAIiIAiIgCIiAIiIAiIgP/Z"/>
          <p:cNvSpPr>
            <a:spLocks noChangeAspect="1" noChangeArrowheads="1"/>
          </p:cNvSpPr>
          <p:nvPr/>
        </p:nvSpPr>
        <p:spPr bwMode="auto">
          <a:xfrm>
            <a:off x="155575" y="-669925"/>
            <a:ext cx="1590675" cy="1409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4" name="AutoShape 4" descr="data:image/jpg;base64,/9j/4AAQSkZJRgABAQAAAQABAAD/2wBDAAkGBwgHBgkIBwgKCgkLDRYPDQwMDRsUFRAWIB0iIiAdHx8kKDQsJCYxJx8fLT0tMTU3Ojo6Iys/RD84QzQ5Ojf/2wBDAQoKCg0MDRoPDxo3JR8lNzc3Nzc3Nzc3Nzc3Nzc3Nzc3Nzc3Nzc3Nzc3Nzc3Nzc3Nzc3Nzc3Nzc3Nzc3Nzc3Nzf/wAARCAC2AM0DASIAAhEBAxEB/8QAHAABAAEFAQEAAAAAAAAAAAAAAAYBAgQFBwMI/8QAPBAAAQMDAgQEAwYEBAcAAAAAAQACAwQFERIhBjFBURMiYXEUMoEHI5GxwdEzQlKhFXLh8SRDU2JzovD/xAAaAQEAAgMBAAAAAAAAAAAAAAAAAgMBBAUG/8QAJREAAgICAgICAwEBAQAAAAAAAAECAwQRITEFEhNBIjJRcRRC/9oADAMBAAIRAxEAPwDuCIiAIiIAiIgCImUARMhULgEBXOFi1VUyFpc8gNHMk4CxbvdIbfTulmcNI2x1J7Bcs4j4pfJKHSucc/JE3p7qyFTkNk8r+LKSLaIOkd3bsPxWqk43EZwIogOuqVc5bJW3F5kfIWx+uwPsOqPp6JhxNXNDuoBC2Y0L7Jcf06lScZwyY1xOAPMscHY+ikNBdaatZqp5RIOo5Ee4XC/8OY8F1HVtc4bgF3X3HJe1Feq+01LfiPEy0jDgfN9D1CjLHT/Uwd/Y8OHlVyinC/Ecd0ha15HjYzsdn+ylDHahkLVlFxemYL0RFgBERAEREAREQBEXhUVDYWanbDqT0QHq54aNyseStjYM5UE4h41bDK6Ghw+RpILjyCg1dxJW1cjjJWPIPQOwFryv1v1WzG0dwbcYXH5hk+oXsKph64918/CtnLtQkcT/AJithScT3Cg3E7izqx5yCqY5qb6JVxdkvWPZ26StYzOo4x3WjuHGNqo3ObJWNc5vNsfmI/BckvXFNxuTdLpPChPKKMkD691pXvIjydyeqm7/AOHosfwe1u1nXXfaNbC/DBUEdwz/AFWRR8cWqtcGNq/DeeTZRpz9VxiMYY88znqqU+zz6hRV0jal4WhrhvZ0DjXiBr6pzfEBhg3PYnv+SgVAfjal89W/yA6ndj6LHq4vGLmZc3Luh2WHIJaOnfG5xD8/iurjZMJrX2cHN8dbjPb5RuZK2e5zGnpctixsBtkdyf0Xv8Hb6UhtXV/edQ0AfotHQ1ktPTSSNdhxWfZqaGt8R9RK9x1Y8pwT6kreT4Oe0kZ7rY2QePbKgy6N9yNX0IXpR1DbjGaOsH3oB0Pxg5/dYWl1svMbYnO0ktyOZwehWRdCaW+sfHgZLXYHfcH8kC5Mvh2tmt10+Gc8sOrykHk4b/3XbrHXNrqOKcH5xv6HqFwe8fc3iN7BgnS4n6kLq3AU5fDUQ5zpkDx9f9lr5MFr2C+icDkitDsDcqx8oaN+XdaG+OTPZ6osGWviZ8z2D3cqNuELvllZntqVburT17IkoSf0Z6LHbO0gebJXuHA8irE0+jDTXZVERZMFj3hjclc844vpa51HA4jPznP9gple6sUtFLKdi1pIC4nfKyV7zIHai55yeqrlGVklXHtldkkuDCqtT2uIdufxWqbE8uDQMb7lZUUz3ykEktxnJVZpfDGp2G+hVEbLcVypS22Rik1spUSGOFzmncDG3NYzW6GtD8l7tySqula9p04322VJyQ5pPIhUR9ow9Wj0vhcaKXzMSnznCulP3Y7Lzk56uivZ95DpPzD8kPSqWy6Ldj15sdoeCfZGP8N+Dt3CrKAfOB5eykPYumBJ1Z2O3sraiJtZBp5OxsfUJG4PaWuO6oHGN+MrEW1yiFkFZBxkuGamB+gvik2znn0K9omzwP1wPODy0n81WvhY+pcWnS93mHqvERzs+QuA76l6GhuUE2tngsir4rHA31qpg2X46vmAEZ1YJzk+vdXUxN1vPi6X+EHAnbk0cvqVqqKllqpsSSFrc7knP+i209fT2+nNLbXZcdny5zv79StjX2Ub+i6sf8dfGMYcgODQRyIG5XT+AZx8TXY5NDAcfVc4tNH8BTmrqQQ9ww0O5tH7ldB+zqnljtc1XLlr6mUluf6Rt+eVRlNKsynuS0TWruLIYy5x9h39lH6u5zVJwCWM/pXjcakz1Ba35GbAfqopxFd5YJfhKV2g487xzHoF4TNzbcq501PSR28LB+R6SJMS4nuh54/Vc7ZW1bH62VModz+YnKlVovTamke6rc2N8WA53IFc6/DtrXsns6l/j51R32SOnrp6dw0PJH9PRSC23JlScbNeOYJUBbf7c53hioO/IlhwtnTTYcyWJ2oZyC0q/Dzr8WSU/wBTmZGI3HbWjoLHBw2KuWBa6oVMLZM78j7rPXsa7FOKkvs4zi09Mh3H1QY7Y9g6uAXKqgMe3z/Iut8c0xmtcrgMlpBXHrjqDQwZxkquUJTuSi9Gpb+3JjlrGjEeMZ5g5WBXAlwO+yyINQeQdwqTHOQCMqlyljZLa/ItWmtGCwPGX9B07rIkGpocN8K5oDgQcYPXsvPeF2l24JwsTsdknJrR63xE1/z+oY7I0Hl3TUYngj/dWvbpdrbyVzvOzPZROymXvAezUOXRIDk6D1VKY6tYPuPxVIf4/pvhYMlvyyexXpONgvOT+I76K+c7NHXmsaM/RgV0Tp3sdkAhuF4NiqG7Nzj0ctlLY7vWQisoqOeWnBI1xt1b+w3WuljuFMcSwytxz1xkY/FdrGsrhWkzxPkfyypOP9Mq32+pq5NBfhp58z+SkMFBb7SBLM7xZx8oONQ9m9PcrXwW2tfTxuoJZppJSGmOFm4/AqY8N/Z3WVDmzXQugj2OgHLz+y2431SjtM0J1zi9MxLHaqzievYwtLKZhy52Mhg9+pXVX00dBbTFEwMjjZpa0dAs602qmttM2ClibHGMbAbn3PVeV8B+Em6+VczMuc4Sa/hZTHTSIfzOe6hvEcDorpI8/LJhzT3wN1MQVrOIKL4ujLmN+9iOpvr3Xg8S747ufs9Rg2/FYtkO5q8ctyrM9lXJXf7PS7UkV05Uk4SqXAzUznZYBraP6e6jrQTyGSeWOqlfDdvlpo3TztLXP2a09GrSzpRVTTOfnyh8Wn2TfhyXS6Rn1x7FSUKJcPn/AIp3Ty/qpYzOF1fETcsWOzxGQtTZg3mlFTRyxu5OaQuH3mnfS1ckUgIAJG677K3WwgrnPG/D0lRqqKePU5h8zR1HcLevi2to0rIe3JzKQkMOgDK1sofnO+VtKiKSOQjTpweR2IWO8M5k5PVU4+RGmEoyW2yvnox5Bkb5wRzC9HZlg1E5eOY7jurZHxtZlzh7LDfVuDh4LSQDnP7KMHKaOt43L+Cb9umZTTrgPcJGdnDovd1LUU0YNTTyxCRuputuDhY4GlpO2eyOLR7CucZrcXtFYdnHH1VYz985w5AKxpwD3KprAGnVv12TRP2SW2y/536v5euVkUVNLcKuOngbqc92kDBVtuoqq5ziCige8k7gD+57LsnAvB8dmhbUVA8SrcN3dGjsFbCr+nMzfIwqi1Hs3HDViittrgpW/wDLbue7jzVeIre2e21NOBnxIntP1BUgjYGtwAsW4NzEdui2l1o8s5uUvZnGuAGSwVNNI/UGOeWYz/8AdQux29rDGMAcgueTUTLeynbGNPhTav8A2XQrY4GMYO2dlVXw2i29+2pGdhYNzj1wPbjmFnrzmZqYVZKKktM14vT2c7laY5HNPchWZ3W4v1EYpDK1uY3fN6FaUZDl4TNx5UXNaOxTZ7x2Q6+Ufwda8Mb93J5246dwqW62VNeR4TBo6vdyH7qX1VHT1ejx4w4MOWhZMYDQA0AADAACufkGq1FLk668k1UoxXJh2yz01EMlviSgfxHD8h0W0DcqwegyhfkiNgJe44AC50pTvmc62yU37SZueH49UsjwOQAypOzYYWsstEKWma1w8xGXe62q91gU/FjxicW6XtNg7rHqKZkzSHNyT1WQi3SohV84Mo69zpPB0yf1N/ZRCq+zeUyHwqgaf+5hBXYy0EYIVpjbnJaPwVfxQb2zGkcYh+y+aR2ZqloGd9LMqWWD7PbZbXibwTNKMeeTBwfQclOwxo/lH4K7Cmkl0EtcojN6sNPVUfhTQMezsRy/ZcxuvBkcFaHQOe1heNUTt9s9Cu5SMEjcEbKLXugDckAZUZR9jboybKuE+DnFy4ToZ6mKnog+mkeSNeS4D3C3dn+zOhD2uq6iao6kABgK8LtLMyrpTTuAlDjgkZUu4ZvjKlvhnyzMOJI+rf3ChD19tF9t1rhtM29osFHboQylp44mdQ0bn3PVbhrA0DHIdFbC8OaML0V3Rz223theFWMs+i915zDLHeyGCA3+MgS7E75UosEviUcT3c3NBz9FouIYvM8DG7Vn8Iya7ZBy8uW/gVX1MvlzXslCYQHIRWFBi1dM2VpaW5B5hQ26WmSke+WLLoxzHYKduOyi/FdW2Gie0Hd505HQLTzMSrIh+ZfRZKMkkRKWuZA4Nm2BOA4ciVa+6Qjk159MLNsVrhuzp3VcYfC06Q3OPMpFScJ22Egx0vLu8u/MrjLwsZ/lF8G/LJjF6aIrST1da9rKaAgO68/9lLbDY3U33tS4vlzsOelbilt8UADY2NYB0AwsxrGtGAF0MXxddL9nyaluS5rSDWgDCuQbIuqagREQBERAERUQFei018b92T2C3J5Fam+A+E72QHOa6LXc6Vo5+LstHfqiqsXEQrIMsEg1Y6HGxClXhtN2ps8/GC3XEvDMF5tpikGl48zHgfKVT6bbZvwtUGt9Mv4S4mhutM17CGubgSMzu0/spdHIHjIXCbJbblaLpPA37upg8ze0jf1C6fw5fWVbCxw0TMwJIyflPf2U4z+mU3Vx7h0SpUeMtIVGODgCDsrjyUzWIrf4/O333WJwY7QyeE7aJjgeh3C2t+jBjyVpOG3aLpUxnYua1+PZQkvyRfF7honTTkKqtj+UK5TKDyqHaGZUA4oqBPXCHV5Ixqd7qa3KYMjJccALnMGq53bBO0snm/y8z/Za+RLUfX+m1jR03L+Ew4WozT0MWoed+XP26n/TCkgCxaGPQwY5YWWroR9Vo15y3LYwiIpEQiIgCIiAIiIAiIgC1d63id7LaLW3cZid7IuzKIG84utN/wCZdEp2NfA0nmudz7XOnPaULotEfuQoRXLLLOkaa82VlQWzcpmZLHgbjuD6KMVlLLTTCop8xzsycj+b09l0dzQ4b8lp7nbBIC5o36KTimYjNoxOH7yyqj0PIZM3AkjPMHv7KRtcHDI5LnVXSzUtS2eAlkrOTuh9COyk1hvTKyMsedErR52HbHqoxlzpkpwWtxMq+R6oXejVFrcRHfIznGthG3VTC44khcRggj8VCZSYbpSPxpDZQ0H0KTFfTOg0xBjad+XVehOy8KM6ox7K+d2mMqZT0Rviyr8Oke1pwXnT+603B1L4lVJO9uzRpHuVZxVUmevbE13ljG/+ZSXhik8GhYCPMfMdu61v3t/w22/Sr/TeQt0sC9FQKq2TUCIiAIiIAiIgCIiAIiIAtfdh9072WwWBchmE5RdhEBrRitiPaQfmuiUX8LZc7uWW1Uef+o3810K3nMAxyUV2XWfqjLVC0O5jKqikUmpuduErDpG6ilZSyUszZ4XeFLHsD3HYroBAIwsGrtsNQCJGgg81iS2ThPRr7bWOr6ESFoByQ4Dlnqo1egWEu38jw4Y91N4aOOmg8OFoa0DZoGwUWvrADK3GxWGuCcJbkSi2v1wNcORwfxVLnMI4XEnAaCT9Fh8OziS3QOztoH4ha7jGs0UTo2HD5TpHt1ST1HZFQ9rNEYp2G6XRh3Ikfk+gyuk0MYZEOmFC+DqZz5pJyMtb5G/qp3G3SwBVULjZZkS3LX8L0RFea4REQBERAEREAREQFMqqIgCw7j/CPssxYdw3hd7IDn122qAe0g/NdAtpzTNPcBQC+fxcjfzDr6hT20HNMz2HVRXZbP8AVGeiIpFQREQFHjLT7KJcRxiPL3cjsTglS5eL4GvO6dkovTNBw6HRW1gIw3ctHoo5xNU+NW6GkkRtx9SptcXsp6d7zyaDzXPqSJ1fd2Nf/O/W4+gVFz4UUbFXbkTPhij+GoomuZvjJx3KkHRYtFGI4gOSyldFaWjXk9vYREWSIREQBERAEREAREQBERAFjVozCQsleFUMxO9kBz6+Nw5/o5TezHNLEe7R+ShPEBaycxOOHudsCCprZWltJFn+kKP/AKLJP8TZIiKRWEREAREQGkv8L56Z7G53HILU8M2x8U8s0jCNR0tyFL3RtdzCNYGclhxTeyam0tIMbhuCrkRZIBERAEREAREQBERAUREQBERAVyrXjIREBhvoYny6y3dZUUYYMBEQy2eiIiGAiIgCIiAIiIAiIgCIiAIiIAiIgP/Z"/>
          <p:cNvSpPr>
            <a:spLocks noChangeAspect="1" noChangeArrowheads="1"/>
          </p:cNvSpPr>
          <p:nvPr/>
        </p:nvSpPr>
        <p:spPr bwMode="auto">
          <a:xfrm>
            <a:off x="155575" y="-669925"/>
            <a:ext cx="1590675" cy="1409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6" name="AutoShape 6" descr="data:image/jpeg;base64,/9j/4AAQSkZJRgABAQAAAQABAAD/2wBDAAkGBwgHBgkIBwgKCgkLDRYPDQwMDRsUFRAWIB0iIiAdHx8kKDQsJCYxJx8fLT0tMTU3Ojo6Iys/RD84QzQ5Ojf/2wBDAQoKCg0MDRoPDxo3JR8lNzc3Nzc3Nzc3Nzc3Nzc3Nzc3Nzc3Nzc3Nzc3Nzc3Nzc3Nzc3Nzc3Nzc3Nzc3Nzc3Nzf/wAARCACZAPMDASIAAhEBAxEB/8QAGwABAAEFAQAAAAAAAAAAAAAAAAUBAgMEBgf/xAA4EAACAgECBQIDBgMIAwAAAAAAAQIDBAURBhIhMUETUSJhcQcUMlKBkUKhwRUjYnKx0eHwFkNU/8QAGgEBAAMBAQEAAAAAAAAAAAAAAAIDBAUBBv/EACwRAQACAgECBgECBwEAAAAAAAABAgMRBBIhBRMiMUFRFDJxQmGBkaGxwdH/2gAMAwEAAhEDEQA/APcQAAAAAAAAAAAAAAAAAAAAAAACgZgyMiumtyslt9O7BrfszOSXdmnPPq53Cre2xd419dvq+yOV4ts1CyCd2U8HT9vjjW9rJ/Jvx9EX8Ja/ps6Xh4EeVVdFv5KZyxFulvrwLzh82O/7fH7ync1aldTtTbVjN/xNczS/XoaeLpSnbz5mrZOVJfwKzlj+0djnPtG1XLpxIfd7JVpy67MwcDZFj06d99spyb7yZCcseZ0t1PD7xxPP3Ebn213/ALu8tr06iHPdGqMV5l/yRl+VoGc3S51S36fAec8U6xlavqKwcOUlBPZ7NnRcPaViaNjLJzJxdrXVzZCM/VbUR2Wz4XGDDGTJeeqfaIdFTwxiqSsws3MpW++0L5bfs+hKLHy8eK9O1XpLtNbN/r2/kcXqPHuPit1YUXZP5diOxeMOJMm1SoxOaDfZxJ+fSvaP8KZ8K5mSOu2oj+b0XG1Gudrpsly2x7wlsmv++5IxkmujPM9T0zWNYVWdj12YefS+aucX5/2+XY63h/Pyp48K9Rr9LKitrIJ9N/dfJltL9Tncni+VETE7/wCOhBapJrp2BYx7hcAA9AAAAAAAAAAAAAAAAAAAKFS1vYDXz8ynBxLcnIly1VRcpP2SPNtJ+0CGTrNlmo1enS5bURf/AK4/P5vz+x32Wqs3NWJc4uuEVOcH5fZf1Od4g4C0/PcrMbamzv8AD5M+XzJ/Q63h08Ou68mJ9XtP0lM2WBr2BKqNkJxlE8vzNNzuGdU+80Jyp37xXgkJcO69o1nNh2OcF4TMv9taj6fpalp8rF2b2MuS3X+qNS73Dwzx9xhvF6T8M+o5lPEWivl29WK32fuRugZksXRsmhvacN9kYpLH9X1cWFtEu7i09jDOT5pPbZyXxbeSubTvc+7bjw1ik4o9t719MuiyqwKp5+Qua6x/Cn3Ms6M3WrPUzb/Qx/C32NWEuq36tdvkZZOqTTypXuPsk0hE9tfCd4nrm/z9/wDiYwocN6Xt6koWzXl9SWp400TG+GuKSX5YnNYsuHOiujJP/ET+Do/DWckoOtt/MtpNv4dObyceGfVni8pOj7QdHeycpR/Qx38UaVnanjfdMhetZvDl9+ja/r+5bb9nmk5MN6t47rvFnC8Y8Mx4TyMXUaL23XdGai+/Rpl0XzVndvZzp4/h2aJjBMxb6l7PTcpVRe/dAhsLLrtxKrIy+GUVJfRg19UPnZjU94dMAA9AAAAAAAAAAAAAAAAAAALZPZNlxZPqmB5PxRRxC+Kc/J06NipThGPK/aC/rua9et8W4y5Z02S+sTv8zVsfSNRazJRrhfHeLflr/jYxX8XaDGPx317mO+OOqfXp9Jx+becVaeRFoiNb04tcQ8ST6Sw23/lHrcQ5T+PHhWveSJbP480uttY1fO/DSIC7XdZ1ufJg0OEH522KLTEduqZdPFTJaOrya0j7lZmxnjrfOyVKbfSEDUvjKvGd9seWMvwRfdk5gcOLFTzdVsU5LrtJ9EQWVkS1vWK6Mdf3MGQtGo7tWDJW8zFJ3Ee8/H9F90Y4t1DvT9O6Pf2NnJWZpSV9cfvGNLr18GbjbGjj6ZQl0cehK8JTr1HRI13rmS+HqexX1zVXkz6wVzzG43qYYNLjouv1cs64wt26rbrua2qcE5mHF5GlXS6ddt9iC4gxbeH9XVuK2ot7xa6HoHDHE9Wo6epTklZBbTTJ0it5mto1MKOTbPx61z8e3VSfie+nI6Txlq2iZH3fOjOcV0akRH2ga/PXLIT5XGqMezOm4vuxM25ShTFOL3515OEzqJ5mTViUR+O6Sgv1IzN4no3uF1a8e2P8mccVtp6VwpdN8N6a7G+b7vDff6Ak9O09U4NFUE+WEFFbey6A6MROnxd8sTaZdwACbOAAAAAAAAAAAAAAAAAAAU8lJSS7vY1p5LnJwpXPL+QHFfavpkszQ1dRCU7se6M1GK3bT+F9F9f5Hnul8O/eLHXmztx70t3TbFxlt9Ge7xxt5epe+aS7LwjkPtHx8a/Aquqko5lE16bT23i+jj/X9DNmxRM9bu+F+I3xxHGjtuff6c5h6BhYLTnQ7Gl3ZI3cRYGlU/hhDb+FI52Gq56odM5Pbb8WxC5Ol25dnNPJct358GactYj0Q7H4GXJbee+4bWt8U5Wt2/d8dOFbfRLz9Sb4aqq0ulWWfFdLu/Yx6RpWmYVab3na+7ZJ2yxeSXIvi26HtIjfXae6PIyXinkYq6r/ALczxxrLypwoj2XVklwZZkQ018u63fsRt2g035Duychy3e+0fYmKMunCx400vaMeiIVtq/VK/Ljm3GjDRdxLgT1LHjHmXqJ99yP07EjpVUlG3mnJdSuZrKjvvJEBl6xZdZGrGjK2yb2jCC3bf0PJtFrbj3TxYpxYunJPZvapqMYJvdN+epM8CcP23ZC1LKg1KfSqEl+GL7t/N/6fUx8K8HX5N8MrVoqU094Ub7qPzl7v5dj1fS9OhjQXRbmvDhmvezgeJ+JRkjysXsyU4ShVGOy6IG9yg17cHULgAeAAAAAAAAAAAAAAAo3t3MVt8a11YGVvYwXZMYPlj1n4SMS9fI6r4Ie77sybUYkeaTSflvq2BZGm2/rfLlj+VF12Rj4dWzcYpeERGoa/tvViRc5dungj6sDJ1CanlSezf4V2Az5etX5cnXhQbX5vBo3cOS1GpvMc5SfVPfZxfy9jpsPTK6UvhJBQilsl0CVbTWYtX3h5Tm6NqGnSlzUrLoXaUVtYl815/Qj3bgOXLNumf5bFyv8AZnsF2LXYnvEi8vQaMlNTrhJe0kmjPbBWfZ1MPi+Wkat3ea+lQ1vGzp9TFYq49PU/mdtdwTp8m390qX+Vcv8AoYP/AAXT/wD5YP6yk/6lf40ttfG4+YlwWRl0VJudsVt7s0HdlZr2wca65vs4we379j1bF4NwaWnXh0QfvGtbktRodNaXwrZeD2OLHzKN/HrxHoq8gweCtU1GcZZ1qx633hW+ab/ov5ne8PcGYemwXpUKMn+Kct3KX1Z2VODVWltHY2owUeyL6Yq0crkc/kcj9du301MTBroiuWO2xuJbIqCxjAAAAAAAAAAAAAAAtlJRW7ewFxZOyMFvJ7GCzJ3lyVJzl8ikceVj5sh7/wCFdkBSV873y0Rfzk+yL4UQrXPbLmkuu78GHM1HGwq3vKPTxuQGRqWZqNjWOnCv8zXf6ICX1HW6MZbQfNLwQjlnapP43KFft5Zu6foiT9S3eU31bfVk9RjQqikkgIrT9Grp5ZNdfcl66oQSUUuhkSXgqAAAApsVAFNkOVexUAU2Q2KgCmxUAAAAAAAAAAAAAAAFHtt1LLbY1reTSNdyuyH/AHa5IfmYGS7JhX0XWT7JdzHGq6/Z2y5IflXcvjXTjR5pPr5lJ9WRWo6/GtuvHTnPt0AlLLsfDre7UdvBA52uW3y9LChzL83hGrDEy9SmpZMnyN78i7E7g6VXSovlSAh8PSLsixWZcpSlv+i/Qn8TArpito7M24Vxh2ReBSKUVsioAAAAAAAAAAAAAAAAAAAAAAAAAAFG0jWtyVvyQ+KT8RA2JTUU93tsasr52vlojze8vBWOPK1818ui/hTLcrOxsKtqTikl2XgC+GNGHx3y5pe7fRGrqGsUYkWotOXhf8ENk6rl6hNwxYtQ/M1/Qy4GiOUvVyE5Sfdtgatt2fqk203XW/3f+xKadotdKTkiVx8SFUUkui8GwkkBjrojDbZGTYqAAAAAAAAAAAAAAAAAAAAAAAAAAAAo3sYrsiNfnr7eWa8cieU2sdrlXeRlhTVQnOb5n5lICxQuyPxf3cPbyy+U6MOG7aX+pGalrtVDddHx2dko9yJjRnanPe+ThBv8KA3M/Xp2t04UXJvpun0X6mtjaXfmWKzLk5N+PCJfB0mqlRfJ2JWEIxWyQGniafXSltFJI3YxUeyLgAAAAAAAAAAAAAAAAAAAAAAAAAAAAAAAABz0cpYMvi5lKtcu226lHxt/3waF+TnanY4w5q6/3ZIal+NGTT+wGPT9FhWt5puXlsmqqIVpKK2LoeDIAAAAAAAAAAAAAAAAAAAAAAAAAAAAAAAAAAAAAAf/2Q=="/>
          <p:cNvSpPr>
            <a:spLocks noChangeAspect="1" noChangeArrowheads="1"/>
          </p:cNvSpPr>
          <p:nvPr/>
        </p:nvSpPr>
        <p:spPr bwMode="auto">
          <a:xfrm>
            <a:off x="155575" y="-555625"/>
            <a:ext cx="1866900" cy="1171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8" descr="data:image/jpeg;base64,/9j/4AAQSkZJRgABAQAAAQABAAD/2wBDAAkGBwgHBgkIBwgKCgkLDRYPDQwMDRsUFRAWIB0iIiAdHx8kKDQsJCYxJx8fLT0tMTU3Ojo6Iys/RD84QzQ5Ojf/2wBDAQoKCg0MDRoPDxo3JR8lNzc3Nzc3Nzc3Nzc3Nzc3Nzc3Nzc3Nzc3Nzc3Nzc3Nzc3Nzc3Nzc3Nzc3Nzc3Nzc3Nzf/wAARCACZAPMDASIAAhEBAxEB/8QAGwABAAEFAQAAAAAAAAAAAAAAAAUBAgMEBgf/xAA4EAACAgECBQIDBgMIAwAAAAAAAQIDBAURBhIhMUETUSJhcQcUMlKBkUKhwRUjYnKx0eHwFkNU/8QAGgEBAAMBAQEAAAAAAAAAAAAAAAIDBAUBBv/EACwRAQACAgECBgECBwEAAAAAAAABAgMRBBIhBRMiMUFRFDJxQmGBkaGxwdH/2gAMAwEAAhEDEQA/APcQAAAAAAAAAAAAAAAAAAAAAAACgZgyMiumtyslt9O7BrfszOSXdmnPPq53Cre2xd419dvq+yOV4ts1CyCd2U8HT9vjjW9rJ/Jvx9EX8Ja/ps6Xh4EeVVdFv5KZyxFulvrwLzh82O/7fH7ync1aldTtTbVjN/xNczS/XoaeLpSnbz5mrZOVJfwKzlj+0djnPtG1XLpxIfd7JVpy67MwcDZFj06d99spyb7yZCcseZ0t1PD7xxPP3Ebn213/ALu8tr06iHPdGqMV5l/yRl+VoGc3S51S36fAec8U6xlavqKwcOUlBPZ7NnRcPaViaNjLJzJxdrXVzZCM/VbUR2Wz4XGDDGTJeeqfaIdFTwxiqSsws3MpW++0L5bfs+hKLHy8eK9O1XpLtNbN/r2/kcXqPHuPit1YUXZP5diOxeMOJMm1SoxOaDfZxJ+fSvaP8KZ8K5mSOu2oj+b0XG1Gudrpsly2x7wlsmv++5IxkmujPM9T0zWNYVWdj12YefS+aucX5/2+XY63h/Pyp48K9Rr9LKitrIJ9N/dfJltL9Tncni+VETE7/wCOhBapJrp2BYx7hcAA9AAAAAAAAAAAAAAAAAAAKFS1vYDXz8ynBxLcnIly1VRcpP2SPNtJ+0CGTrNlmo1enS5bURf/AK4/P5vz+x32Wqs3NWJc4uuEVOcH5fZf1Od4g4C0/PcrMbamzv8AD5M+XzJ/Q63h08Ou68mJ9XtP0lM2WBr2BKqNkJxlE8vzNNzuGdU+80Jyp37xXgkJcO69o1nNh2OcF4TMv9taj6fpalp8rF2b2MuS3X+qNS73Dwzx9xhvF6T8M+o5lPEWivl29WK32fuRugZksXRsmhvacN9kYpLH9X1cWFtEu7i09jDOT5pPbZyXxbeSubTvc+7bjw1ik4o9t719MuiyqwKp5+Qua6x/Cn3Ms6M3WrPUzb/Qx/C32NWEuq36tdvkZZOqTTypXuPsk0hE9tfCd4nrm/z9/wDiYwocN6Xt6koWzXl9SWp400TG+GuKSX5YnNYsuHOiujJP/ET+Do/DWckoOtt/MtpNv4dObyceGfVni8pOj7QdHeycpR/Qx38UaVnanjfdMhetZvDl9+ja/r+5bb9nmk5MN6t47rvFnC8Y8Mx4TyMXUaL23XdGai+/Rpl0XzVndvZzp4/h2aJjBMxb6l7PTcpVRe/dAhsLLrtxKrIy+GUVJfRg19UPnZjU94dMAA9AAAAAAAAAAAAAAAAAAALZPZNlxZPqmB5PxRRxC+Kc/J06NipThGPK/aC/rua9et8W4y5Z02S+sTv8zVsfSNRazJRrhfHeLflr/jYxX8XaDGPx317mO+OOqfXp9Jx+becVaeRFoiNb04tcQ8ST6Sw23/lHrcQ5T+PHhWveSJbP480uttY1fO/DSIC7XdZ1ufJg0OEH522KLTEduqZdPFTJaOrya0j7lZmxnjrfOyVKbfSEDUvjKvGd9seWMvwRfdk5gcOLFTzdVsU5LrtJ9EQWVkS1vWK6Mdf3MGQtGo7tWDJW8zFJ3Ee8/H9F90Y4t1DvT9O6Pf2NnJWZpSV9cfvGNLr18GbjbGjj6ZQl0cehK8JTr1HRI13rmS+HqexX1zVXkz6wVzzG43qYYNLjouv1cs64wt26rbrua2qcE5mHF5GlXS6ddt9iC4gxbeH9XVuK2ot7xa6HoHDHE9Wo6epTklZBbTTJ0it5mto1MKOTbPx61z8e3VSfie+nI6Txlq2iZH3fOjOcV0akRH2ga/PXLIT5XGqMezOm4vuxM25ShTFOL3515OEzqJ5mTViUR+O6Sgv1IzN4no3uF1a8e2P8mccVtp6VwpdN8N6a7G+b7vDff6Ak9O09U4NFUE+WEFFbey6A6MROnxd8sTaZdwACbOAAAAAAAAAAAAAAAAAAAU8lJSS7vY1p5LnJwpXPL+QHFfavpkszQ1dRCU7se6M1GK3bT+F9F9f5Hnul8O/eLHXmztx70t3TbFxlt9Ge7xxt5epe+aS7LwjkPtHx8a/Aquqko5lE16bT23i+jj/X9DNmxRM9bu+F+I3xxHGjtuff6c5h6BhYLTnQ7Gl3ZI3cRYGlU/hhDb+FI52Gq56odM5Pbb8WxC5Ol25dnNPJct358GactYj0Q7H4GXJbee+4bWt8U5Wt2/d8dOFbfRLz9Sb4aqq0ulWWfFdLu/Yx6RpWmYVab3na+7ZJ2yxeSXIvi26HtIjfXae6PIyXinkYq6r/ALczxxrLypwoj2XVklwZZkQ018u63fsRt2g035Duychy3e+0fYmKMunCx400vaMeiIVtq/VK/Ljm3GjDRdxLgT1LHjHmXqJ99yP07EjpVUlG3mnJdSuZrKjvvJEBl6xZdZGrGjK2yb2jCC3bf0PJtFrbj3TxYpxYunJPZvapqMYJvdN+epM8CcP23ZC1LKg1KfSqEl+GL7t/N/6fUx8K8HX5N8MrVoqU094Ub7qPzl7v5dj1fS9OhjQXRbmvDhmvezgeJ+JRkjysXsyU4ShVGOy6IG9yg17cHULgAeAAAAAAAAAAAAAAAo3t3MVt8a11YGVvYwXZMYPlj1n4SMS9fI6r4Ie77sybUYkeaTSflvq2BZGm2/rfLlj+VF12Rj4dWzcYpeERGoa/tvViRc5dungj6sDJ1CanlSezf4V2Az5etX5cnXhQbX5vBo3cOS1GpvMc5SfVPfZxfy9jpsPTK6UvhJBQilsl0CVbTWYtX3h5Tm6NqGnSlzUrLoXaUVtYl815/Qj3bgOXLNumf5bFyv8AZnsF2LXYnvEi8vQaMlNTrhJe0kmjPbBWfZ1MPi+Wkat3ea+lQ1vGzp9TFYq49PU/mdtdwTp8m390qX+Vcv8AoYP/AAXT/wD5YP6yk/6lf40ttfG4+YlwWRl0VJudsVt7s0HdlZr2wca65vs4we379j1bF4NwaWnXh0QfvGtbktRodNaXwrZeD2OLHzKN/HrxHoq8gweCtU1GcZZ1qx633hW+ab/ov5ne8PcGYemwXpUKMn+Kct3KX1Z2VODVWltHY2owUeyL6Yq0crkc/kcj9du301MTBroiuWO2xuJbIqCxjAAAAAAAAAAAAAAAtlJRW7ewFxZOyMFvJ7GCzJ3lyVJzl8ikceVj5sh7/wCFdkBSV873y0Rfzk+yL4UQrXPbLmkuu78GHM1HGwq3vKPTxuQGRqWZqNjWOnCv8zXf6ICX1HW6MZbQfNLwQjlnapP43KFft5Zu6foiT9S3eU31bfVk9RjQqikkgIrT9Grp5ZNdfcl66oQSUUuhkSXgqAAAApsVAFNkOVexUAU2Q2KgCmxUAAAAAAAAAAAAAAAFHtt1LLbY1reTSNdyuyH/AHa5IfmYGS7JhX0XWT7JdzHGq6/Z2y5IflXcvjXTjR5pPr5lJ9WRWo6/GtuvHTnPt0AlLLsfDre7UdvBA52uW3y9LChzL83hGrDEy9SmpZMnyN78i7E7g6VXSovlSAh8PSLsixWZcpSlv+i/Qn8TArpito7M24Vxh2ReBSKUVsioAAAAAAAAAAAAAAAAAAAAAAAAAAFG0jWtyVvyQ+KT8RA2JTUU93tsasr52vlojze8vBWOPK1818ui/hTLcrOxsKtqTikl2XgC+GNGHx3y5pe7fRGrqGsUYkWotOXhf8ENk6rl6hNwxYtQ/M1/Qy4GiOUvVyE5Sfdtgatt2fqk203XW/3f+xKadotdKTkiVx8SFUUkui8GwkkBjrojDbZGTYqAAAAAAAAAAAAAAAAAAAAAAAAAAAAo3sYrsiNfnr7eWa8cieU2sdrlXeRlhTVQnOb5n5lICxQuyPxf3cPbyy+U6MOG7aX+pGalrtVDddHx2dko9yJjRnanPe+ThBv8KA3M/Xp2t04UXJvpun0X6mtjaXfmWKzLk5N+PCJfB0mqlRfJ2JWEIxWyQGniafXSltFJI3YxUeyLgAAAAAAAAAAAAAAAAAAAAAAAAAAAAAAAABz0cpYMvi5lKtcu226lHxt/3waF+TnanY4w5q6/3ZIal+NGTT+wGPT9FhWt5puXlsmqqIVpKK2LoeDIAAAAAAAAAAAAAAAAAAAAAAAAAAAAAAAAAAAAAAf/2Q=="/>
          <p:cNvSpPr>
            <a:spLocks noChangeAspect="1" noChangeArrowheads="1"/>
          </p:cNvSpPr>
          <p:nvPr/>
        </p:nvSpPr>
        <p:spPr bwMode="auto">
          <a:xfrm>
            <a:off x="155575" y="-555625"/>
            <a:ext cx="1866900" cy="1171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0" name="AutoShape 10" descr="data:image/jpeg;base64,/9j/4AAQSkZJRgABAQAAAQABAAD/2wBDAAkGBwgHBgkIBwgKCgkLDRYPDQwMDRsUFRAWIB0iIiAdHx8kKDQsJCYxJx8fLT0tMTU3Ojo6Iys/RD84QzQ5Ojf/2wBDAQoKCg0MDRoPDxo3JR8lNzc3Nzc3Nzc3Nzc3Nzc3Nzc3Nzc3Nzc3Nzc3Nzc3Nzc3Nzc3Nzc3Nzc3Nzc3Nzc3Nzf/wAARCACZAPMDASIAAhEBAxEB/8QAGwABAAEFAQAAAAAAAAAAAAAAAAUBAgMEBgf/xAA4EAACAgECBQIDBgMIAwAAAAAAAQIDBAURBhIhMUETUSJhcQcUMlKBkUKhwRUjYnKx0eHwFkNU/8QAGgEBAAMBAQEAAAAAAAAAAAAAAAIDBAUBBv/EACwRAQACAgECBgECBwEAAAAAAAABAgMRBBIhBRMiMUFRFDJxQmGBkaGxwdH/2gAMAwEAAhEDEQA/APcQAAAAAAAAAAAAAAAAAAAAAAACgZgyMiumtyslt9O7BrfszOSXdmnPPq53Cre2xd419dvq+yOV4ts1CyCd2U8HT9vjjW9rJ/Jvx9EX8Ja/ps6Xh4EeVVdFv5KZyxFulvrwLzh82O/7fH7ync1aldTtTbVjN/xNczS/XoaeLpSnbz5mrZOVJfwKzlj+0djnPtG1XLpxIfd7JVpy67MwcDZFj06d99spyb7yZCcseZ0t1PD7xxPP3Ebn213/ALu8tr06iHPdGqMV5l/yRl+VoGc3S51S36fAec8U6xlavqKwcOUlBPZ7NnRcPaViaNjLJzJxdrXVzZCM/VbUR2Wz4XGDDGTJeeqfaIdFTwxiqSsws3MpW++0L5bfs+hKLHy8eK9O1XpLtNbN/r2/kcXqPHuPit1YUXZP5diOxeMOJMm1SoxOaDfZxJ+fSvaP8KZ8K5mSOu2oj+b0XG1Gudrpsly2x7wlsmv++5IxkmujPM9T0zWNYVWdj12YefS+aucX5/2+XY63h/Pyp48K9Rr9LKitrIJ9N/dfJltL9Tncni+VETE7/wCOhBapJrp2BYx7hcAA9AAAAAAAAAAAAAAAAAAAKFS1vYDXz8ynBxLcnIly1VRcpP2SPNtJ+0CGTrNlmo1enS5bURf/AK4/P5vz+x32Wqs3NWJc4uuEVOcH5fZf1Od4g4C0/PcrMbamzv8AD5M+XzJ/Q63h08Ou68mJ9XtP0lM2WBr2BKqNkJxlE8vzNNzuGdU+80Jyp37xXgkJcO69o1nNh2OcF4TMv9taj6fpalp8rF2b2MuS3X+qNS73Dwzx9xhvF6T8M+o5lPEWivl29WK32fuRugZksXRsmhvacN9kYpLH9X1cWFtEu7i09jDOT5pPbZyXxbeSubTvc+7bjw1ik4o9t719MuiyqwKp5+Qua6x/Cn3Ms6M3WrPUzb/Qx/C32NWEuq36tdvkZZOqTTypXuPsk0hE9tfCd4nrm/z9/wDiYwocN6Xt6koWzXl9SWp400TG+GuKSX5YnNYsuHOiujJP/ET+Do/DWckoOtt/MtpNv4dObyceGfVni8pOj7QdHeycpR/Qx38UaVnanjfdMhetZvDl9+ja/r+5bb9nmk5MN6t47rvFnC8Y8Mx4TyMXUaL23XdGai+/Rpl0XzVndvZzp4/h2aJjBMxb6l7PTcpVRe/dAhsLLrtxKrIy+GUVJfRg19UPnZjU94dMAA9AAAAAAAAAAAAAAAAAAALZPZNlxZPqmB5PxRRxC+Kc/J06NipThGPK/aC/rua9et8W4y5Z02S+sTv8zVsfSNRazJRrhfHeLflr/jYxX8XaDGPx317mO+OOqfXp9Jx+becVaeRFoiNb04tcQ8ST6Sw23/lHrcQ5T+PHhWveSJbP480uttY1fO/DSIC7XdZ1ufJg0OEH522KLTEduqZdPFTJaOrya0j7lZmxnjrfOyVKbfSEDUvjKvGd9seWMvwRfdk5gcOLFTzdVsU5LrtJ9EQWVkS1vWK6Mdf3MGQtGo7tWDJW8zFJ3Ee8/H9F90Y4t1DvT9O6Pf2NnJWZpSV9cfvGNLr18GbjbGjj6ZQl0cehK8JTr1HRI13rmS+HqexX1zVXkz6wVzzG43qYYNLjouv1cs64wt26rbrua2qcE5mHF5GlXS6ddt9iC4gxbeH9XVuK2ot7xa6HoHDHE9Wo6epTklZBbTTJ0it5mto1MKOTbPx61z8e3VSfie+nI6Txlq2iZH3fOjOcV0akRH2ga/PXLIT5XGqMezOm4vuxM25ShTFOL3515OEzqJ5mTViUR+O6Sgv1IzN4no3uF1a8e2P8mccVtp6VwpdN8N6a7G+b7vDff6Ak9O09U4NFUE+WEFFbey6A6MROnxd8sTaZdwACbOAAAAAAAAAAAAAAAAAAAU8lJSS7vY1p5LnJwpXPL+QHFfavpkszQ1dRCU7se6M1GK3bT+F9F9f5Hnul8O/eLHXmztx70t3TbFxlt9Ge7xxt5epe+aS7LwjkPtHx8a/Aquqko5lE16bT23i+jj/X9DNmxRM9bu+F+I3xxHGjtuff6c5h6BhYLTnQ7Gl3ZI3cRYGlU/hhDb+FI52Gq56odM5Pbb8WxC5Ol25dnNPJct358GactYj0Q7H4GXJbee+4bWt8U5Wt2/d8dOFbfRLz9Sb4aqq0ulWWfFdLu/Yx6RpWmYVab3na+7ZJ2yxeSXIvi26HtIjfXae6PIyXinkYq6r/ALczxxrLypwoj2XVklwZZkQ018u63fsRt2g035Duychy3e+0fYmKMunCx400vaMeiIVtq/VK/Ljm3GjDRdxLgT1LHjHmXqJ99yP07EjpVUlG3mnJdSuZrKjvvJEBl6xZdZGrGjK2yb2jCC3bf0PJtFrbj3TxYpxYunJPZvapqMYJvdN+epM8CcP23ZC1LKg1KfSqEl+GL7t/N/6fUx8K8HX5N8MrVoqU094Ub7qPzl7v5dj1fS9OhjQXRbmvDhmvezgeJ+JRkjysXsyU4ShVGOy6IG9yg17cHULgAeAAAAAAAAAAAAAAAo3t3MVt8a11YGVvYwXZMYPlj1n4SMS9fI6r4Ie77sybUYkeaTSflvq2BZGm2/rfLlj+VF12Rj4dWzcYpeERGoa/tvViRc5dungj6sDJ1CanlSezf4V2Az5etX5cnXhQbX5vBo3cOS1GpvMc5SfVPfZxfy9jpsPTK6UvhJBQilsl0CVbTWYtX3h5Tm6NqGnSlzUrLoXaUVtYl815/Qj3bgOXLNumf5bFyv8AZnsF2LXYnvEi8vQaMlNTrhJe0kmjPbBWfZ1MPi+Wkat3ea+lQ1vGzp9TFYq49PU/mdtdwTp8m390qX+Vcv8AoYP/AAXT/wD5YP6yk/6lf40ttfG4+YlwWRl0VJudsVt7s0HdlZr2wca65vs4we379j1bF4NwaWnXh0QfvGtbktRodNaXwrZeD2OLHzKN/HrxHoq8gweCtU1GcZZ1qx633hW+ab/ov5ne8PcGYemwXpUKMn+Kct3KX1Z2VODVWltHY2owUeyL6Yq0crkc/kcj9du301MTBroiuWO2xuJbIqCxjAAAAAAAAAAAAAAAtlJRW7ewFxZOyMFvJ7GCzJ3lyVJzl8ikceVj5sh7/wCFdkBSV873y0Rfzk+yL4UQrXPbLmkuu78GHM1HGwq3vKPTxuQGRqWZqNjWOnCv8zXf6ICX1HW6MZbQfNLwQjlnapP43KFft5Zu6foiT9S3eU31bfVk9RjQqikkgIrT9Grp5ZNdfcl66oQSUUuhkSXgqAAAApsVAFNkOVexUAU2Q2KgCmxUAAAAAAAAAAAAAAAFHtt1LLbY1reTSNdyuyH/AHa5IfmYGS7JhX0XWT7JdzHGq6/Z2y5IflXcvjXTjR5pPr5lJ9WRWo6/GtuvHTnPt0AlLLsfDre7UdvBA52uW3y9LChzL83hGrDEy9SmpZMnyN78i7E7g6VXSovlSAh8PSLsixWZcpSlv+i/Qn8TArpito7M24Vxh2ReBSKUVsioAAAAAAAAAAAAAAAAAAAAAAAAAAFG0jWtyVvyQ+KT8RA2JTUU93tsasr52vlojze8vBWOPK1818ui/hTLcrOxsKtqTikl2XgC+GNGHx3y5pe7fRGrqGsUYkWotOXhf8ENk6rl6hNwxYtQ/M1/Qy4GiOUvVyE5Sfdtgatt2fqk203XW/3f+xKadotdKTkiVx8SFUUkui8GwkkBjrojDbZGTYqAAAAAAAAAAAAAAAAAAAAAAAAAAAAo3sYrsiNfnr7eWa8cieU2sdrlXeRlhTVQnOb5n5lICxQuyPxf3cPbyy+U6MOG7aX+pGalrtVDddHx2dko9yJjRnanPe+ThBv8KA3M/Xp2t04UXJvpun0X6mtjaXfmWKzLk5N+PCJfB0mqlRfJ2JWEIxWyQGniafXSltFJI3YxUeyLgAAAAAAAAAAAAAAAAAAAAAAAAAAAAAAAABz0cpYMvi5lKtcu226lHxt/3waF+TnanY4w5q6/3ZIal+NGTT+wGPT9FhWt5puXlsmqqIVpKK2LoeDIAAAAAAAAAAAAAAAAAAAAAAAAAAAAAAAAAAAAAAf/2Q=="/>
          <p:cNvSpPr>
            <a:spLocks noChangeAspect="1" noChangeArrowheads="1"/>
          </p:cNvSpPr>
          <p:nvPr/>
        </p:nvSpPr>
        <p:spPr bwMode="auto">
          <a:xfrm>
            <a:off x="155575" y="-555625"/>
            <a:ext cx="1866900" cy="1171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and the semantics of content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Hogeweg</a:t>
            </a:r>
            <a:r>
              <a:rPr lang="en-US" dirty="0" smtClean="0"/>
              <a:t> (submitted):</a:t>
            </a:r>
          </a:p>
          <a:p>
            <a:endParaRPr lang="en-US" dirty="0" smtClean="0"/>
          </a:p>
          <a:p>
            <a:r>
              <a:rPr lang="en-US" dirty="0" smtClean="0"/>
              <a:t>Ranking of faithfulness constraints pertaining to  attributes and values</a:t>
            </a:r>
          </a:p>
          <a:p>
            <a:endParaRPr lang="en-US" dirty="0" smtClean="0"/>
          </a:p>
          <a:p>
            <a:r>
              <a:rPr lang="en-US" dirty="0" smtClean="0"/>
              <a:t>Interacting with well-known semantic principles:</a:t>
            </a:r>
          </a:p>
          <a:p>
            <a:pPr lvl="2"/>
            <a:r>
              <a:rPr lang="en-US" dirty="0" smtClean="0"/>
              <a:t>Selective binding (</a:t>
            </a:r>
            <a:r>
              <a:rPr lang="en-US" dirty="0" err="1" smtClean="0"/>
              <a:t>Pustejovsky</a:t>
            </a:r>
            <a:r>
              <a:rPr lang="en-US" dirty="0" smtClean="0"/>
              <a:t> 1995)</a:t>
            </a:r>
          </a:p>
          <a:p>
            <a:pPr lvl="3"/>
            <a:r>
              <a:rPr lang="en-US" dirty="0" smtClean="0"/>
              <a:t>If α is of type &lt;a, a&gt;, β is of type b, and the </a:t>
            </a:r>
            <a:r>
              <a:rPr lang="en-US" dirty="0" err="1" smtClean="0"/>
              <a:t>qualia</a:t>
            </a:r>
            <a:r>
              <a:rPr lang="en-US" dirty="0" smtClean="0"/>
              <a:t> structure of β, </a:t>
            </a:r>
            <a:r>
              <a:rPr lang="en-US" dirty="0" err="1" smtClean="0"/>
              <a:t>QSβ</a:t>
            </a:r>
            <a:r>
              <a:rPr lang="en-US" dirty="0" smtClean="0"/>
              <a:t>, has </a:t>
            </a:r>
            <a:r>
              <a:rPr lang="en-US" dirty="0" err="1" smtClean="0"/>
              <a:t>quale</a:t>
            </a:r>
            <a:r>
              <a:rPr lang="en-US" dirty="0" smtClean="0"/>
              <a:t>, q of type a, then </a:t>
            </a:r>
            <a:r>
              <a:rPr lang="en-US" dirty="0" err="1" smtClean="0"/>
              <a:t>αβ</a:t>
            </a:r>
            <a:r>
              <a:rPr lang="en-US" dirty="0" smtClean="0"/>
              <a:t> is of type b, where {</a:t>
            </a:r>
            <a:r>
              <a:rPr lang="en-US" dirty="0" err="1" smtClean="0"/>
              <a:t>αβ</a:t>
            </a:r>
            <a:r>
              <a:rPr lang="en-US" dirty="0" smtClean="0"/>
              <a:t>} = β ∩ α(</a:t>
            </a:r>
            <a:r>
              <a:rPr lang="en-US" dirty="0" err="1" smtClean="0"/>
              <a:t>qβ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Non-vacuity principle (Kamp &amp; </a:t>
            </a:r>
            <a:r>
              <a:rPr lang="en-US" dirty="0" err="1" smtClean="0"/>
              <a:t>Partee</a:t>
            </a:r>
            <a:r>
              <a:rPr lang="en-US" dirty="0" smtClean="0"/>
              <a:t> 1995)</a:t>
            </a:r>
          </a:p>
          <a:p>
            <a:pPr lvl="3"/>
            <a:r>
              <a:rPr lang="en-US" dirty="0" smtClean="0"/>
              <a:t>In any given context, try to interpret any predicate so that both its positive and negative extension are non-empty’ </a:t>
            </a:r>
          </a:p>
          <a:p>
            <a:pPr lvl="2"/>
            <a:r>
              <a:rPr lang="en-US" dirty="0" smtClean="0"/>
              <a:t>Fit (e.g. </a:t>
            </a:r>
            <a:r>
              <a:rPr lang="en-US" dirty="0" err="1" smtClean="0"/>
              <a:t>Zwarts</a:t>
            </a:r>
            <a:r>
              <a:rPr lang="en-US" dirty="0" smtClean="0"/>
              <a:t> 2005)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orsprong">
  <a:themeElements>
    <a:clrScheme name="Oorsprong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orsprong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787</TotalTime>
  <Words>1748</Words>
  <Application>Microsoft Office PowerPoint</Application>
  <PresentationFormat>On-screen Show (4:3)</PresentationFormat>
  <Paragraphs>293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Oorsprong</vt:lpstr>
      <vt:lpstr>Optimality Theory Lexical Semantics</vt:lpstr>
      <vt:lpstr>Overview </vt:lpstr>
      <vt:lpstr>OT lexical semantics</vt:lpstr>
      <vt:lpstr>OT lexical semantics</vt:lpstr>
      <vt:lpstr>Consequences of OT view on LS </vt:lpstr>
      <vt:lpstr>Consequences: overspecification</vt:lpstr>
      <vt:lpstr>OT and the semantics of content words</vt:lpstr>
      <vt:lpstr>OT and the semantics of content words</vt:lpstr>
      <vt:lpstr>OT and the semantics of content words</vt:lpstr>
      <vt:lpstr>OT and the semantics of content words</vt:lpstr>
      <vt:lpstr>OT and the semantics of content words</vt:lpstr>
      <vt:lpstr>OT and the semantics of content words</vt:lpstr>
      <vt:lpstr>Bidirectional optimization</vt:lpstr>
      <vt:lpstr>Bidirectional optimization</vt:lpstr>
      <vt:lpstr>Bidirectional optimization</vt:lpstr>
      <vt:lpstr>Metaphor</vt:lpstr>
      <vt:lpstr>Psycholinguistic testing </vt:lpstr>
      <vt:lpstr>Psycholinguistic testing </vt:lpstr>
      <vt:lpstr>Psycholinguistic testing</vt:lpstr>
      <vt:lpstr>Psycholinguistic testing</vt:lpstr>
      <vt:lpstr>Psycholinguistic testing</vt:lpstr>
      <vt:lpstr>Psycholinguistic testing</vt:lpstr>
      <vt:lpstr>Psychological testing</vt:lpstr>
      <vt:lpstr>Conclusions </vt:lpstr>
    </vt:vector>
  </TitlesOfParts>
  <Company>Radboud Universiteit Nijmegen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Lexical flexibility</dc:title>
  <dc:creator>u352124</dc:creator>
  <cp:lastModifiedBy>Lotte</cp:lastModifiedBy>
  <cp:revision>81</cp:revision>
  <dcterms:created xsi:type="dcterms:W3CDTF">2010-11-15T09:55:04Z</dcterms:created>
  <dcterms:modified xsi:type="dcterms:W3CDTF">2010-12-11T14:45:30Z</dcterms:modified>
</cp:coreProperties>
</file>