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98" r:id="rId3"/>
    <p:sldId id="304" r:id="rId4"/>
    <p:sldId id="305" r:id="rId5"/>
    <p:sldId id="303" r:id="rId6"/>
    <p:sldId id="261" r:id="rId7"/>
    <p:sldId id="284" r:id="rId8"/>
    <p:sldId id="285" r:id="rId9"/>
    <p:sldId id="307" r:id="rId10"/>
    <p:sldId id="286" r:id="rId11"/>
    <p:sldId id="267" r:id="rId12"/>
    <p:sldId id="308" r:id="rId13"/>
    <p:sldId id="306" r:id="rId14"/>
    <p:sldId id="274" r:id="rId15"/>
    <p:sldId id="281" r:id="rId16"/>
    <p:sldId id="275" r:id="rId17"/>
    <p:sldId id="297" r:id="rId18"/>
    <p:sldId id="282" r:id="rId19"/>
    <p:sldId id="283" r:id="rId20"/>
    <p:sldId id="280" r:id="rId21"/>
    <p:sldId id="299" r:id="rId22"/>
    <p:sldId id="259" r:id="rId23"/>
    <p:sldId id="270" r:id="rId24"/>
    <p:sldId id="287" r:id="rId25"/>
    <p:sldId id="300" r:id="rId26"/>
    <p:sldId id="301" r:id="rId27"/>
    <p:sldId id="293" r:id="rId28"/>
    <p:sldId id="268" r:id="rId29"/>
    <p:sldId id="294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F5F7"/>
    <a:srgbClr val="004359"/>
    <a:srgbClr val="F2EFF2"/>
    <a:srgbClr val="E9D1D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624" y="-84"/>
      </p:cViewPr>
      <p:guideLst>
        <p:guide orient="horz" pos="578"/>
        <p:guide orient="horz" pos="1298"/>
        <p:guide orient="horz" pos="2840"/>
        <p:guide orient="horz" pos="3838"/>
        <p:guide pos="208"/>
        <p:guide pos="2018"/>
        <p:guide pos="5556"/>
        <p:guide pos="437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 descr="MidBlue102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484313"/>
            <a:ext cx="8496300" cy="1368425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638"/>
            <a:ext cx="8496300" cy="3097212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nl-NL" smtClean="0"/>
              <a:t>Klik om het opmaakprofiel van de modelondertitel te bewerken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323850" y="6245225"/>
            <a:ext cx="84963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A653BC-0203-4754-B7AC-28B4A59508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97663" y="908050"/>
            <a:ext cx="2122487" cy="52578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330200" y="908050"/>
            <a:ext cx="6215063" cy="52578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5B6903-0635-42CE-9EC3-33E832BBA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16AF9-68C5-4110-9DD2-766DA04FC3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7D917-9137-4C48-9C3F-A6222D00E0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330200" y="2708275"/>
            <a:ext cx="4168775" cy="3457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51375" y="2708275"/>
            <a:ext cx="4168775" cy="3457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49133-E04C-4A07-812A-F7B970EFAA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E9780-4691-4EAF-B01F-98C7F08942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92C7E-41B2-4B59-A221-07AEDEAC82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141C8A-82A0-4E7D-9135-B5D639E8E5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A32C7-809B-4479-8D2B-F73C65C6C2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4ED19C-6730-4143-8CF8-A1D2428AE3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0200" y="908050"/>
            <a:ext cx="8489950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0200" y="2708275"/>
            <a:ext cx="8489950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12088" y="6337300"/>
            <a:ext cx="10080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5687314E-0BE1-4294-964A-439EBE9B5E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29" name="Picture 17" descr="MidBlue9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spcBef>
                <a:spcPct val="20000"/>
              </a:spcBef>
              <a:defRPr/>
            </a:pPr>
            <a:r>
              <a:rPr lang="en-GB" dirty="0" smtClean="0">
                <a:latin typeface="Calibri" pitchFamily="34" charset="0"/>
              </a:rPr>
              <a:t>The dynamics of incremental sentence comprehension</a:t>
            </a:r>
            <a:r>
              <a:rPr lang="en-US" dirty="0" smtClean="0">
                <a:latin typeface="Calibri" pitchFamily="34" charset="0"/>
              </a:rPr>
              <a:t/>
            </a:r>
            <a:br>
              <a:rPr lang="en-US" dirty="0" smtClean="0">
                <a:latin typeface="Calibri" pitchFamily="34" charset="0"/>
              </a:rPr>
            </a:br>
            <a:r>
              <a:rPr lang="en-US" sz="2800" b="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A situation-space model</a:t>
            </a:r>
            <a:endParaRPr lang="nl-NL" dirty="0">
              <a:latin typeface="Calibri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>
              <a:latin typeface="Calibri" pitchFamily="34" charset="0"/>
            </a:endParaRPr>
          </a:p>
          <a:p>
            <a:pPr eaLnBrk="1" hangingPunct="1"/>
            <a:r>
              <a:rPr lang="en-US" b="1" smtClean="0">
                <a:latin typeface="Calibri" pitchFamily="34" charset="0"/>
              </a:rPr>
              <a:t>Stefan Frank</a:t>
            </a:r>
          </a:p>
          <a:p>
            <a:pPr eaLnBrk="1" hangingPunct="1"/>
            <a:r>
              <a:rPr lang="en-US" sz="2400" smtClean="0">
                <a:latin typeface="Calibri" pitchFamily="34" charset="0"/>
              </a:rPr>
              <a:t>Department of Cognitive, Perceptual and Brain Sciences</a:t>
            </a:r>
          </a:p>
          <a:p>
            <a:pPr eaLnBrk="1" hangingPunct="1"/>
            <a:r>
              <a:rPr lang="en-US" sz="2400" smtClean="0">
                <a:latin typeface="Calibri" pitchFamily="34" charset="0"/>
              </a:rPr>
              <a:t>University College London</a:t>
            </a:r>
          </a:p>
          <a:p>
            <a:pPr eaLnBrk="1" hangingPunct="1"/>
            <a:r>
              <a:rPr lang="en-US" sz="2400" smtClean="0">
                <a:latin typeface="Calibri" pitchFamily="34" charset="0"/>
              </a:rPr>
              <a:t>s.frank@ucl.ac.uk</a:t>
            </a:r>
            <a:endParaRPr lang="nl-NL" sz="240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The microlanguage</a:t>
            </a:r>
            <a:endParaRPr lang="nl-NL" smtClean="0">
              <a:latin typeface="Calibri" pitchFamily="34" charset="0"/>
            </a:endParaRPr>
          </a:p>
        </p:txBody>
      </p:sp>
      <p:sp>
        <p:nvSpPr>
          <p:cNvPr id="12291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30200" y="2060575"/>
            <a:ext cx="8489950" cy="4105275"/>
          </a:xfrm>
        </p:spPr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40 words</a:t>
            </a:r>
          </a:p>
          <a:p>
            <a:pPr eaLnBrk="1" hangingPunct="1"/>
            <a:r>
              <a:rPr lang="en-US" smtClean="0">
                <a:latin typeface="Calibri" pitchFamily="34" charset="0"/>
              </a:rPr>
              <a:t>13,556 possible sentences, e.g.,</a:t>
            </a:r>
          </a:p>
          <a:p>
            <a:pPr lvl="1" eaLnBrk="1" hangingPunct="1"/>
            <a:r>
              <a:rPr lang="nl-NL" i="1" smtClean="0">
                <a:latin typeface="Calibri" pitchFamily="34" charset="0"/>
              </a:rPr>
              <a:t>girl plays chess</a:t>
            </a:r>
          </a:p>
          <a:p>
            <a:pPr lvl="1" eaLnBrk="1" hangingPunct="1"/>
            <a:r>
              <a:rPr lang="nl-NL" i="1" smtClean="0">
                <a:latin typeface="Calibri" pitchFamily="34" charset="0"/>
              </a:rPr>
              <a:t>ball is played with by charlie</a:t>
            </a:r>
          </a:p>
          <a:p>
            <a:pPr lvl="1" eaLnBrk="1" hangingPunct="1"/>
            <a:r>
              <a:rPr lang="nl-NL" i="1" smtClean="0">
                <a:latin typeface="Calibri" pitchFamily="34" charset="0"/>
              </a:rPr>
              <a:t>heidi loses to sophia at hide-and-seek</a:t>
            </a:r>
          </a:p>
          <a:p>
            <a:pPr lvl="1" eaLnBrk="1" hangingPunct="1"/>
            <a:r>
              <a:rPr lang="nl-NL" i="1" smtClean="0">
                <a:latin typeface="Calibri" pitchFamily="34" charset="0"/>
              </a:rPr>
              <a:t>someone wins</a:t>
            </a:r>
          </a:p>
          <a:p>
            <a:pPr eaLnBrk="1" hangingPunct="1"/>
            <a:r>
              <a:rPr lang="en-US" smtClean="0">
                <a:latin typeface="Calibri" pitchFamily="34" charset="0"/>
              </a:rPr>
              <a:t>Each sentence has</a:t>
            </a:r>
          </a:p>
          <a:p>
            <a:pPr lvl="1" eaLnBrk="1" hangingPunct="1"/>
            <a:r>
              <a:rPr lang="en-US" smtClean="0">
                <a:latin typeface="Calibri" pitchFamily="34" charset="0"/>
              </a:rPr>
              <a:t>a unique semantics (represented by a situation vector)</a:t>
            </a:r>
            <a:endParaRPr lang="nl-NL" smtClean="0">
              <a:latin typeface="Calibri" pitchFamily="34" charset="0"/>
            </a:endParaRPr>
          </a:p>
          <a:p>
            <a:pPr lvl="1" eaLnBrk="1" hangingPunct="1"/>
            <a:r>
              <a:rPr lang="en-US" smtClean="0">
                <a:latin typeface="Calibri" pitchFamily="34" charset="0"/>
              </a:rPr>
              <a:t>a probability of occurrence (higher for shorter sentences)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A model of the comprehension process</a:t>
            </a:r>
            <a:endParaRPr lang="nl-NL" smtClean="0">
              <a:latin typeface="Calibri" pitchFamily="34" charset="0"/>
            </a:endParaRPr>
          </a:p>
        </p:txBody>
      </p:sp>
      <p:sp>
        <p:nvSpPr>
          <p:cNvPr id="13315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30200" y="2060575"/>
            <a:ext cx="5178425" cy="4105275"/>
          </a:xfrm>
        </p:spPr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A simple recurrent network (</a:t>
            </a:r>
            <a:r>
              <a:rPr lang="en-US" b="1" smtClean="0">
                <a:latin typeface="Calibri" pitchFamily="34" charset="0"/>
              </a:rPr>
              <a:t>SRN</a:t>
            </a:r>
            <a:r>
              <a:rPr lang="en-US" smtClean="0">
                <a:latin typeface="Calibri" pitchFamily="34" charset="0"/>
              </a:rPr>
              <a:t>) maps microlanguage sentences onto the vectors of the corresponding situations</a:t>
            </a:r>
          </a:p>
          <a:p>
            <a:pPr eaLnBrk="1" hangingPunct="1"/>
            <a:r>
              <a:rPr lang="en-GB" smtClean="0">
                <a:latin typeface="Calibri" pitchFamily="34" charset="0"/>
              </a:rPr>
              <a:t>Displays semantic </a:t>
            </a:r>
            <a:r>
              <a:rPr lang="en-GB" b="1" smtClean="0">
                <a:latin typeface="Calibri" pitchFamily="34" charset="0"/>
              </a:rPr>
              <a:t>systematicity</a:t>
            </a:r>
            <a:r>
              <a:rPr lang="en-GB" smtClean="0">
                <a:latin typeface="Calibri" pitchFamily="34" charset="0"/>
              </a:rPr>
              <a:t> </a:t>
            </a:r>
            <a:r>
              <a:rPr lang="en-GB" sz="2000" smtClean="0">
                <a:latin typeface="Calibri" pitchFamily="34" charset="0"/>
              </a:rPr>
              <a:t>(in the sense of Fodor &amp; Pylyshyn, 1988; Hadley, 1994)</a:t>
            </a:r>
            <a:endParaRPr lang="en-US" smtClean="0">
              <a:latin typeface="Calibri" pitchFamily="34" charset="0"/>
            </a:endParaRPr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5940425" y="3502025"/>
            <a:ext cx="2263775" cy="647700"/>
          </a:xfrm>
          <a:prstGeom prst="roundRect">
            <a:avLst>
              <a:gd name="adj" fmla="val 16667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nl-NL"/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5940425" y="2205038"/>
            <a:ext cx="2263775" cy="647700"/>
          </a:xfrm>
          <a:prstGeom prst="roundRect">
            <a:avLst>
              <a:gd name="adj" fmla="val 16667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nl-NL"/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5940425" y="4797425"/>
            <a:ext cx="2263775" cy="647700"/>
          </a:xfrm>
          <a:prstGeom prst="roundRect">
            <a:avLst>
              <a:gd name="adj" fmla="val 16667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nl-NL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5940425" y="4803775"/>
            <a:ext cx="22320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/>
              <a:t>input (40 units)</a:t>
            </a:r>
            <a:br>
              <a:rPr lang="en-GB"/>
            </a:br>
            <a:r>
              <a:rPr lang="en-GB"/>
              <a:t>words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5940425" y="3500438"/>
            <a:ext cx="22320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/>
              <a:t>hidden (120 units)</a:t>
            </a:r>
            <a:br>
              <a:rPr lang="en-GB"/>
            </a:br>
            <a:r>
              <a:rPr lang="en-GB"/>
              <a:t>word sequences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5940425" y="2205038"/>
            <a:ext cx="22320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/>
              <a:t>output (150 units)</a:t>
            </a:r>
            <a:br>
              <a:rPr lang="en-GB"/>
            </a:br>
            <a:r>
              <a:rPr lang="en-GB"/>
              <a:t>situation vectors</a:t>
            </a:r>
          </a:p>
        </p:txBody>
      </p:sp>
      <p:cxnSp>
        <p:nvCxnSpPr>
          <p:cNvPr id="10" name="AutoShape 10"/>
          <p:cNvCxnSpPr>
            <a:cxnSpLocks noChangeShapeType="1"/>
            <a:stCxn id="6" idx="0"/>
            <a:endCxn id="4" idx="2"/>
          </p:cNvCxnSpPr>
          <p:nvPr/>
        </p:nvCxnSpPr>
        <p:spPr bwMode="auto">
          <a:xfrm flipV="1">
            <a:off x="7072313" y="4159250"/>
            <a:ext cx="0" cy="628650"/>
          </a:xfrm>
          <a:prstGeom prst="straightConnector1">
            <a:avLst/>
          </a:prstGeom>
          <a:noFill/>
          <a:ln w="25400">
            <a:solidFill>
              <a:schemeClr val="tx2">
                <a:lumMod val="90000"/>
                <a:lumOff val="10000"/>
              </a:schemeClr>
            </a:solidFill>
            <a:round/>
            <a:headEnd/>
            <a:tailEnd type="arrow" w="med" len="med"/>
          </a:ln>
        </p:spPr>
      </p:cxnSp>
      <p:cxnSp>
        <p:nvCxnSpPr>
          <p:cNvPr id="11" name="AutoShape 11"/>
          <p:cNvCxnSpPr>
            <a:cxnSpLocks noChangeShapeType="1"/>
            <a:stCxn id="4" idx="0"/>
            <a:endCxn id="5" idx="2"/>
          </p:cNvCxnSpPr>
          <p:nvPr/>
        </p:nvCxnSpPr>
        <p:spPr bwMode="auto">
          <a:xfrm flipV="1">
            <a:off x="7072313" y="2862263"/>
            <a:ext cx="0" cy="630237"/>
          </a:xfrm>
          <a:prstGeom prst="straightConnector1">
            <a:avLst/>
          </a:prstGeom>
          <a:noFill/>
          <a:ln w="25400">
            <a:solidFill>
              <a:schemeClr val="tx2">
                <a:lumMod val="90000"/>
                <a:lumOff val="10000"/>
              </a:schemeClr>
            </a:solidFill>
            <a:round/>
            <a:headEnd/>
            <a:tailEnd type="arrow" w="med" len="med"/>
          </a:ln>
        </p:spPr>
      </p:cxnSp>
      <p:sp>
        <p:nvSpPr>
          <p:cNvPr id="13324" name="AutoShape 12"/>
          <p:cNvSpPr>
            <a:spLocks noChangeArrowheads="1"/>
          </p:cNvSpPr>
          <p:nvPr/>
        </p:nvSpPr>
        <p:spPr bwMode="auto">
          <a:xfrm>
            <a:off x="6084888" y="3500438"/>
            <a:ext cx="2303462" cy="647700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  <p:cxnSp>
        <p:nvCxnSpPr>
          <p:cNvPr id="13" name="AutoShape 13"/>
          <p:cNvCxnSpPr>
            <a:cxnSpLocks noChangeShapeType="1"/>
            <a:stCxn id="13324" idx="0"/>
            <a:endCxn id="13324" idx="2"/>
          </p:cNvCxnSpPr>
          <p:nvPr/>
        </p:nvCxnSpPr>
        <p:spPr bwMode="auto">
          <a:xfrm rot="5400000" flipV="1">
            <a:off x="6914357" y="3823494"/>
            <a:ext cx="647700" cy="1587"/>
          </a:xfrm>
          <a:prstGeom prst="bentConnector5">
            <a:avLst>
              <a:gd name="adj1" fmla="val -37259"/>
              <a:gd name="adj2" fmla="val 79400032"/>
              <a:gd name="adj3" fmla="val 137495"/>
            </a:avLst>
          </a:prstGeom>
          <a:noFill/>
          <a:ln w="25400">
            <a:solidFill>
              <a:schemeClr val="tx2">
                <a:lumMod val="90000"/>
                <a:lumOff val="10000"/>
              </a:schemeClr>
            </a:solidFill>
            <a:miter lim="800000"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Simulated word-reading time</a:t>
            </a:r>
            <a:endParaRPr lang="nl-NL" smtClean="0">
              <a:latin typeface="Calibri" pitchFamily="34" charset="0"/>
            </a:endParaRPr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30200" y="2060575"/>
            <a:ext cx="8489950" cy="4105275"/>
          </a:xfrm>
        </p:spPr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No sense of processing a word </a:t>
            </a:r>
            <a:r>
              <a:rPr lang="en-US" i="1" smtClean="0">
                <a:latin typeface="Calibri" pitchFamily="34" charset="0"/>
              </a:rPr>
              <a:t>over time </a:t>
            </a:r>
            <a:r>
              <a:rPr lang="en-US" smtClean="0">
                <a:latin typeface="Calibri" pitchFamily="34" charset="0"/>
              </a:rPr>
              <a:t>in the standard SRN</a:t>
            </a:r>
          </a:p>
          <a:p>
            <a:pPr eaLnBrk="1" hangingPunct="1"/>
            <a:r>
              <a:rPr lang="en-GB" i="1" smtClean="0">
                <a:latin typeface="Calibri" pitchFamily="34" charset="0"/>
              </a:rPr>
              <a:t>Addition</a:t>
            </a:r>
            <a:r>
              <a:rPr lang="en-GB" smtClean="0">
                <a:latin typeface="Calibri" pitchFamily="34" charset="0"/>
              </a:rPr>
              <a:t>: output vector update is a </a:t>
            </a:r>
            <a:r>
              <a:rPr lang="en-GB" b="1" smtClean="0">
                <a:latin typeface="Calibri" pitchFamily="34" charset="0"/>
              </a:rPr>
              <a:t>dynamical process</a:t>
            </a:r>
            <a:r>
              <a:rPr lang="en-GB" smtClean="0">
                <a:latin typeface="Calibri" pitchFamily="34" charset="0"/>
              </a:rPr>
              <a:t>, expressed by a differential equation </a:t>
            </a:r>
            <a:r>
              <a:rPr lang="en-GB" sz="2000" smtClean="0">
                <a:latin typeface="Calibri" pitchFamily="34" charset="0"/>
              </a:rPr>
              <a:t>(Frank, in press)</a:t>
            </a:r>
            <a:endParaRPr lang="en-GB" smtClean="0">
              <a:latin typeface="Calibri" pitchFamily="34" charset="0"/>
            </a:endParaRPr>
          </a:p>
          <a:p>
            <a:pPr eaLnBrk="1" hangingPunct="1"/>
            <a:r>
              <a:rPr lang="en-GB" smtClean="0">
                <a:latin typeface="Calibri" pitchFamily="34" charset="0"/>
              </a:rPr>
              <a:t>This yields </a:t>
            </a:r>
            <a:r>
              <a:rPr lang="en-US" smtClean="0">
                <a:latin typeface="Calibri" pitchFamily="34" charset="0"/>
              </a:rPr>
              <a:t>a </a:t>
            </a:r>
            <a:r>
              <a:rPr lang="en-US" b="1" smtClean="0">
                <a:latin typeface="Calibri" pitchFamily="34" charset="0"/>
              </a:rPr>
              <a:t>processing time </a:t>
            </a:r>
            <a:r>
              <a:rPr lang="en-US" smtClean="0">
                <a:latin typeface="Calibri" pitchFamily="34" charset="0"/>
              </a:rPr>
              <a:t>for each word: simulated reading times</a:t>
            </a:r>
          </a:p>
          <a:p>
            <a:pPr eaLnBrk="1" hangingPunct="1"/>
            <a:r>
              <a:rPr lang="en-US" smtClean="0">
                <a:latin typeface="Calibri" pitchFamily="34" charset="0"/>
              </a:rPr>
              <a:t>Word-processing times compared to formal measures of the amount of </a:t>
            </a:r>
            <a:r>
              <a:rPr lang="en-US" b="1" smtClean="0">
                <a:latin typeface="Calibri" pitchFamily="34" charset="0"/>
              </a:rPr>
              <a:t>information</a:t>
            </a:r>
            <a:r>
              <a:rPr lang="en-US" smtClean="0">
                <a:latin typeface="Calibri" pitchFamily="34" charset="0"/>
              </a:rPr>
              <a:t> conveyed by each word</a:t>
            </a:r>
            <a:br>
              <a:rPr lang="en-US" smtClean="0">
                <a:latin typeface="Calibri" pitchFamily="34" charset="0"/>
              </a:rPr>
            </a:br>
            <a:endParaRPr lang="nl-NL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Word information and reading time</a:t>
            </a:r>
            <a:endParaRPr lang="nl-NL" smtClean="0">
              <a:latin typeface="Calibri" pitchFamily="34" charset="0"/>
            </a:endParaRPr>
          </a:p>
        </p:txBody>
      </p:sp>
      <p:sp>
        <p:nvSpPr>
          <p:cNvPr id="15363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30200" y="2060575"/>
            <a:ext cx="8489950" cy="4105275"/>
          </a:xfrm>
        </p:spPr>
        <p:txBody>
          <a:bodyPr/>
          <a:lstStyle/>
          <a:p>
            <a:pPr eaLnBrk="1" hangingPunct="1">
              <a:tabLst>
                <a:tab pos="722313" algn="l"/>
                <a:tab pos="2876550" algn="l"/>
              </a:tabLst>
            </a:pPr>
            <a:r>
              <a:rPr lang="en-US" i="1" smtClean="0">
                <a:latin typeface="Calibri" pitchFamily="34" charset="0"/>
              </a:rPr>
              <a:t>Assumption</a:t>
            </a:r>
            <a:r>
              <a:rPr lang="en-US" smtClean="0">
                <a:latin typeface="Calibri" pitchFamily="34" charset="0"/>
              </a:rPr>
              <a:t>: human linguistic competence is captured by probabilistic </a:t>
            </a:r>
            <a:r>
              <a:rPr lang="en-US" b="1" smtClean="0">
                <a:latin typeface="Calibri" pitchFamily="34" charset="0"/>
              </a:rPr>
              <a:t>language models</a:t>
            </a:r>
          </a:p>
          <a:p>
            <a:pPr eaLnBrk="1" hangingPunct="1">
              <a:tabLst>
                <a:tab pos="722313" algn="l"/>
                <a:tab pos="2876550" algn="l"/>
              </a:tabLst>
            </a:pPr>
            <a:r>
              <a:rPr lang="en-US" smtClean="0">
                <a:latin typeface="Calibri" pitchFamily="34" charset="0"/>
              </a:rPr>
              <a:t>Such models give rise to formal measures of the amount of </a:t>
            </a:r>
            <a:r>
              <a:rPr lang="en-US" b="1" smtClean="0">
                <a:latin typeface="Calibri" pitchFamily="34" charset="0"/>
              </a:rPr>
              <a:t>word-information </a:t>
            </a:r>
            <a:r>
              <a:rPr lang="en-US" smtClean="0">
                <a:latin typeface="Calibri" pitchFamily="34" charset="0"/>
              </a:rPr>
              <a:t>content</a:t>
            </a:r>
          </a:p>
          <a:p>
            <a:pPr eaLnBrk="1" hangingPunct="1">
              <a:tabLst>
                <a:tab pos="722313" algn="l"/>
                <a:tab pos="2876550" algn="l"/>
              </a:tabLst>
            </a:pPr>
            <a:r>
              <a:rPr lang="en-US" smtClean="0">
                <a:latin typeface="Calibri" pitchFamily="34" charset="0"/>
              </a:rPr>
              <a:t>The more information is conveyed by a word, the more </a:t>
            </a:r>
            <a:r>
              <a:rPr lang="en-US" b="1" smtClean="0">
                <a:latin typeface="Calibri" pitchFamily="34" charset="0"/>
              </a:rPr>
              <a:t>cognitive effort </a:t>
            </a:r>
            <a:r>
              <a:rPr lang="en-US" smtClean="0">
                <a:latin typeface="Calibri" pitchFamily="34" charset="0"/>
              </a:rPr>
              <a:t>is involved in processing it</a:t>
            </a:r>
          </a:p>
          <a:p>
            <a:pPr eaLnBrk="1" hangingPunct="1">
              <a:tabLst>
                <a:tab pos="722313" algn="l"/>
                <a:tab pos="2876550" algn="l"/>
              </a:tabLst>
            </a:pPr>
            <a:r>
              <a:rPr lang="en-US" smtClean="0">
                <a:latin typeface="Calibri" pitchFamily="34" charset="0"/>
              </a:rPr>
              <a:t>This leads to longer </a:t>
            </a:r>
            <a:r>
              <a:rPr lang="en-US" b="1" smtClean="0">
                <a:latin typeface="Calibri" pitchFamily="34" charset="0"/>
              </a:rPr>
              <a:t>reading time </a:t>
            </a:r>
            <a:r>
              <a:rPr lang="en-US" smtClean="0">
                <a:latin typeface="Calibri" pitchFamily="34" charset="0"/>
              </a:rPr>
              <a:t>on the word</a:t>
            </a:r>
          </a:p>
          <a:p>
            <a:pPr eaLnBrk="1" hangingPunct="1">
              <a:tabLst>
                <a:tab pos="722313" algn="l"/>
                <a:tab pos="2876550" algn="l"/>
              </a:tabLst>
            </a:pPr>
            <a:endParaRPr lang="en-US" smtClean="0">
              <a:latin typeface="Calibri" pitchFamily="34" charset="0"/>
            </a:endParaRPr>
          </a:p>
          <a:p>
            <a:pPr eaLnBrk="1" hangingPunct="1">
              <a:tabLst>
                <a:tab pos="722313" algn="l"/>
                <a:tab pos="2876550" algn="l"/>
              </a:tabLst>
            </a:pPr>
            <a:endParaRPr lang="nl-NL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16"/>
          <p:cNvGrpSpPr>
            <a:grpSpLocks/>
          </p:cNvGrpSpPr>
          <p:nvPr/>
        </p:nvGrpSpPr>
        <p:grpSpPr bwMode="auto">
          <a:xfrm>
            <a:off x="468313" y="1989138"/>
            <a:ext cx="4535487" cy="2538412"/>
            <a:chOff x="467544" y="1988840"/>
            <a:chExt cx="4536504" cy="2539444"/>
          </a:xfrm>
        </p:grpSpPr>
        <p:sp>
          <p:nvSpPr>
            <p:cNvPr id="6" name="Ovaal 5"/>
            <p:cNvSpPr/>
            <p:nvPr/>
          </p:nvSpPr>
          <p:spPr>
            <a:xfrm>
              <a:off x="3924306" y="1988840"/>
              <a:ext cx="1079742" cy="647963"/>
            </a:xfrm>
            <a:prstGeom prst="ellipse">
              <a:avLst/>
            </a:prstGeom>
            <a:noFill/>
            <a:ln w="38100"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cxnSp>
          <p:nvCxnSpPr>
            <p:cNvPr id="9" name="Rechte verbindingslijn met pijl 8"/>
            <p:cNvCxnSpPr>
              <a:stCxn id="6" idx="3"/>
            </p:cNvCxnSpPr>
            <p:nvPr/>
          </p:nvCxnSpPr>
          <p:spPr>
            <a:xfrm rot="5400000">
              <a:off x="2478424" y="2474170"/>
              <a:ext cx="1535736" cy="1670424"/>
            </a:xfrm>
            <a:prstGeom prst="straightConnector1">
              <a:avLst/>
            </a:prstGeom>
            <a:ln w="38100">
              <a:solidFill>
                <a:schemeClr val="tx2">
                  <a:lumMod val="75000"/>
                  <a:lumOff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398" name="Tekstvak 13"/>
            <p:cNvSpPr txBox="1">
              <a:spLocks noChangeArrowheads="1"/>
            </p:cNvSpPr>
            <p:nvPr/>
          </p:nvSpPr>
          <p:spPr bwMode="auto">
            <a:xfrm>
              <a:off x="467544" y="4005064"/>
              <a:ext cx="345638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>
                  <a:latin typeface="Calibri" pitchFamily="34" charset="0"/>
                </a:rPr>
                <a:t>highly expected word</a:t>
              </a:r>
              <a:endParaRPr lang="nl-NL" sz="2800">
                <a:latin typeface="Calibri" pitchFamily="34" charset="0"/>
              </a:endParaRPr>
            </a:p>
          </p:txBody>
        </p:sp>
      </p:grpSp>
      <p:grpSp>
        <p:nvGrpSpPr>
          <p:cNvPr id="3" name="Groep 18"/>
          <p:cNvGrpSpPr>
            <a:grpSpLocks/>
          </p:cNvGrpSpPr>
          <p:nvPr/>
        </p:nvGrpSpPr>
        <p:grpSpPr bwMode="auto">
          <a:xfrm>
            <a:off x="4284663" y="2492375"/>
            <a:ext cx="3095625" cy="2252663"/>
            <a:chOff x="4283968" y="2492623"/>
            <a:chExt cx="3096344" cy="2251685"/>
          </a:xfrm>
        </p:grpSpPr>
        <p:sp>
          <p:nvSpPr>
            <p:cNvPr id="7" name="Ovaal 6"/>
            <p:cNvSpPr/>
            <p:nvPr/>
          </p:nvSpPr>
          <p:spPr>
            <a:xfrm>
              <a:off x="4283968" y="2492623"/>
              <a:ext cx="1079751" cy="649006"/>
            </a:xfrm>
            <a:prstGeom prst="ellipse">
              <a:avLst/>
            </a:prstGeom>
            <a:noFill/>
            <a:ln w="38100"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cxnSp>
          <p:nvCxnSpPr>
            <p:cNvPr id="11" name="Rechte verbindingslijn met pijl 10"/>
            <p:cNvCxnSpPr>
              <a:stCxn id="5" idx="2"/>
              <a:endCxn id="16395" idx="0"/>
            </p:cNvCxnSpPr>
            <p:nvPr/>
          </p:nvCxnSpPr>
          <p:spPr>
            <a:xfrm rot="16200000" flipH="1">
              <a:off x="4941723" y="3293723"/>
              <a:ext cx="1132983" cy="720892"/>
            </a:xfrm>
            <a:prstGeom prst="straightConnector1">
              <a:avLst/>
            </a:prstGeom>
            <a:ln w="38100">
              <a:solidFill>
                <a:schemeClr val="tx2">
                  <a:lumMod val="75000"/>
                  <a:lumOff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395" name="Tekstvak 14"/>
            <p:cNvSpPr txBox="1">
              <a:spLocks noChangeArrowheads="1"/>
            </p:cNvSpPr>
            <p:nvPr/>
          </p:nvSpPr>
          <p:spPr bwMode="auto">
            <a:xfrm>
              <a:off x="4355976" y="4221088"/>
              <a:ext cx="302433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>
                  <a:latin typeface="Calibri" pitchFamily="34" charset="0"/>
                </a:rPr>
                <a:t>less expected word</a:t>
              </a:r>
              <a:endParaRPr lang="nl-NL" sz="2800">
                <a:latin typeface="Calibri" pitchFamily="34" charset="0"/>
              </a:endParaRPr>
            </a:p>
          </p:txBody>
        </p:sp>
      </p:grpSp>
      <p:sp>
        <p:nvSpPr>
          <p:cNvPr id="16388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Word information and expectation</a:t>
            </a:r>
            <a:endParaRPr lang="nl-NL" smtClean="0">
              <a:latin typeface="Calibri" pitchFamily="34" charset="0"/>
            </a:endParaRPr>
          </a:p>
        </p:txBody>
      </p:sp>
      <p:sp>
        <p:nvSpPr>
          <p:cNvPr id="16389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30200" y="2060575"/>
            <a:ext cx="8489950" cy="4105275"/>
          </a:xfrm>
        </p:spPr>
        <p:txBody>
          <a:bodyPr/>
          <a:lstStyle/>
          <a:p>
            <a:pPr eaLnBrk="1" hangingPunct="1">
              <a:buFontTx/>
              <a:buNone/>
              <a:tabLst>
                <a:tab pos="722313" algn="l"/>
                <a:tab pos="2876550" algn="l"/>
              </a:tabLst>
            </a:pPr>
            <a:r>
              <a:rPr lang="en-US" smtClean="0">
                <a:latin typeface="Calibri" pitchFamily="34" charset="0"/>
              </a:rPr>
              <a:t>1a)	It is raining cats and</a:t>
            </a:r>
          </a:p>
          <a:p>
            <a:pPr eaLnBrk="1" hangingPunct="1">
              <a:buFontTx/>
              <a:buNone/>
              <a:tabLst>
                <a:tab pos="722313" algn="l"/>
                <a:tab pos="2876550" algn="l"/>
              </a:tabLst>
            </a:pPr>
            <a:r>
              <a:rPr lang="en-US" smtClean="0">
                <a:latin typeface="Calibri" pitchFamily="34" charset="0"/>
              </a:rPr>
              <a:t>1b)	She is training cats and</a:t>
            </a:r>
          </a:p>
        </p:txBody>
      </p:sp>
      <p:sp>
        <p:nvSpPr>
          <p:cNvPr id="4" name="Tekstvak 3"/>
          <p:cNvSpPr txBox="1">
            <a:spLocks noChangeArrowheads="1"/>
          </p:cNvSpPr>
          <p:nvPr/>
        </p:nvSpPr>
        <p:spPr bwMode="auto">
          <a:xfrm>
            <a:off x="3995738" y="2060575"/>
            <a:ext cx="14398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Calibri" pitchFamily="34" charset="0"/>
              </a:rPr>
              <a:t>dogs</a:t>
            </a:r>
            <a:endParaRPr lang="nl-NL" sz="2800">
              <a:latin typeface="Calibri" pitchFamily="34" charset="0"/>
            </a:endParaRPr>
          </a:p>
        </p:txBody>
      </p:sp>
      <p:sp>
        <p:nvSpPr>
          <p:cNvPr id="5" name="Tekstvak 4"/>
          <p:cNvSpPr txBox="1">
            <a:spLocks noChangeArrowheads="1"/>
          </p:cNvSpPr>
          <p:nvPr/>
        </p:nvSpPr>
        <p:spPr bwMode="auto">
          <a:xfrm>
            <a:off x="4427538" y="2565400"/>
            <a:ext cx="1439862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Calibri" pitchFamily="34" charset="0"/>
              </a:rPr>
              <a:t>dogs</a:t>
            </a:r>
            <a:endParaRPr lang="nl-NL" sz="2800">
              <a:latin typeface="Calibri" pitchFamily="34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330200" y="5157788"/>
            <a:ext cx="4746625" cy="954087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latin typeface="Calibri" pitchFamily="34" charset="0"/>
              </a:rPr>
              <a:t>These expectations arise from knowledge of </a:t>
            </a:r>
            <a:r>
              <a:rPr lang="en-US" sz="2800" b="1" dirty="0">
                <a:latin typeface="Calibri" pitchFamily="34" charset="0"/>
              </a:rPr>
              <a:t>linguistic forms</a:t>
            </a:r>
            <a:endParaRPr lang="nl-NL" sz="28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2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Word information and expectation</a:t>
            </a:r>
            <a:endParaRPr lang="nl-NL" smtClean="0">
              <a:latin typeface="Calibri" pitchFamily="34" charset="0"/>
            </a:endParaRPr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30200" y="2060575"/>
            <a:ext cx="8489950" cy="4105275"/>
          </a:xfrm>
        </p:spPr>
        <p:txBody>
          <a:bodyPr/>
          <a:lstStyle/>
          <a:p>
            <a:pPr eaLnBrk="1" hangingPunct="1">
              <a:tabLst>
                <a:tab pos="722313" algn="l"/>
                <a:tab pos="2876550" algn="l"/>
              </a:tabLst>
            </a:pPr>
            <a:r>
              <a:rPr lang="en-US" b="1" smtClean="0">
                <a:latin typeface="Calibri" pitchFamily="34" charset="0"/>
              </a:rPr>
              <a:t>Syntactic surprisal </a:t>
            </a:r>
            <a:r>
              <a:rPr lang="en-US" sz="2000" smtClean="0">
                <a:solidFill>
                  <a:srgbClr val="000000"/>
                </a:solidFill>
                <a:latin typeface="Calibri" pitchFamily="34" charset="0"/>
              </a:rPr>
              <a:t>(Hale, 2001; Levy 2008)</a:t>
            </a:r>
            <a:endParaRPr lang="en-US" smtClean="0">
              <a:latin typeface="Calibri" pitchFamily="34" charset="0"/>
            </a:endParaRPr>
          </a:p>
          <a:p>
            <a:pPr lvl="1" eaLnBrk="1" hangingPunct="1">
              <a:buFont typeface="Arial" charset="0"/>
              <a:buChar char="•"/>
              <a:tabLst>
                <a:tab pos="722313" algn="l"/>
                <a:tab pos="2876550" algn="l"/>
              </a:tabLst>
            </a:pPr>
            <a:r>
              <a:rPr lang="en-US" b="1" smtClean="0">
                <a:latin typeface="Calibri" pitchFamily="34" charset="0"/>
              </a:rPr>
              <a:t>formalization</a:t>
            </a:r>
            <a:r>
              <a:rPr lang="en-US" smtClean="0">
                <a:latin typeface="Calibri" pitchFamily="34" charset="0"/>
              </a:rPr>
              <a:t> of a word’s unexpectedness</a:t>
            </a:r>
          </a:p>
          <a:p>
            <a:pPr lvl="1" eaLnBrk="1" hangingPunct="1">
              <a:buFont typeface="Arial" charset="0"/>
              <a:buChar char="•"/>
              <a:tabLst>
                <a:tab pos="722313" algn="l"/>
                <a:tab pos="2876550" algn="l"/>
              </a:tabLst>
            </a:pPr>
            <a:r>
              <a:rPr lang="en-US" smtClean="0">
                <a:latin typeface="Calibri" pitchFamily="34" charset="0"/>
              </a:rPr>
              <a:t>measure of word </a:t>
            </a:r>
            <a:r>
              <a:rPr lang="en-US" b="1" smtClean="0">
                <a:latin typeface="Calibri" pitchFamily="34" charset="0"/>
              </a:rPr>
              <a:t>information</a:t>
            </a:r>
          </a:p>
          <a:p>
            <a:pPr lvl="1" eaLnBrk="1" hangingPunct="1">
              <a:buFont typeface="Arial" charset="0"/>
              <a:buChar char="•"/>
              <a:tabLst>
                <a:tab pos="722313" algn="l"/>
                <a:tab pos="2876550" algn="l"/>
              </a:tabLst>
            </a:pPr>
            <a:r>
              <a:rPr lang="en-US" smtClean="0">
                <a:latin typeface="Calibri" pitchFamily="34" charset="0"/>
              </a:rPr>
              <a:t>follows from word’s </a:t>
            </a:r>
            <a:r>
              <a:rPr lang="en-US" b="1" smtClean="0">
                <a:latin typeface="Calibri" pitchFamily="34" charset="0"/>
              </a:rPr>
              <a:t>probability</a:t>
            </a:r>
            <a:r>
              <a:rPr lang="en-US" smtClean="0">
                <a:latin typeface="Calibri" pitchFamily="34" charset="0"/>
              </a:rPr>
              <a:t> given the sentence so far:</a:t>
            </a:r>
            <a:br>
              <a:rPr lang="en-US" smtClean="0">
                <a:latin typeface="Calibri" pitchFamily="34" charset="0"/>
              </a:rPr>
            </a:br>
            <a:r>
              <a:rPr lang="en-US" smtClean="0">
                <a:latin typeface="Calibri" pitchFamily="34" charset="0"/>
              </a:rPr>
              <a:t>	</a:t>
            </a:r>
            <a:r>
              <a:rPr lang="en-US" smtClean="0">
                <a:latin typeface="Georgia" pitchFamily="18" charset="0"/>
              </a:rPr>
              <a:t>−</a:t>
            </a:r>
            <a:r>
              <a:rPr lang="en-US" smtClean="0">
                <a:latin typeface="Calibri" pitchFamily="34" charset="0"/>
              </a:rPr>
              <a:t>log </a:t>
            </a:r>
            <a:r>
              <a:rPr lang="en-US" i="1" smtClean="0">
                <a:latin typeface="Calibri" pitchFamily="34" charset="0"/>
              </a:rPr>
              <a:t>P</a:t>
            </a:r>
            <a:r>
              <a:rPr lang="en-US" smtClean="0">
                <a:latin typeface="Calibri" pitchFamily="34" charset="0"/>
              </a:rPr>
              <a:t>(</a:t>
            </a:r>
            <a:r>
              <a:rPr lang="en-US" i="1" smtClean="0">
                <a:latin typeface="Calibri" pitchFamily="34" charset="0"/>
              </a:rPr>
              <a:t>w</a:t>
            </a:r>
            <a:r>
              <a:rPr lang="en-US" i="1" baseline="-25000" smtClean="0">
                <a:latin typeface="Calibri" pitchFamily="34" charset="0"/>
              </a:rPr>
              <a:t>i</a:t>
            </a:r>
            <a:r>
              <a:rPr lang="en-US" baseline="-25000" smtClean="0">
                <a:latin typeface="Calibri" pitchFamily="34" charset="0"/>
              </a:rPr>
              <a:t>+1</a:t>
            </a:r>
            <a:r>
              <a:rPr lang="en-US" smtClean="0">
                <a:latin typeface="Calibri" pitchFamily="34" charset="0"/>
              </a:rPr>
              <a:t>|</a:t>
            </a:r>
            <a:r>
              <a:rPr lang="en-US" i="1" smtClean="0">
                <a:latin typeface="Calibri" pitchFamily="34" charset="0"/>
              </a:rPr>
              <a:t>w</a:t>
            </a:r>
            <a:r>
              <a:rPr lang="en-US" baseline="-25000" smtClean="0">
                <a:latin typeface="Calibri" pitchFamily="34" charset="0"/>
              </a:rPr>
              <a:t>1</a:t>
            </a:r>
            <a:r>
              <a:rPr lang="en-US" smtClean="0">
                <a:latin typeface="Calibri" pitchFamily="34" charset="0"/>
              </a:rPr>
              <a:t>,…,</a:t>
            </a:r>
            <a:r>
              <a:rPr lang="en-US" i="1" smtClean="0">
                <a:latin typeface="Calibri" pitchFamily="34" charset="0"/>
              </a:rPr>
              <a:t>w</a:t>
            </a:r>
            <a:r>
              <a:rPr lang="en-US" i="1" baseline="-25000" smtClean="0">
                <a:latin typeface="Calibri" pitchFamily="34" charset="0"/>
              </a:rPr>
              <a:t>i</a:t>
            </a:r>
            <a:r>
              <a:rPr lang="en-US" smtClean="0">
                <a:latin typeface="Calibri" pitchFamily="34" charset="0"/>
              </a:rPr>
              <a:t>),</a:t>
            </a:r>
            <a:br>
              <a:rPr lang="en-US" smtClean="0">
                <a:latin typeface="Calibri" pitchFamily="34" charset="0"/>
              </a:rPr>
            </a:br>
            <a:r>
              <a:rPr lang="en-US" i="1" smtClean="0">
                <a:latin typeface="Calibri" pitchFamily="34" charset="0"/>
              </a:rPr>
              <a:t>under a particular probabilistic language model</a:t>
            </a:r>
          </a:p>
          <a:p>
            <a:pPr eaLnBrk="1" hangingPunct="1">
              <a:tabLst>
                <a:tab pos="722313" algn="l"/>
                <a:tab pos="2876550" algn="l"/>
              </a:tabLst>
            </a:pPr>
            <a:r>
              <a:rPr lang="en-US" smtClean="0">
                <a:latin typeface="Calibri" pitchFamily="34" charset="0"/>
              </a:rPr>
              <a:t>Any reasonably accurate language model estimates surprisal values that predict </a:t>
            </a:r>
            <a:r>
              <a:rPr lang="en-US" b="1" smtClean="0">
                <a:latin typeface="Calibri" pitchFamily="34" charset="0"/>
              </a:rPr>
              <a:t>word-reading times </a:t>
            </a:r>
            <a:r>
              <a:rPr lang="en-US" sz="2000" smtClean="0">
                <a:solidFill>
                  <a:srgbClr val="000000"/>
                </a:solidFill>
                <a:latin typeface="Calibri" pitchFamily="34" charset="0"/>
              </a:rPr>
              <a:t>(Demberg &amp; Keller, 2008; Smith &amp; Levy, 2008; Frank, 2009; Wu et al., 2010) </a:t>
            </a:r>
            <a:endParaRPr lang="en-US" smtClean="0">
              <a:latin typeface="Calibri" pitchFamily="34" charset="0"/>
            </a:endParaRPr>
          </a:p>
          <a:p>
            <a:pPr eaLnBrk="1" hangingPunct="1">
              <a:tabLst>
                <a:tab pos="722313" algn="l"/>
                <a:tab pos="2876550" algn="l"/>
              </a:tabLst>
            </a:pPr>
            <a:endParaRPr lang="nl-NL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5"/>
          <p:cNvGrpSpPr>
            <a:grpSpLocks/>
          </p:cNvGrpSpPr>
          <p:nvPr/>
        </p:nvGrpSpPr>
        <p:grpSpPr bwMode="auto">
          <a:xfrm>
            <a:off x="2339975" y="2420938"/>
            <a:ext cx="2592388" cy="2251075"/>
            <a:chOff x="2339752" y="2420888"/>
            <a:chExt cx="2592015" cy="2251412"/>
          </a:xfrm>
        </p:grpSpPr>
        <p:cxnSp>
          <p:nvCxnSpPr>
            <p:cNvPr id="22" name="Rechte verbindingslijn met pijl 21"/>
            <p:cNvCxnSpPr/>
            <p:nvPr/>
          </p:nvCxnSpPr>
          <p:spPr>
            <a:xfrm rot="5400000">
              <a:off x="2735512" y="3320342"/>
              <a:ext cx="1800495" cy="1588"/>
            </a:xfrm>
            <a:prstGeom prst="straightConnector1">
              <a:avLst/>
            </a:prstGeom>
            <a:ln w="38100">
              <a:solidFill>
                <a:schemeClr val="tx2">
                  <a:lumMod val="75000"/>
                  <a:lumOff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446" name="Tekstvak 22"/>
            <p:cNvSpPr txBox="1">
              <a:spLocks noChangeArrowheads="1"/>
            </p:cNvSpPr>
            <p:nvPr/>
          </p:nvSpPr>
          <p:spPr bwMode="auto">
            <a:xfrm>
              <a:off x="2339752" y="4149080"/>
              <a:ext cx="2592015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>
                  <a:latin typeface="Calibri" pitchFamily="34" charset="0"/>
                </a:rPr>
                <a:t>low uncertainty</a:t>
              </a:r>
              <a:endParaRPr lang="nl-NL" sz="2800">
                <a:latin typeface="Calibri" pitchFamily="34" charset="0"/>
              </a:endParaRPr>
            </a:p>
          </p:txBody>
        </p:sp>
      </p:grpSp>
      <p:sp>
        <p:nvSpPr>
          <p:cNvPr id="184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Word information and uncertainty about the rest of the sentence</a:t>
            </a:r>
            <a:endParaRPr lang="nl-NL" smtClean="0">
              <a:latin typeface="Calibri" pitchFamily="34" charset="0"/>
            </a:endParaRPr>
          </a:p>
        </p:txBody>
      </p:sp>
      <p:sp>
        <p:nvSpPr>
          <p:cNvPr id="1843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30200" y="2060575"/>
            <a:ext cx="2873375" cy="34575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>
                <a:latin typeface="Calibri" pitchFamily="34" charset="0"/>
              </a:rPr>
              <a:t>2a)	It is raining</a:t>
            </a:r>
          </a:p>
        </p:txBody>
      </p:sp>
      <p:grpSp>
        <p:nvGrpSpPr>
          <p:cNvPr id="3" name="Groep 24"/>
          <p:cNvGrpSpPr>
            <a:grpSpLocks/>
          </p:cNvGrpSpPr>
          <p:nvPr/>
        </p:nvGrpSpPr>
        <p:grpSpPr bwMode="auto">
          <a:xfrm>
            <a:off x="1116013" y="2420938"/>
            <a:ext cx="2592387" cy="1747837"/>
            <a:chOff x="1115616" y="2421682"/>
            <a:chExt cx="2592015" cy="1746562"/>
          </a:xfrm>
        </p:grpSpPr>
        <p:cxnSp>
          <p:nvCxnSpPr>
            <p:cNvPr id="6" name="Rechte verbindingslijn met pijl 5"/>
            <p:cNvCxnSpPr/>
            <p:nvPr/>
          </p:nvCxnSpPr>
          <p:spPr>
            <a:xfrm rot="16200000" flipH="1">
              <a:off x="2296120" y="3042732"/>
              <a:ext cx="1251623" cy="9524"/>
            </a:xfrm>
            <a:prstGeom prst="straightConnector1">
              <a:avLst/>
            </a:prstGeom>
            <a:ln w="38100">
              <a:solidFill>
                <a:schemeClr val="tx2">
                  <a:lumMod val="75000"/>
                  <a:lumOff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444" name="Tekstvak 6"/>
            <p:cNvSpPr txBox="1">
              <a:spLocks noChangeArrowheads="1"/>
            </p:cNvSpPr>
            <p:nvPr/>
          </p:nvSpPr>
          <p:spPr bwMode="auto">
            <a:xfrm>
              <a:off x="1115616" y="3645024"/>
              <a:ext cx="2592015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>
                  <a:latin typeface="Calibri" pitchFamily="34" charset="0"/>
                </a:rPr>
                <a:t>high uncertainty</a:t>
              </a:r>
              <a:endParaRPr lang="nl-NL" sz="2800">
                <a:latin typeface="Calibri" pitchFamily="34" charset="0"/>
              </a:endParaRPr>
            </a:p>
          </p:txBody>
        </p:sp>
      </p:grpSp>
      <p:sp>
        <p:nvSpPr>
          <p:cNvPr id="14" name="Tekstvak 13"/>
          <p:cNvSpPr txBox="1">
            <a:spLocks noChangeArrowheads="1"/>
          </p:cNvSpPr>
          <p:nvPr/>
        </p:nvSpPr>
        <p:spPr bwMode="auto">
          <a:xfrm>
            <a:off x="2916238" y="2060575"/>
            <a:ext cx="14398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Calibri" pitchFamily="34" charset="0"/>
              </a:rPr>
              <a:t>cats</a:t>
            </a:r>
            <a:endParaRPr lang="nl-NL" sz="2800">
              <a:latin typeface="Calibri" pitchFamily="34" charset="0"/>
            </a:endParaRPr>
          </a:p>
        </p:txBody>
      </p:sp>
      <p:grpSp>
        <p:nvGrpSpPr>
          <p:cNvPr id="4" name="Groep 46"/>
          <p:cNvGrpSpPr>
            <a:grpSpLocks/>
          </p:cNvGrpSpPr>
          <p:nvPr/>
        </p:nvGrpSpPr>
        <p:grpSpPr bwMode="auto">
          <a:xfrm>
            <a:off x="2843213" y="2060575"/>
            <a:ext cx="5976937" cy="576263"/>
            <a:chOff x="2843808" y="2060575"/>
            <a:chExt cx="5976342" cy="576337"/>
          </a:xfrm>
        </p:grpSpPr>
        <p:sp>
          <p:nvSpPr>
            <p:cNvPr id="40" name="Ovaal 39"/>
            <p:cNvSpPr/>
            <p:nvPr/>
          </p:nvSpPr>
          <p:spPr>
            <a:xfrm>
              <a:off x="2843808" y="2060575"/>
              <a:ext cx="936532" cy="576337"/>
            </a:xfrm>
            <a:prstGeom prst="ellipse">
              <a:avLst/>
            </a:prstGeom>
            <a:noFill/>
            <a:ln w="38100"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cxnSp>
          <p:nvCxnSpPr>
            <p:cNvPr id="41" name="Rechte verbindingslijn met pijl 40"/>
            <p:cNvCxnSpPr>
              <a:stCxn id="40" idx="6"/>
            </p:cNvCxnSpPr>
            <p:nvPr/>
          </p:nvCxnSpPr>
          <p:spPr>
            <a:xfrm>
              <a:off x="3780340" y="2349537"/>
              <a:ext cx="934944" cy="0"/>
            </a:xfrm>
            <a:prstGeom prst="straightConnector1">
              <a:avLst/>
            </a:prstGeom>
            <a:ln w="38100">
              <a:solidFill>
                <a:schemeClr val="tx2">
                  <a:lumMod val="75000"/>
                  <a:lumOff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442" name="Tekstvak 44"/>
            <p:cNvSpPr txBox="1">
              <a:spLocks noChangeArrowheads="1"/>
            </p:cNvSpPr>
            <p:nvPr/>
          </p:nvSpPr>
          <p:spPr bwMode="auto">
            <a:xfrm>
              <a:off x="4716016" y="2060575"/>
              <a:ext cx="410413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>
                  <a:latin typeface="Calibri" pitchFamily="34" charset="0"/>
                </a:rPr>
                <a:t>high uncertainty reduction</a:t>
              </a:r>
              <a:endParaRPr lang="nl-NL" sz="2800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kstvak 28"/>
          <p:cNvSpPr txBox="1">
            <a:spLocks noChangeArrowheads="1"/>
          </p:cNvSpPr>
          <p:nvPr/>
        </p:nvSpPr>
        <p:spPr bwMode="auto">
          <a:xfrm>
            <a:off x="2771775" y="4652963"/>
            <a:ext cx="25923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Calibri" pitchFamily="34" charset="0"/>
              </a:rPr>
              <a:t>high uncertainty</a:t>
            </a:r>
            <a:endParaRPr lang="nl-NL" sz="2800">
              <a:latin typeface="Calibri" pitchFamily="34" charset="0"/>
            </a:endParaRPr>
          </a:p>
        </p:txBody>
      </p:sp>
      <p:cxnSp>
        <p:nvCxnSpPr>
          <p:cNvPr id="24" name="Rechte verbindingslijn met pijl 23"/>
          <p:cNvCxnSpPr>
            <a:endCxn id="29" idx="0"/>
          </p:cNvCxnSpPr>
          <p:nvPr/>
        </p:nvCxnSpPr>
        <p:spPr>
          <a:xfrm rot="5400000">
            <a:off x="3132931" y="3717132"/>
            <a:ext cx="1871663" cy="0"/>
          </a:xfrm>
          <a:prstGeom prst="straightConnector1">
            <a:avLst/>
          </a:prstGeom>
          <a:ln w="38100">
            <a:solidFill>
              <a:schemeClr val="tx2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0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Word information and uncertainty about the rest of the sentence</a:t>
            </a:r>
            <a:endParaRPr lang="nl-NL" smtClean="0">
              <a:latin typeface="Calibri" pitchFamily="34" charset="0"/>
            </a:endParaRPr>
          </a:p>
        </p:txBody>
      </p:sp>
      <p:sp>
        <p:nvSpPr>
          <p:cNvPr id="19461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30200" y="2060575"/>
            <a:ext cx="3665538" cy="34575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>
                <a:latin typeface="Calibri" pitchFamily="34" charset="0"/>
              </a:rPr>
              <a:t>2a)	It is raining</a:t>
            </a:r>
          </a:p>
          <a:p>
            <a:pPr eaLnBrk="1" hangingPunct="1">
              <a:buFontTx/>
              <a:buNone/>
            </a:pPr>
            <a:r>
              <a:rPr lang="en-US" smtClean="0">
                <a:latin typeface="Calibri" pitchFamily="34" charset="0"/>
              </a:rPr>
              <a:t>2b)	She is training</a:t>
            </a:r>
            <a:endParaRPr lang="nl-NL" smtClean="0">
              <a:latin typeface="Calibri" pitchFamily="34" charset="0"/>
            </a:endParaRPr>
          </a:p>
        </p:txBody>
      </p:sp>
      <p:grpSp>
        <p:nvGrpSpPr>
          <p:cNvPr id="2" name="Groep 24"/>
          <p:cNvGrpSpPr>
            <a:grpSpLocks/>
          </p:cNvGrpSpPr>
          <p:nvPr/>
        </p:nvGrpSpPr>
        <p:grpSpPr bwMode="auto">
          <a:xfrm>
            <a:off x="1116013" y="2852738"/>
            <a:ext cx="2592387" cy="1316037"/>
            <a:chOff x="1115616" y="2852939"/>
            <a:chExt cx="2592015" cy="1315305"/>
          </a:xfrm>
        </p:grpSpPr>
        <p:sp>
          <p:nvSpPr>
            <p:cNvPr id="19474" name="Tekstvak 6"/>
            <p:cNvSpPr txBox="1">
              <a:spLocks noChangeArrowheads="1"/>
            </p:cNvSpPr>
            <p:nvPr/>
          </p:nvSpPr>
          <p:spPr bwMode="auto">
            <a:xfrm>
              <a:off x="1115616" y="3645024"/>
              <a:ext cx="2592015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>
                  <a:latin typeface="Calibri" pitchFamily="34" charset="0"/>
                </a:rPr>
                <a:t>high uncertainty</a:t>
              </a:r>
              <a:endParaRPr lang="nl-NL" sz="2800">
                <a:latin typeface="Calibri" pitchFamily="34" charset="0"/>
              </a:endParaRPr>
            </a:p>
          </p:txBody>
        </p:sp>
        <p:cxnSp>
          <p:nvCxnSpPr>
            <p:cNvPr id="11" name="Rechte verbindingslijn met pijl 10"/>
            <p:cNvCxnSpPr/>
            <p:nvPr/>
          </p:nvCxnSpPr>
          <p:spPr>
            <a:xfrm rot="16200000" flipH="1">
              <a:off x="2932421" y="3267839"/>
              <a:ext cx="834561" cy="4761"/>
            </a:xfrm>
            <a:prstGeom prst="straightConnector1">
              <a:avLst/>
            </a:prstGeom>
            <a:ln w="38100">
              <a:solidFill>
                <a:schemeClr val="tx2">
                  <a:lumMod val="75000"/>
                  <a:lumOff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463" name="Tekstvak 13"/>
          <p:cNvSpPr txBox="1">
            <a:spLocks noChangeArrowheads="1"/>
          </p:cNvSpPr>
          <p:nvPr/>
        </p:nvSpPr>
        <p:spPr bwMode="auto">
          <a:xfrm>
            <a:off x="2916238" y="2060575"/>
            <a:ext cx="14398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Calibri" pitchFamily="34" charset="0"/>
              </a:rPr>
              <a:t>cats</a:t>
            </a:r>
            <a:endParaRPr lang="nl-NL" sz="2800">
              <a:latin typeface="Calibri" pitchFamily="34" charset="0"/>
            </a:endParaRPr>
          </a:p>
        </p:txBody>
      </p:sp>
      <p:sp>
        <p:nvSpPr>
          <p:cNvPr id="15" name="Tekstvak 14"/>
          <p:cNvSpPr txBox="1">
            <a:spLocks noChangeArrowheads="1"/>
          </p:cNvSpPr>
          <p:nvPr/>
        </p:nvSpPr>
        <p:spPr bwMode="auto">
          <a:xfrm>
            <a:off x="3348038" y="2565400"/>
            <a:ext cx="1439862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Calibri" pitchFamily="34" charset="0"/>
              </a:rPr>
              <a:t>cats</a:t>
            </a:r>
            <a:endParaRPr lang="nl-NL" sz="2800">
              <a:latin typeface="Calibri" pitchFamily="34" charset="0"/>
            </a:endParaRPr>
          </a:p>
        </p:txBody>
      </p:sp>
      <p:grpSp>
        <p:nvGrpSpPr>
          <p:cNvPr id="19465" name="Groep 15"/>
          <p:cNvGrpSpPr>
            <a:grpSpLocks/>
          </p:cNvGrpSpPr>
          <p:nvPr/>
        </p:nvGrpSpPr>
        <p:grpSpPr bwMode="auto">
          <a:xfrm>
            <a:off x="2843213" y="2060575"/>
            <a:ext cx="5976937" cy="576263"/>
            <a:chOff x="2843808" y="2060575"/>
            <a:chExt cx="5976342" cy="576337"/>
          </a:xfrm>
        </p:grpSpPr>
        <p:sp>
          <p:nvSpPr>
            <p:cNvPr id="17" name="Ovaal 16"/>
            <p:cNvSpPr/>
            <p:nvPr/>
          </p:nvSpPr>
          <p:spPr>
            <a:xfrm>
              <a:off x="2843808" y="2060575"/>
              <a:ext cx="936532" cy="576337"/>
            </a:xfrm>
            <a:prstGeom prst="ellipse">
              <a:avLst/>
            </a:prstGeom>
            <a:noFill/>
            <a:ln w="38100"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cxnSp>
          <p:nvCxnSpPr>
            <p:cNvPr id="18" name="Rechte verbindingslijn met pijl 17"/>
            <p:cNvCxnSpPr>
              <a:stCxn id="17" idx="6"/>
            </p:cNvCxnSpPr>
            <p:nvPr/>
          </p:nvCxnSpPr>
          <p:spPr>
            <a:xfrm>
              <a:off x="3780340" y="2349537"/>
              <a:ext cx="934944" cy="0"/>
            </a:xfrm>
            <a:prstGeom prst="straightConnector1">
              <a:avLst/>
            </a:prstGeom>
            <a:ln w="38100">
              <a:solidFill>
                <a:schemeClr val="tx2">
                  <a:lumMod val="75000"/>
                  <a:lumOff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473" name="Tekstvak 18"/>
            <p:cNvSpPr txBox="1">
              <a:spLocks noChangeArrowheads="1"/>
            </p:cNvSpPr>
            <p:nvPr/>
          </p:nvSpPr>
          <p:spPr bwMode="auto">
            <a:xfrm>
              <a:off x="4716016" y="2060575"/>
              <a:ext cx="410413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>
                  <a:latin typeface="Calibri" pitchFamily="34" charset="0"/>
                </a:rPr>
                <a:t>high uncertainty reduction</a:t>
              </a:r>
              <a:endParaRPr lang="nl-NL" sz="2800">
                <a:latin typeface="Calibri" pitchFamily="34" charset="0"/>
              </a:endParaRPr>
            </a:p>
          </p:txBody>
        </p:sp>
      </p:grpSp>
      <p:grpSp>
        <p:nvGrpSpPr>
          <p:cNvPr id="4" name="Groep 24"/>
          <p:cNvGrpSpPr>
            <a:grpSpLocks/>
          </p:cNvGrpSpPr>
          <p:nvPr/>
        </p:nvGrpSpPr>
        <p:grpSpPr bwMode="auto">
          <a:xfrm>
            <a:off x="3276600" y="2565400"/>
            <a:ext cx="5616575" cy="576263"/>
            <a:chOff x="2843808" y="2060575"/>
            <a:chExt cx="5616624" cy="576337"/>
          </a:xfrm>
        </p:grpSpPr>
        <p:sp>
          <p:nvSpPr>
            <p:cNvPr id="26" name="Ovaal 25"/>
            <p:cNvSpPr/>
            <p:nvPr/>
          </p:nvSpPr>
          <p:spPr>
            <a:xfrm>
              <a:off x="2843808" y="2060575"/>
              <a:ext cx="936633" cy="576337"/>
            </a:xfrm>
            <a:prstGeom prst="ellipse">
              <a:avLst/>
            </a:prstGeom>
            <a:noFill/>
            <a:ln w="38100"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cxnSp>
          <p:nvCxnSpPr>
            <p:cNvPr id="27" name="Rechte verbindingslijn met pijl 26"/>
            <p:cNvCxnSpPr>
              <a:stCxn id="26" idx="6"/>
              <a:endCxn id="15" idx="3"/>
            </p:cNvCxnSpPr>
            <p:nvPr/>
          </p:nvCxnSpPr>
          <p:spPr>
            <a:xfrm flipV="1">
              <a:off x="3780441" y="2322547"/>
              <a:ext cx="576268" cy="26990"/>
            </a:xfrm>
            <a:prstGeom prst="straightConnector1">
              <a:avLst/>
            </a:prstGeom>
            <a:ln w="38100">
              <a:solidFill>
                <a:schemeClr val="tx2">
                  <a:lumMod val="75000"/>
                  <a:lumOff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470" name="Tekstvak 27"/>
            <p:cNvSpPr txBox="1">
              <a:spLocks noChangeArrowheads="1"/>
            </p:cNvSpPr>
            <p:nvPr/>
          </p:nvSpPr>
          <p:spPr bwMode="auto">
            <a:xfrm>
              <a:off x="4356298" y="2060575"/>
              <a:ext cx="410413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>
                  <a:latin typeface="Calibri" pitchFamily="34" charset="0"/>
                </a:rPr>
                <a:t>low uncertainty reduction</a:t>
              </a:r>
              <a:endParaRPr lang="nl-NL" sz="2800">
                <a:latin typeface="Calibri" pitchFamily="34" charset="0"/>
              </a:endParaRPr>
            </a:p>
          </p:txBody>
        </p:sp>
      </p:grpSp>
      <p:sp>
        <p:nvSpPr>
          <p:cNvPr id="31" name="Tekstvak 30"/>
          <p:cNvSpPr txBox="1"/>
          <p:nvPr/>
        </p:nvSpPr>
        <p:spPr>
          <a:xfrm>
            <a:off x="330200" y="5229225"/>
            <a:ext cx="4818063" cy="954088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latin typeface="Calibri" pitchFamily="34" charset="0"/>
              </a:rPr>
              <a:t>These uncertainties arise from knowledge of </a:t>
            </a:r>
            <a:r>
              <a:rPr lang="en-US" sz="2800" b="1" dirty="0">
                <a:latin typeface="Calibri" pitchFamily="34" charset="0"/>
              </a:rPr>
              <a:t>linguistic forms</a:t>
            </a:r>
            <a:endParaRPr lang="nl-NL" sz="28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29" grpId="1"/>
      <p:bldP spid="3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Word information and uncertainty about the rest of the sentence</a:t>
            </a:r>
            <a:endParaRPr lang="nl-NL" smtClean="0">
              <a:latin typeface="Calibri" pitchFamily="34" charset="0"/>
            </a:endParaRPr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30200" y="2060575"/>
            <a:ext cx="8489950" cy="4105275"/>
          </a:xfrm>
        </p:spPr>
        <p:txBody>
          <a:bodyPr/>
          <a:lstStyle/>
          <a:p>
            <a:pPr eaLnBrk="1" hangingPunct="1">
              <a:tabLst>
                <a:tab pos="722313" algn="l"/>
                <a:tab pos="2876550" algn="l"/>
              </a:tabLst>
            </a:pPr>
            <a:r>
              <a:rPr lang="en-US" b="1" smtClean="0">
                <a:latin typeface="Calibri" pitchFamily="34" charset="0"/>
              </a:rPr>
              <a:t>Syntactic entropy</a:t>
            </a:r>
            <a:endParaRPr lang="en-US" smtClean="0">
              <a:latin typeface="Calibri" pitchFamily="34" charset="0"/>
            </a:endParaRPr>
          </a:p>
          <a:p>
            <a:pPr lvl="1" eaLnBrk="1" hangingPunct="1">
              <a:tabLst>
                <a:tab pos="722313" algn="l"/>
                <a:tab pos="2876550" algn="l"/>
              </a:tabLst>
            </a:pPr>
            <a:r>
              <a:rPr lang="en-US" b="1" smtClean="0">
                <a:latin typeface="Calibri" pitchFamily="34" charset="0"/>
              </a:rPr>
              <a:t>formalization</a:t>
            </a:r>
            <a:r>
              <a:rPr lang="en-US" smtClean="0">
                <a:latin typeface="Calibri" pitchFamily="34" charset="0"/>
              </a:rPr>
              <a:t> of the amount of uncertainty about the rest of the sentence</a:t>
            </a:r>
          </a:p>
          <a:p>
            <a:pPr lvl="1" eaLnBrk="1" hangingPunct="1">
              <a:tabLst>
                <a:tab pos="722313" algn="l"/>
                <a:tab pos="2876550" algn="l"/>
              </a:tabLst>
            </a:pPr>
            <a:r>
              <a:rPr lang="en-US" smtClean="0">
                <a:latin typeface="Calibri" pitchFamily="34" charset="0"/>
              </a:rPr>
              <a:t>can be computed from a probabilistic language model</a:t>
            </a:r>
          </a:p>
          <a:p>
            <a:pPr eaLnBrk="1" hangingPunct="1">
              <a:tabLst>
                <a:tab pos="722313" algn="l"/>
                <a:tab pos="2876550" algn="l"/>
              </a:tabLst>
            </a:pPr>
            <a:r>
              <a:rPr lang="en-US" smtClean="0">
                <a:latin typeface="Calibri" pitchFamily="34" charset="0"/>
              </a:rPr>
              <a:t>Entropy </a:t>
            </a:r>
            <a:r>
              <a:rPr lang="en-US" b="1" smtClean="0">
                <a:latin typeface="Calibri" pitchFamily="34" charset="0"/>
              </a:rPr>
              <a:t>reduction </a:t>
            </a:r>
            <a:r>
              <a:rPr lang="en-US" smtClean="0">
                <a:latin typeface="Calibri" pitchFamily="34" charset="0"/>
              </a:rPr>
              <a:t>is an alternative measure of the amount of information the word conveys </a:t>
            </a:r>
            <a:r>
              <a:rPr lang="en-US" sz="2000" smtClean="0">
                <a:latin typeface="Calibri" pitchFamily="34" charset="0"/>
              </a:rPr>
              <a:t>(Hale, 2003, 2006)</a:t>
            </a:r>
            <a:endParaRPr lang="en-US" smtClean="0">
              <a:latin typeface="Calibri" pitchFamily="34" charset="0"/>
            </a:endParaRPr>
          </a:p>
          <a:p>
            <a:pPr eaLnBrk="1" hangingPunct="1">
              <a:tabLst>
                <a:tab pos="722313" algn="l"/>
                <a:tab pos="2876550" algn="l"/>
              </a:tabLst>
            </a:pPr>
            <a:r>
              <a:rPr lang="en-US" smtClean="0">
                <a:latin typeface="Calibri" pitchFamily="34" charset="0"/>
              </a:rPr>
              <a:t>Predicts </a:t>
            </a:r>
            <a:r>
              <a:rPr lang="en-US" b="1" smtClean="0">
                <a:latin typeface="Calibri" pitchFamily="34" charset="0"/>
              </a:rPr>
              <a:t>word-reading times </a:t>
            </a:r>
            <a:r>
              <a:rPr lang="en-US" smtClean="0">
                <a:latin typeface="Calibri" pitchFamily="34" charset="0"/>
              </a:rPr>
              <a:t>independently from surprisal </a:t>
            </a:r>
            <a:r>
              <a:rPr lang="en-US" sz="2000" smtClean="0">
                <a:solidFill>
                  <a:srgbClr val="000000"/>
                </a:solidFill>
                <a:latin typeface="Calibri" pitchFamily="34" charset="0"/>
              </a:rPr>
              <a:t>(Frank, 2010) </a:t>
            </a:r>
            <a:endParaRPr lang="en-US" smtClean="0">
              <a:latin typeface="Calibri" pitchFamily="34" charset="0"/>
            </a:endParaRPr>
          </a:p>
          <a:p>
            <a:pPr eaLnBrk="1" hangingPunct="1">
              <a:tabLst>
                <a:tab pos="722313" algn="l"/>
                <a:tab pos="2876550" algn="l"/>
              </a:tabLst>
            </a:pPr>
            <a:endParaRPr lang="nl-NL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17"/>
          <p:cNvGrpSpPr>
            <a:grpSpLocks/>
          </p:cNvGrpSpPr>
          <p:nvPr/>
        </p:nvGrpSpPr>
        <p:grpSpPr bwMode="auto">
          <a:xfrm>
            <a:off x="5219700" y="2565400"/>
            <a:ext cx="3600450" cy="1819275"/>
            <a:chOff x="5220071" y="2564631"/>
            <a:chExt cx="3600401" cy="1819637"/>
          </a:xfrm>
        </p:grpSpPr>
        <p:sp>
          <p:nvSpPr>
            <p:cNvPr id="11" name="Ovaal 10"/>
            <p:cNvSpPr/>
            <p:nvPr/>
          </p:nvSpPr>
          <p:spPr>
            <a:xfrm>
              <a:off x="6228120" y="2564631"/>
              <a:ext cx="1584303" cy="647829"/>
            </a:xfrm>
            <a:prstGeom prst="ellipse">
              <a:avLst/>
            </a:prstGeom>
            <a:noFill/>
            <a:ln w="38100"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cxnSp>
          <p:nvCxnSpPr>
            <p:cNvPr id="12" name="Rechte verbindingslijn met pijl 11"/>
            <p:cNvCxnSpPr>
              <a:stCxn id="11" idx="4"/>
              <a:endCxn id="21519" idx="0"/>
            </p:cNvCxnSpPr>
            <p:nvPr/>
          </p:nvCxnSpPr>
          <p:spPr>
            <a:xfrm rot="5400000">
              <a:off x="6696357" y="3536374"/>
              <a:ext cx="647829" cy="0"/>
            </a:xfrm>
            <a:prstGeom prst="straightConnector1">
              <a:avLst/>
            </a:prstGeom>
            <a:ln w="38100">
              <a:solidFill>
                <a:schemeClr val="tx2">
                  <a:lumMod val="75000"/>
                  <a:lumOff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519" name="Tekstvak 12"/>
            <p:cNvSpPr txBox="1">
              <a:spLocks noChangeArrowheads="1"/>
            </p:cNvSpPr>
            <p:nvPr/>
          </p:nvSpPr>
          <p:spPr bwMode="auto">
            <a:xfrm>
              <a:off x="5220071" y="3861048"/>
              <a:ext cx="3600401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>
                  <a:latin typeface="Calibri" pitchFamily="34" charset="0"/>
                </a:rPr>
                <a:t>high semantic surprisal</a:t>
              </a:r>
              <a:endParaRPr lang="nl-NL" sz="2800">
                <a:latin typeface="Calibri" pitchFamily="34" charset="0"/>
              </a:endParaRPr>
            </a:p>
          </p:txBody>
        </p:sp>
      </p:grpSp>
      <p:grpSp>
        <p:nvGrpSpPr>
          <p:cNvPr id="3" name="Groep 16"/>
          <p:cNvGrpSpPr>
            <a:grpSpLocks/>
          </p:cNvGrpSpPr>
          <p:nvPr/>
        </p:nvGrpSpPr>
        <p:grpSpPr bwMode="auto">
          <a:xfrm>
            <a:off x="2700338" y="1989138"/>
            <a:ext cx="5111750" cy="1890712"/>
            <a:chOff x="2699791" y="1988840"/>
            <a:chExt cx="5112569" cy="1891372"/>
          </a:xfrm>
        </p:grpSpPr>
        <p:sp>
          <p:nvSpPr>
            <p:cNvPr id="8" name="Ovaal 7"/>
            <p:cNvSpPr/>
            <p:nvPr/>
          </p:nvSpPr>
          <p:spPr>
            <a:xfrm>
              <a:off x="6227781" y="1988840"/>
              <a:ext cx="1584579" cy="647926"/>
            </a:xfrm>
            <a:prstGeom prst="ellipse">
              <a:avLst/>
            </a:prstGeom>
            <a:noFill/>
            <a:ln w="38100"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cxnSp>
          <p:nvCxnSpPr>
            <p:cNvPr id="9" name="Rechte verbindingslijn met pijl 8"/>
            <p:cNvCxnSpPr>
              <a:stCxn id="8" idx="3"/>
              <a:endCxn id="21516" idx="0"/>
            </p:cNvCxnSpPr>
            <p:nvPr/>
          </p:nvCxnSpPr>
          <p:spPr>
            <a:xfrm rot="5400000">
              <a:off x="5071819" y="1969968"/>
              <a:ext cx="816260" cy="1959289"/>
            </a:xfrm>
            <a:prstGeom prst="straightConnector1">
              <a:avLst/>
            </a:prstGeom>
            <a:ln w="38100">
              <a:solidFill>
                <a:schemeClr val="tx2">
                  <a:lumMod val="75000"/>
                  <a:lumOff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516" name="Tekstvak 9"/>
            <p:cNvSpPr txBox="1">
              <a:spLocks noChangeArrowheads="1"/>
            </p:cNvSpPr>
            <p:nvPr/>
          </p:nvSpPr>
          <p:spPr bwMode="auto">
            <a:xfrm>
              <a:off x="2699791" y="3356992"/>
              <a:ext cx="3600401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>
                  <a:latin typeface="Calibri" pitchFamily="34" charset="0"/>
                </a:rPr>
                <a:t>low semantic surprisal</a:t>
              </a:r>
              <a:endParaRPr lang="nl-NL" sz="2800">
                <a:latin typeface="Calibri" pitchFamily="34" charset="0"/>
              </a:endParaRPr>
            </a:p>
          </p:txBody>
        </p:sp>
      </p:grpSp>
      <p:sp>
        <p:nvSpPr>
          <p:cNvPr id="21508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World knowledge and word expectation</a:t>
            </a:r>
            <a:endParaRPr lang="nl-NL" smtClean="0">
              <a:latin typeface="Calibri" pitchFamily="34" charset="0"/>
            </a:endParaRPr>
          </a:p>
        </p:txBody>
      </p:sp>
      <p:sp>
        <p:nvSpPr>
          <p:cNvPr id="5" name="Tekstvak 4"/>
          <p:cNvSpPr txBox="1">
            <a:spLocks noChangeArrowheads="1"/>
          </p:cNvSpPr>
          <p:nvPr/>
        </p:nvSpPr>
        <p:spPr bwMode="auto">
          <a:xfrm>
            <a:off x="6230938" y="2060575"/>
            <a:ext cx="15097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Calibri" pitchFamily="34" charset="0"/>
              </a:rPr>
              <a:t>accepted</a:t>
            </a:r>
            <a:endParaRPr lang="nl-NL" sz="2800">
              <a:latin typeface="Calibri" pitchFamily="34" charset="0"/>
            </a:endParaRPr>
          </a:p>
        </p:txBody>
      </p:sp>
      <p:sp>
        <p:nvSpPr>
          <p:cNvPr id="6" name="Tekstvak 5"/>
          <p:cNvSpPr txBox="1">
            <a:spLocks noChangeArrowheads="1"/>
          </p:cNvSpPr>
          <p:nvPr/>
        </p:nvSpPr>
        <p:spPr bwMode="auto">
          <a:xfrm>
            <a:off x="6227763" y="2565400"/>
            <a:ext cx="1509712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Calibri" pitchFamily="34" charset="0"/>
              </a:rPr>
              <a:t>accepted</a:t>
            </a:r>
            <a:endParaRPr lang="nl-NL" sz="2800">
              <a:latin typeface="Calibri" pitchFamily="34" charset="0"/>
            </a:endParaRPr>
          </a:p>
        </p:txBody>
      </p:sp>
      <p:sp>
        <p:nvSpPr>
          <p:cNvPr id="14" name="Tekstvak 13"/>
          <p:cNvSpPr txBox="1"/>
          <p:nvPr/>
        </p:nvSpPr>
        <p:spPr>
          <a:xfrm>
            <a:off x="330200" y="4778375"/>
            <a:ext cx="8489950" cy="522288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latin typeface="Calibri" pitchFamily="34" charset="0"/>
              </a:rPr>
              <a:t>These expectations arise from knowledge of </a:t>
            </a:r>
            <a:r>
              <a:rPr lang="en-US" sz="2800" b="1" dirty="0">
                <a:latin typeface="Calibri" pitchFamily="34" charset="0"/>
              </a:rPr>
              <a:t>the world</a:t>
            </a:r>
            <a:endParaRPr lang="nl-NL" sz="2800" b="1" dirty="0">
              <a:latin typeface="Calibri" pitchFamily="34" charset="0"/>
            </a:endParaRPr>
          </a:p>
        </p:txBody>
      </p:sp>
      <p:sp>
        <p:nvSpPr>
          <p:cNvPr id="16" name="Rectangle 8"/>
          <p:cNvSpPr txBox="1">
            <a:spLocks noChangeArrowheads="1"/>
          </p:cNvSpPr>
          <p:nvPr/>
        </p:nvSpPr>
        <p:spPr bwMode="auto">
          <a:xfrm>
            <a:off x="330200" y="2060575"/>
            <a:ext cx="8489950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tabLst>
                <a:tab pos="633413" algn="l"/>
              </a:tabLst>
              <a:defRPr/>
            </a:pPr>
            <a:r>
              <a:rPr lang="en-US" sz="2800" kern="0">
                <a:latin typeface="Calibri" pitchFamily="34" charset="0"/>
              </a:rPr>
              <a:t>3a)	The brilliant paper was immediately</a:t>
            </a:r>
          </a:p>
          <a:p>
            <a:pPr marL="342900" indent="-342900">
              <a:spcBef>
                <a:spcPct val="20000"/>
              </a:spcBef>
              <a:tabLst>
                <a:tab pos="633413" algn="l"/>
              </a:tabLst>
              <a:defRPr/>
            </a:pPr>
            <a:r>
              <a:rPr lang="en-US" sz="2800" kern="0">
                <a:latin typeface="Calibri" pitchFamily="34" charset="0"/>
              </a:rPr>
              <a:t>3b)	The terrible paper was immediately</a:t>
            </a:r>
            <a:endParaRPr lang="en-US" sz="2800" kern="0" dirty="0">
              <a:latin typeface="Calibri" pitchFamily="34" charset="0"/>
            </a:endParaRPr>
          </a:p>
        </p:txBody>
      </p:sp>
      <p:sp>
        <p:nvSpPr>
          <p:cNvPr id="18" name="Tekstvak 17"/>
          <p:cNvSpPr txBox="1">
            <a:spLocks noChangeArrowheads="1"/>
          </p:cNvSpPr>
          <p:nvPr/>
        </p:nvSpPr>
        <p:spPr bwMode="auto">
          <a:xfrm>
            <a:off x="330200" y="5353050"/>
            <a:ext cx="84899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libri" pitchFamily="34" charset="0"/>
              </a:rPr>
              <a:t>Traxler et al. (2000): words take longer to read if they are less expected given the </a:t>
            </a:r>
            <a:r>
              <a:rPr lang="en-US" sz="2400" b="1">
                <a:latin typeface="Calibri" pitchFamily="34" charset="0"/>
              </a:rPr>
              <a:t>situation</a:t>
            </a:r>
            <a:r>
              <a:rPr lang="en-US" sz="2400">
                <a:latin typeface="Calibri" pitchFamily="34" charset="0"/>
              </a:rPr>
              <a:t> described so far </a:t>
            </a:r>
            <a:endParaRPr lang="nl-NL" sz="24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4" grpId="0" animBg="1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al 5"/>
          <p:cNvSpPr/>
          <p:nvPr/>
        </p:nvSpPr>
        <p:spPr>
          <a:xfrm>
            <a:off x="2843213" y="1052513"/>
            <a:ext cx="3241675" cy="2808287"/>
          </a:xfrm>
          <a:prstGeom prst="ellipse">
            <a:avLst/>
          </a:prstGeom>
          <a:solidFill>
            <a:srgbClr val="E5F5F7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7" name="Ovaal 6"/>
          <p:cNvSpPr/>
          <p:nvPr/>
        </p:nvSpPr>
        <p:spPr>
          <a:xfrm>
            <a:off x="3995738" y="2565400"/>
            <a:ext cx="3240087" cy="2808288"/>
          </a:xfrm>
          <a:prstGeom prst="ellipse">
            <a:avLst/>
          </a:prstGeom>
          <a:solidFill>
            <a:srgbClr val="E5F5F7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1835150" y="2565400"/>
            <a:ext cx="3241675" cy="2806700"/>
          </a:xfrm>
          <a:prstGeom prst="ellipse">
            <a:avLst/>
          </a:prstGeom>
          <a:solidFill>
            <a:srgbClr val="E5F5F7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4101" name="Tekstvak 8"/>
          <p:cNvSpPr txBox="1">
            <a:spLocks noChangeArrowheads="1"/>
          </p:cNvSpPr>
          <p:nvPr/>
        </p:nvSpPr>
        <p:spPr bwMode="auto">
          <a:xfrm>
            <a:off x="3276600" y="1557338"/>
            <a:ext cx="244792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latin typeface="Calibri" pitchFamily="34" charset="0"/>
              </a:rPr>
              <a:t>sentence comprehension</a:t>
            </a:r>
            <a:endParaRPr lang="nl-NL" sz="2800">
              <a:latin typeface="Calibri" pitchFamily="34" charset="0"/>
            </a:endParaRPr>
          </a:p>
        </p:txBody>
      </p:sp>
      <p:sp>
        <p:nvSpPr>
          <p:cNvPr id="4102" name="Tekstvak 9"/>
          <p:cNvSpPr txBox="1">
            <a:spLocks noChangeArrowheads="1"/>
          </p:cNvSpPr>
          <p:nvPr/>
        </p:nvSpPr>
        <p:spPr bwMode="auto">
          <a:xfrm>
            <a:off x="1979613" y="3482975"/>
            <a:ext cx="24479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latin typeface="Calibri" pitchFamily="34" charset="0"/>
              </a:rPr>
              <a:t>cognitive modelling</a:t>
            </a:r>
            <a:endParaRPr lang="nl-NL" sz="2800">
              <a:latin typeface="Calibri" pitchFamily="34" charset="0"/>
            </a:endParaRPr>
          </a:p>
        </p:txBody>
      </p:sp>
      <p:sp>
        <p:nvSpPr>
          <p:cNvPr id="4103" name="Tekstvak 10"/>
          <p:cNvSpPr txBox="1">
            <a:spLocks noChangeArrowheads="1"/>
          </p:cNvSpPr>
          <p:nvPr/>
        </p:nvSpPr>
        <p:spPr bwMode="auto">
          <a:xfrm>
            <a:off x="4787900" y="3465513"/>
            <a:ext cx="244792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latin typeface="Calibri" pitchFamily="34" charset="0"/>
              </a:rPr>
              <a:t>information theory</a:t>
            </a:r>
            <a:endParaRPr lang="nl-NL" sz="28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1"/>
          <p:cNvGrpSpPr>
            <a:grpSpLocks/>
          </p:cNvGrpSpPr>
          <p:nvPr/>
        </p:nvGrpSpPr>
        <p:grpSpPr bwMode="auto">
          <a:xfrm>
            <a:off x="5041900" y="2781300"/>
            <a:ext cx="2663825" cy="3436938"/>
            <a:chOff x="4860032" y="2318683"/>
            <a:chExt cx="2664297" cy="2932426"/>
          </a:xfrm>
        </p:grpSpPr>
        <p:cxnSp>
          <p:nvCxnSpPr>
            <p:cNvPr id="23" name="Rechte verbindingslijn met pijl 22"/>
            <p:cNvCxnSpPr/>
            <p:nvPr/>
          </p:nvCxnSpPr>
          <p:spPr>
            <a:xfrm rot="10800000" flipV="1">
              <a:off x="5947663" y="2318683"/>
              <a:ext cx="1587" cy="2202367"/>
            </a:xfrm>
            <a:prstGeom prst="straightConnector1">
              <a:avLst/>
            </a:prstGeom>
            <a:ln w="38100">
              <a:solidFill>
                <a:schemeClr val="tx2">
                  <a:lumMod val="75000"/>
                  <a:lumOff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543" name="Tekstvak 23"/>
            <p:cNvSpPr txBox="1">
              <a:spLocks noChangeArrowheads="1"/>
            </p:cNvSpPr>
            <p:nvPr/>
          </p:nvSpPr>
          <p:spPr bwMode="auto">
            <a:xfrm>
              <a:off x="4860032" y="4437112"/>
              <a:ext cx="2664297" cy="813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>
                  <a:latin typeface="Calibri" pitchFamily="34" charset="0"/>
                </a:rPr>
                <a:t>high semantic entropy</a:t>
              </a:r>
              <a:endParaRPr lang="nl-NL" sz="2800">
                <a:latin typeface="Calibri" pitchFamily="34" charset="0"/>
              </a:endParaRPr>
            </a:p>
          </p:txBody>
        </p:sp>
      </p:grpSp>
      <p:grpSp>
        <p:nvGrpSpPr>
          <p:cNvPr id="3" name="Groep 20"/>
          <p:cNvGrpSpPr>
            <a:grpSpLocks/>
          </p:cNvGrpSpPr>
          <p:nvPr/>
        </p:nvGrpSpPr>
        <p:grpSpPr bwMode="auto">
          <a:xfrm>
            <a:off x="4752975" y="2319338"/>
            <a:ext cx="2520950" cy="2622550"/>
            <a:chOff x="4860032" y="2318683"/>
            <a:chExt cx="2520281" cy="3072535"/>
          </a:xfrm>
        </p:grpSpPr>
        <p:cxnSp>
          <p:nvCxnSpPr>
            <p:cNvPr id="9" name="Rechte verbindingslijn met pijl 8"/>
            <p:cNvCxnSpPr>
              <a:stCxn id="5" idx="1"/>
            </p:cNvCxnSpPr>
            <p:nvPr/>
          </p:nvCxnSpPr>
          <p:spPr>
            <a:xfrm rot="10800000" flipV="1">
              <a:off x="5947181" y="2318683"/>
              <a:ext cx="3174" cy="2202107"/>
            </a:xfrm>
            <a:prstGeom prst="straightConnector1">
              <a:avLst/>
            </a:prstGeom>
            <a:ln w="38100">
              <a:solidFill>
                <a:schemeClr val="tx2">
                  <a:lumMod val="75000"/>
                  <a:lumOff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541" name="Tekstvak 9"/>
            <p:cNvSpPr txBox="1">
              <a:spLocks noChangeArrowheads="1"/>
            </p:cNvSpPr>
            <p:nvPr/>
          </p:nvSpPr>
          <p:spPr bwMode="auto">
            <a:xfrm>
              <a:off x="4860032" y="4437111"/>
              <a:ext cx="2520281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>
                  <a:latin typeface="Calibri" pitchFamily="34" charset="0"/>
                </a:rPr>
                <a:t>low semantic entropy</a:t>
              </a:r>
              <a:endParaRPr lang="nl-NL" sz="2800">
                <a:latin typeface="Calibri" pitchFamily="34" charset="0"/>
              </a:endParaRPr>
            </a:p>
          </p:txBody>
        </p:sp>
      </p:grpSp>
      <p:sp>
        <p:nvSpPr>
          <p:cNvPr id="22532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World knowledge and uncertainty about the rest of the sentence</a:t>
            </a:r>
            <a:endParaRPr lang="nl-NL" smtClean="0">
              <a:latin typeface="Calibri" pitchFamily="34" charset="0"/>
            </a:endParaRPr>
          </a:p>
        </p:txBody>
      </p:sp>
      <p:sp>
        <p:nvSpPr>
          <p:cNvPr id="5" name="Tekstvak 4"/>
          <p:cNvSpPr txBox="1">
            <a:spLocks noChangeArrowheads="1"/>
          </p:cNvSpPr>
          <p:nvPr/>
        </p:nvSpPr>
        <p:spPr bwMode="auto">
          <a:xfrm>
            <a:off x="5949950" y="2071688"/>
            <a:ext cx="26543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>
                <a:latin typeface="Calibri" pitchFamily="34" charset="0"/>
              </a:rPr>
              <a:t>accepted/rejected</a:t>
            </a:r>
            <a:endParaRPr lang="nl-NL" sz="2600">
              <a:latin typeface="Calibri" pitchFamily="34" charset="0"/>
            </a:endParaRPr>
          </a:p>
        </p:txBody>
      </p:sp>
      <p:sp>
        <p:nvSpPr>
          <p:cNvPr id="6" name="Tekstvak 5"/>
          <p:cNvSpPr txBox="1">
            <a:spLocks noChangeArrowheads="1"/>
          </p:cNvSpPr>
          <p:nvPr/>
        </p:nvSpPr>
        <p:spPr bwMode="auto">
          <a:xfrm>
            <a:off x="6156325" y="2524125"/>
            <a:ext cx="26543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>
                <a:latin typeface="Calibri" pitchFamily="34" charset="0"/>
              </a:rPr>
              <a:t>accepted/rejected</a:t>
            </a:r>
            <a:endParaRPr lang="nl-NL" sz="2600">
              <a:latin typeface="Calibri" pitchFamily="34" charset="0"/>
            </a:endParaRPr>
          </a:p>
        </p:txBody>
      </p:sp>
      <p:sp>
        <p:nvSpPr>
          <p:cNvPr id="26" name="Rectangle 8"/>
          <p:cNvSpPr txBox="1">
            <a:spLocks noChangeArrowheads="1"/>
          </p:cNvSpPr>
          <p:nvPr/>
        </p:nvSpPr>
        <p:spPr bwMode="auto">
          <a:xfrm>
            <a:off x="330200" y="2060575"/>
            <a:ext cx="8489950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tabLst>
                <a:tab pos="633413" algn="l"/>
              </a:tabLst>
              <a:defRPr/>
            </a:pPr>
            <a:r>
              <a:rPr lang="en-US" sz="2600" kern="0">
                <a:latin typeface="Calibri" pitchFamily="34" charset="0"/>
              </a:rPr>
              <a:t>4a)	The brilliant paper was immediately</a:t>
            </a:r>
          </a:p>
          <a:p>
            <a:pPr marL="342900" indent="-342900">
              <a:spcBef>
                <a:spcPct val="20000"/>
              </a:spcBef>
              <a:tabLst>
                <a:tab pos="633413" algn="l"/>
              </a:tabLst>
              <a:defRPr/>
            </a:pPr>
            <a:r>
              <a:rPr lang="en-US" sz="2600" kern="0">
                <a:latin typeface="Calibri" pitchFamily="34" charset="0"/>
              </a:rPr>
              <a:t>4b)	The mediocre paper was immediately</a:t>
            </a:r>
            <a:endParaRPr lang="en-US" sz="2600" kern="0" dirty="0">
              <a:latin typeface="Calibri" pitchFamily="34" charset="0"/>
            </a:endParaRPr>
          </a:p>
        </p:txBody>
      </p:sp>
      <p:grpSp>
        <p:nvGrpSpPr>
          <p:cNvPr id="4" name="Groep 39"/>
          <p:cNvGrpSpPr>
            <a:grpSpLocks/>
          </p:cNvGrpSpPr>
          <p:nvPr/>
        </p:nvGrpSpPr>
        <p:grpSpPr bwMode="auto">
          <a:xfrm>
            <a:off x="6402388" y="2349500"/>
            <a:ext cx="2520950" cy="2732088"/>
            <a:chOff x="6402680" y="2348880"/>
            <a:chExt cx="2520281" cy="2732041"/>
          </a:xfrm>
        </p:grpSpPr>
        <p:cxnSp>
          <p:nvCxnSpPr>
            <p:cNvPr id="28" name="Rechte verbindingslijn met pijl 27"/>
            <p:cNvCxnSpPr/>
            <p:nvPr/>
          </p:nvCxnSpPr>
          <p:spPr>
            <a:xfrm rot="5400000">
              <a:off x="7637204" y="3244216"/>
              <a:ext cx="1800194" cy="9522"/>
            </a:xfrm>
            <a:prstGeom prst="straightConnector1">
              <a:avLst/>
            </a:prstGeom>
            <a:ln w="38100">
              <a:solidFill>
                <a:schemeClr val="tx2">
                  <a:lumMod val="75000"/>
                  <a:lumOff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538" name="Tekstvak 28"/>
            <p:cNvSpPr txBox="1">
              <a:spLocks noChangeArrowheads="1"/>
            </p:cNvSpPr>
            <p:nvPr/>
          </p:nvSpPr>
          <p:spPr bwMode="auto">
            <a:xfrm>
              <a:off x="6402680" y="4126814"/>
              <a:ext cx="2520281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2800">
                  <a:latin typeface="Calibri" pitchFamily="34" charset="0"/>
                </a:rPr>
                <a:t>low semantic entropy</a:t>
              </a:r>
              <a:endParaRPr lang="nl-NL" sz="2800">
                <a:latin typeface="Calibri" pitchFamily="34" charset="0"/>
              </a:endParaRPr>
            </a:p>
          </p:txBody>
        </p:sp>
        <p:cxnSp>
          <p:nvCxnSpPr>
            <p:cNvPr id="31" name="Rechte verbindingslijn met pijl 30"/>
            <p:cNvCxnSpPr/>
            <p:nvPr/>
          </p:nvCxnSpPr>
          <p:spPr>
            <a:xfrm rot="5400000">
              <a:off x="8075290" y="3464874"/>
              <a:ext cx="1368401" cy="0"/>
            </a:xfrm>
            <a:prstGeom prst="straightConnector1">
              <a:avLst/>
            </a:prstGeom>
            <a:ln w="38100">
              <a:solidFill>
                <a:schemeClr val="tx2">
                  <a:lumMod val="75000"/>
                  <a:lumOff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Rechte verbindingslijn met pijl 17"/>
          <p:cNvCxnSpPr>
            <a:stCxn id="17" idx="2"/>
            <a:endCxn id="23560" idx="0"/>
          </p:cNvCxnSpPr>
          <p:nvPr/>
        </p:nvCxnSpPr>
        <p:spPr>
          <a:xfrm rot="10800000" flipV="1">
            <a:off x="2851150" y="2311400"/>
            <a:ext cx="3073400" cy="1262063"/>
          </a:xfrm>
          <a:prstGeom prst="straightConnector1">
            <a:avLst/>
          </a:prstGeom>
          <a:ln w="38100">
            <a:solidFill>
              <a:schemeClr val="tx2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World knowledge and uncertainty about the rest of the sentence</a:t>
            </a:r>
            <a:endParaRPr lang="nl-NL" smtClean="0">
              <a:latin typeface="Calibri" pitchFamily="34" charset="0"/>
            </a:endParaRPr>
          </a:p>
        </p:txBody>
      </p:sp>
      <p:sp>
        <p:nvSpPr>
          <p:cNvPr id="23556" name="Tekstvak 4"/>
          <p:cNvSpPr txBox="1">
            <a:spLocks noChangeArrowheads="1"/>
          </p:cNvSpPr>
          <p:nvPr/>
        </p:nvSpPr>
        <p:spPr bwMode="auto">
          <a:xfrm>
            <a:off x="5949950" y="2071688"/>
            <a:ext cx="26543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>
                <a:latin typeface="Calibri" pitchFamily="34" charset="0"/>
              </a:rPr>
              <a:t>accepted/rejected</a:t>
            </a:r>
            <a:endParaRPr lang="nl-NL" sz="2600">
              <a:latin typeface="Calibri" pitchFamily="34" charset="0"/>
            </a:endParaRPr>
          </a:p>
        </p:txBody>
      </p:sp>
      <p:sp>
        <p:nvSpPr>
          <p:cNvPr id="23557" name="Tekstvak 5"/>
          <p:cNvSpPr txBox="1">
            <a:spLocks noChangeArrowheads="1"/>
          </p:cNvSpPr>
          <p:nvPr/>
        </p:nvSpPr>
        <p:spPr bwMode="auto">
          <a:xfrm>
            <a:off x="6156325" y="2524125"/>
            <a:ext cx="26543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>
                <a:latin typeface="Calibri" pitchFamily="34" charset="0"/>
              </a:rPr>
              <a:t>accepted/rejected</a:t>
            </a:r>
            <a:endParaRPr lang="nl-NL" sz="2600">
              <a:latin typeface="Calibri" pitchFamily="34" charset="0"/>
            </a:endParaRPr>
          </a:p>
        </p:txBody>
      </p:sp>
      <p:sp>
        <p:nvSpPr>
          <p:cNvPr id="26" name="Rectangle 8"/>
          <p:cNvSpPr txBox="1">
            <a:spLocks noChangeArrowheads="1"/>
          </p:cNvSpPr>
          <p:nvPr/>
        </p:nvSpPr>
        <p:spPr bwMode="auto">
          <a:xfrm>
            <a:off x="330200" y="2060575"/>
            <a:ext cx="8489950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tabLst>
                <a:tab pos="633413" algn="l"/>
              </a:tabLst>
              <a:defRPr/>
            </a:pPr>
            <a:r>
              <a:rPr lang="en-US" sz="2600" kern="0" dirty="0">
                <a:latin typeface="Calibri" pitchFamily="34" charset="0"/>
              </a:rPr>
              <a:t>4a)	The brilliant paper was immediately</a:t>
            </a:r>
          </a:p>
          <a:p>
            <a:pPr marL="342900" indent="-342900">
              <a:spcBef>
                <a:spcPct val="20000"/>
              </a:spcBef>
              <a:tabLst>
                <a:tab pos="633413" algn="l"/>
              </a:tabLst>
              <a:defRPr/>
            </a:pPr>
            <a:r>
              <a:rPr lang="en-US" sz="2600" kern="0" dirty="0">
                <a:latin typeface="Calibri" pitchFamily="34" charset="0"/>
              </a:rPr>
              <a:t>4b)	The mediocre paper was immediately</a:t>
            </a:r>
          </a:p>
        </p:txBody>
      </p:sp>
      <p:sp>
        <p:nvSpPr>
          <p:cNvPr id="17" name="Ovaal 16"/>
          <p:cNvSpPr/>
          <p:nvPr/>
        </p:nvSpPr>
        <p:spPr>
          <a:xfrm>
            <a:off x="5924550" y="1943100"/>
            <a:ext cx="2808288" cy="735013"/>
          </a:xfrm>
          <a:prstGeom prst="ellipse">
            <a:avLst/>
          </a:prstGeom>
          <a:noFill/>
          <a:ln w="38100"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3560" name="Tekstvak 18"/>
          <p:cNvSpPr txBox="1">
            <a:spLocks noChangeArrowheads="1"/>
          </p:cNvSpPr>
          <p:nvPr/>
        </p:nvSpPr>
        <p:spPr bwMode="auto">
          <a:xfrm>
            <a:off x="330200" y="3573463"/>
            <a:ext cx="50403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Calibri" pitchFamily="34" charset="0"/>
              </a:rPr>
              <a:t>low semantic entropy reduction</a:t>
            </a:r>
            <a:endParaRPr lang="nl-NL" sz="2800">
              <a:latin typeface="Calibri" pitchFamily="34" charset="0"/>
            </a:endParaRPr>
          </a:p>
        </p:txBody>
      </p:sp>
      <p:sp>
        <p:nvSpPr>
          <p:cNvPr id="30" name="Ovaal 29"/>
          <p:cNvSpPr/>
          <p:nvPr/>
        </p:nvSpPr>
        <p:spPr>
          <a:xfrm>
            <a:off x="6076950" y="2427288"/>
            <a:ext cx="2808288" cy="736600"/>
          </a:xfrm>
          <a:prstGeom prst="ellipse">
            <a:avLst/>
          </a:prstGeom>
          <a:noFill/>
          <a:ln w="38100"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cxnSp>
        <p:nvCxnSpPr>
          <p:cNvPr id="32" name="Rechte verbindingslijn met pijl 31"/>
          <p:cNvCxnSpPr>
            <a:stCxn id="30" idx="3"/>
            <a:endCxn id="33" idx="0"/>
          </p:cNvCxnSpPr>
          <p:nvPr/>
        </p:nvCxnSpPr>
        <p:spPr>
          <a:xfrm rot="5400000">
            <a:off x="5356225" y="3070226"/>
            <a:ext cx="1146175" cy="1117600"/>
          </a:xfrm>
          <a:prstGeom prst="straightConnector1">
            <a:avLst/>
          </a:prstGeom>
          <a:ln w="38100">
            <a:solidFill>
              <a:schemeClr val="tx2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kstvak 32"/>
          <p:cNvSpPr txBox="1">
            <a:spLocks noChangeArrowheads="1"/>
          </p:cNvSpPr>
          <p:nvPr/>
        </p:nvSpPr>
        <p:spPr bwMode="auto">
          <a:xfrm>
            <a:off x="2849563" y="4202113"/>
            <a:ext cx="50419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Calibri" pitchFamily="34" charset="0"/>
              </a:rPr>
              <a:t>high semantic entropy reduction</a:t>
            </a:r>
            <a:endParaRPr lang="nl-NL" sz="2800">
              <a:latin typeface="Calibri" pitchFamily="34" charset="0"/>
            </a:endParaRPr>
          </a:p>
        </p:txBody>
      </p:sp>
      <p:sp>
        <p:nvSpPr>
          <p:cNvPr id="37" name="Tekstvak 36"/>
          <p:cNvSpPr txBox="1"/>
          <p:nvPr/>
        </p:nvSpPr>
        <p:spPr>
          <a:xfrm>
            <a:off x="330200" y="5211763"/>
            <a:ext cx="8489950" cy="522287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latin typeface="Calibri" pitchFamily="34" charset="0"/>
              </a:rPr>
              <a:t>These uncertainties arise from knowledge of </a:t>
            </a:r>
            <a:r>
              <a:rPr lang="en-US" sz="2800" b="1" dirty="0">
                <a:latin typeface="Calibri" pitchFamily="34" charset="0"/>
              </a:rPr>
              <a:t>the world</a:t>
            </a:r>
            <a:endParaRPr lang="nl-NL" sz="28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3" grpId="0"/>
      <p:bldP spid="3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Syntactic versus semantic word information</a:t>
            </a:r>
            <a:endParaRPr lang="nl-NL" smtClean="0">
              <a:latin typeface="Calibri" pitchFamily="34" charset="0"/>
            </a:endParaRPr>
          </a:p>
        </p:txBody>
      </p:sp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</p:nvPr>
        </p:nvGraphicFramePr>
        <p:xfrm>
          <a:off x="330200" y="2060575"/>
          <a:ext cx="8489949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9983"/>
                <a:gridCol w="2635953"/>
                <a:gridCol w="3024013"/>
              </a:tblGrid>
              <a:tr h="370840">
                <a:tc>
                  <a:txBody>
                    <a:bodyPr/>
                    <a:lstStyle/>
                    <a:p>
                      <a:endParaRPr lang="nl-NL" sz="2800" dirty="0">
                        <a:latin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alibri" pitchFamily="34" charset="0"/>
                        </a:rPr>
                        <a:t>Syntactic information</a:t>
                      </a:r>
                      <a:endParaRPr lang="nl-NL" sz="28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alibri" pitchFamily="34" charset="0"/>
                        </a:rPr>
                        <a:t>Semantic information</a:t>
                      </a:r>
                      <a:endParaRPr lang="nl-NL" sz="280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Calibri" pitchFamily="34" charset="0"/>
                        </a:rPr>
                        <a:t>Source of knowledge</a:t>
                      </a:r>
                      <a:endParaRPr lang="nl-NL" sz="2800" b="1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alibri" pitchFamily="34" charset="0"/>
                        </a:rPr>
                        <a:t>Language</a:t>
                      </a:r>
                      <a:endParaRPr lang="nl-NL" sz="28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alibri" pitchFamily="34" charset="0"/>
                        </a:rPr>
                        <a:t>The world</a:t>
                      </a:r>
                      <a:endParaRPr lang="nl-NL" sz="280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Calibri" pitchFamily="34" charset="0"/>
                        </a:rPr>
                        <a:t>Probabilities</a:t>
                      </a:r>
                      <a:r>
                        <a:rPr lang="en-US" sz="2800" b="1" baseline="0" dirty="0" smtClean="0">
                          <a:latin typeface="Calibri" pitchFamily="34" charset="0"/>
                        </a:rPr>
                        <a:t> of</a:t>
                      </a:r>
                      <a:endParaRPr lang="nl-NL" sz="2800" b="1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alibri" pitchFamily="34" charset="0"/>
                        </a:rPr>
                        <a:t>Word sequences</a:t>
                      </a:r>
                      <a:endParaRPr lang="nl-NL" sz="28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alibri" pitchFamily="34" charset="0"/>
                        </a:rPr>
                        <a:t>States of the world</a:t>
                      </a:r>
                      <a:endParaRPr lang="nl-NL" sz="280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Calibri" pitchFamily="34" charset="0"/>
                        </a:rPr>
                        <a:t>Cognitive task</a:t>
                      </a:r>
                      <a:endParaRPr lang="nl-NL" sz="2800" b="1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alibri" pitchFamily="34" charset="0"/>
                        </a:rPr>
                        <a:t>Sentence recognition</a:t>
                      </a:r>
                      <a:endParaRPr lang="nl-NL" sz="28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alibri" pitchFamily="34" charset="0"/>
                        </a:rPr>
                        <a:t>Simulation of described situation</a:t>
                      </a:r>
                      <a:endParaRPr lang="nl-NL" sz="2800" dirty="0">
                        <a:latin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Word-information measures in the sentence-comprehension model</a:t>
            </a:r>
            <a:endParaRPr lang="nl-NL" smtClean="0">
              <a:latin typeface="Calibri" pitchFamily="34" charset="0"/>
            </a:endParaRPr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30200" y="2060575"/>
            <a:ext cx="8489950" cy="4105275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dirty="0" smtClean="0">
                <a:latin typeface="Calibri" pitchFamily="34" charset="0"/>
              </a:rPr>
              <a:t>For each word of each </a:t>
            </a:r>
            <a:r>
              <a:rPr lang="en-US" dirty="0" err="1" smtClean="0">
                <a:latin typeface="Calibri" pitchFamily="34" charset="0"/>
              </a:rPr>
              <a:t>microlanguage</a:t>
            </a:r>
            <a:r>
              <a:rPr lang="en-US" dirty="0" smtClean="0">
                <a:latin typeface="Calibri" pitchFamily="34" charset="0"/>
              </a:rPr>
              <a:t> sentence, four information values can be computed</a:t>
            </a:r>
          </a:p>
          <a:p>
            <a:pPr eaLnBrk="1" hangingPunct="1">
              <a:defRPr/>
            </a:pPr>
            <a:r>
              <a:rPr lang="en-US" b="1" dirty="0" smtClean="0">
                <a:latin typeface="Calibri" pitchFamily="34" charset="0"/>
              </a:rPr>
              <a:t>Syntactic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b="1" dirty="0" smtClean="0">
                <a:latin typeface="Calibri" pitchFamily="34" charset="0"/>
              </a:rPr>
              <a:t>surprisal</a:t>
            </a:r>
            <a:r>
              <a:rPr lang="en-US" dirty="0" smtClean="0">
                <a:latin typeface="Calibri" pitchFamily="34" charset="0"/>
              </a:rPr>
              <a:t> and </a:t>
            </a:r>
            <a:r>
              <a:rPr lang="en-US" b="1" dirty="0" smtClean="0">
                <a:latin typeface="Calibri" pitchFamily="34" charset="0"/>
              </a:rPr>
              <a:t>syntactic entropy reduction</a:t>
            </a:r>
            <a:r>
              <a:rPr lang="en-US" dirty="0" smtClean="0">
                <a:latin typeface="Calibri" pitchFamily="34" charset="0"/>
              </a:rPr>
              <a:t>: follow directly from the </a:t>
            </a:r>
            <a:r>
              <a:rPr lang="en-US" dirty="0" err="1" smtClean="0">
                <a:latin typeface="Calibri" pitchFamily="34" charset="0"/>
              </a:rPr>
              <a:t>microlanguage</a:t>
            </a:r>
            <a:r>
              <a:rPr lang="en-US" dirty="0" smtClean="0">
                <a:latin typeface="Calibri" pitchFamily="34" charset="0"/>
              </a:rPr>
              <a:t> sentence’s occurrence probabilities</a:t>
            </a:r>
          </a:p>
          <a:p>
            <a:pPr eaLnBrk="1" hangingPunct="1">
              <a:defRPr/>
            </a:pPr>
            <a:r>
              <a:rPr lang="en-US" b="1" dirty="0" smtClean="0">
                <a:latin typeface="Calibri" pitchFamily="34" charset="0"/>
              </a:rPr>
              <a:t>Semantic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b="1" dirty="0" smtClean="0">
                <a:latin typeface="Calibri" pitchFamily="34" charset="0"/>
              </a:rPr>
              <a:t>surprisal</a:t>
            </a:r>
            <a:r>
              <a:rPr lang="en-US" dirty="0" smtClean="0">
                <a:latin typeface="Calibri" pitchFamily="34" charset="0"/>
              </a:rPr>
              <a:t> and </a:t>
            </a:r>
            <a:r>
              <a:rPr lang="en-US" b="1" dirty="0" smtClean="0">
                <a:latin typeface="Calibri" pitchFamily="34" charset="0"/>
              </a:rPr>
              <a:t>semantic entropy reduction</a:t>
            </a:r>
            <a:r>
              <a:rPr lang="en-US" dirty="0" smtClean="0">
                <a:latin typeface="Calibri" pitchFamily="34" charset="0"/>
              </a:rPr>
              <a:t>: follow from probabilities of situations described by the sentences (estimated by situation vectors)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6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Computing semantic surprisal</a:t>
            </a:r>
            <a:endParaRPr lang="nl-NL" smtClean="0">
              <a:latin typeface="Calibri" pitchFamily="34" charset="0"/>
            </a:endParaRPr>
          </a:p>
        </p:txBody>
      </p:sp>
      <p:sp>
        <p:nvSpPr>
          <p:cNvPr id="26627" name="Tekstvak 4"/>
          <p:cNvSpPr txBox="1">
            <a:spLocks noChangeArrowheads="1"/>
          </p:cNvSpPr>
          <p:nvPr/>
        </p:nvSpPr>
        <p:spPr bwMode="auto">
          <a:xfrm>
            <a:off x="323850" y="2060575"/>
            <a:ext cx="20875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libri" pitchFamily="34" charset="0"/>
              </a:rPr>
              <a:t>sentence so far</a:t>
            </a:r>
            <a:endParaRPr lang="nl-NL" sz="2400">
              <a:latin typeface="Calibri" pitchFamily="34" charset="0"/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4645025" y="2060575"/>
            <a:ext cx="1223963" cy="461963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400" i="1" dirty="0">
                <a:latin typeface="Calibri" pitchFamily="34" charset="0"/>
              </a:rPr>
              <a:t>w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,…,</a:t>
            </a:r>
            <a:r>
              <a:rPr lang="en-US" sz="2400" i="1" dirty="0" err="1">
                <a:latin typeface="Calibri" pitchFamily="34" charset="0"/>
              </a:rPr>
              <a:t>w</a:t>
            </a:r>
            <a:r>
              <a:rPr lang="en-US" sz="2400" i="1" baseline="-25000" dirty="0" err="1">
                <a:latin typeface="Calibri" pitchFamily="34" charset="0"/>
              </a:rPr>
              <a:t>i</a:t>
            </a:r>
            <a:endParaRPr lang="nl-NL" sz="2400" i="1" baseline="-25000" dirty="0">
              <a:latin typeface="Calibri" pitchFamily="34" charset="0"/>
            </a:endParaRPr>
          </a:p>
        </p:txBody>
      </p:sp>
      <p:sp>
        <p:nvSpPr>
          <p:cNvPr id="7" name="Tekstvak 6"/>
          <p:cNvSpPr txBox="1">
            <a:spLocks noChangeArrowheads="1"/>
          </p:cNvSpPr>
          <p:nvPr/>
        </p:nvSpPr>
        <p:spPr bwMode="auto">
          <a:xfrm>
            <a:off x="323850" y="2636838"/>
            <a:ext cx="24479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libri" pitchFamily="34" charset="0"/>
              </a:rPr>
              <a:t>complete sentences</a:t>
            </a:r>
            <a:endParaRPr lang="nl-NL" sz="2400">
              <a:latin typeface="Calibri" pitchFamily="34" charset="0"/>
            </a:endParaRPr>
          </a:p>
        </p:txBody>
      </p:sp>
      <p:sp>
        <p:nvSpPr>
          <p:cNvPr id="14" name="Tekstvak 13"/>
          <p:cNvSpPr txBox="1">
            <a:spLocks noChangeArrowheads="1"/>
          </p:cNvSpPr>
          <p:nvPr/>
        </p:nvSpPr>
        <p:spPr bwMode="auto">
          <a:xfrm>
            <a:off x="323850" y="3573463"/>
            <a:ext cx="24479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libri" pitchFamily="34" charset="0"/>
              </a:rPr>
              <a:t>described situations</a:t>
            </a:r>
            <a:endParaRPr lang="nl-NL" sz="2400">
              <a:latin typeface="Calibri" pitchFamily="34" charset="0"/>
            </a:endParaRPr>
          </a:p>
        </p:txBody>
      </p:sp>
      <p:sp>
        <p:nvSpPr>
          <p:cNvPr id="15" name="Tekstvak 14"/>
          <p:cNvSpPr txBox="1">
            <a:spLocks noChangeArrowheads="1"/>
          </p:cNvSpPr>
          <p:nvPr/>
        </p:nvSpPr>
        <p:spPr bwMode="auto">
          <a:xfrm>
            <a:off x="323850" y="4541838"/>
            <a:ext cx="1871663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libri" pitchFamily="34" charset="0"/>
              </a:rPr>
              <a:t>situation vectors</a:t>
            </a:r>
            <a:endParaRPr lang="nl-NL" sz="2400">
              <a:latin typeface="Calibri" pitchFamily="34" charset="0"/>
            </a:endParaRPr>
          </a:p>
        </p:txBody>
      </p:sp>
      <p:sp>
        <p:nvSpPr>
          <p:cNvPr id="16" name="Tekstvak 15"/>
          <p:cNvSpPr txBox="1">
            <a:spLocks noChangeArrowheads="1"/>
          </p:cNvSpPr>
          <p:nvPr/>
        </p:nvSpPr>
        <p:spPr bwMode="auto">
          <a:xfrm>
            <a:off x="323850" y="5407025"/>
            <a:ext cx="30956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libri" pitchFamily="34" charset="0"/>
              </a:rPr>
              <a:t>vector for disjunction of situations</a:t>
            </a:r>
            <a:endParaRPr lang="nl-NL" sz="2400">
              <a:latin typeface="Calibri" pitchFamily="34" charset="0"/>
            </a:endParaRPr>
          </a:p>
        </p:txBody>
      </p:sp>
      <p:grpSp>
        <p:nvGrpSpPr>
          <p:cNvPr id="2" name="Groep 115"/>
          <p:cNvGrpSpPr>
            <a:grpSpLocks/>
          </p:cNvGrpSpPr>
          <p:nvPr/>
        </p:nvGrpSpPr>
        <p:grpSpPr bwMode="auto">
          <a:xfrm>
            <a:off x="2051050" y="2522538"/>
            <a:ext cx="6408738" cy="792162"/>
            <a:chOff x="2051720" y="2522512"/>
            <a:chExt cx="6408663" cy="792089"/>
          </a:xfrm>
        </p:grpSpPr>
        <p:sp>
          <p:nvSpPr>
            <p:cNvPr id="8" name="Tekstvak 7"/>
            <p:cNvSpPr txBox="1"/>
            <p:nvPr/>
          </p:nvSpPr>
          <p:spPr>
            <a:xfrm>
              <a:off x="2051720" y="2852682"/>
              <a:ext cx="1439846" cy="461919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400" i="1" dirty="0">
                  <a:latin typeface="Calibri" pitchFamily="34" charset="0"/>
                </a:rPr>
                <a:t>w</a:t>
              </a:r>
              <a:r>
                <a:rPr lang="en-US" sz="2400" baseline="-25000" dirty="0">
                  <a:latin typeface="Calibri" pitchFamily="34" charset="0"/>
                </a:rPr>
                <a:t>1</a:t>
              </a:r>
              <a:r>
                <a:rPr lang="en-US" sz="2400" dirty="0">
                  <a:latin typeface="Calibri" pitchFamily="34" charset="0"/>
                </a:rPr>
                <a:t>,…,</a:t>
              </a:r>
              <a:r>
                <a:rPr lang="en-US" sz="2400" i="1" dirty="0" err="1">
                  <a:latin typeface="Calibri" pitchFamily="34" charset="0"/>
                </a:rPr>
                <a:t>w</a:t>
              </a:r>
              <a:r>
                <a:rPr lang="en-US" sz="2400" i="1" baseline="-25000" dirty="0" err="1">
                  <a:latin typeface="Calibri" pitchFamily="34" charset="0"/>
                </a:rPr>
                <a:t>i</a:t>
              </a:r>
              <a:r>
                <a:rPr lang="en-US" sz="2400" dirty="0">
                  <a:latin typeface="Calibri" pitchFamily="34" charset="0"/>
                </a:rPr>
                <a:t>,…</a:t>
              </a:r>
              <a:endParaRPr lang="nl-NL" sz="2400" i="1" baseline="-25000" dirty="0">
                <a:latin typeface="Calibri" pitchFamily="34" charset="0"/>
              </a:endParaRPr>
            </a:p>
          </p:txBody>
        </p:sp>
        <p:sp>
          <p:nvSpPr>
            <p:cNvPr id="17" name="Tekstvak 16"/>
            <p:cNvSpPr txBox="1"/>
            <p:nvPr/>
          </p:nvSpPr>
          <p:spPr>
            <a:xfrm>
              <a:off x="3707464" y="2852682"/>
              <a:ext cx="1441433" cy="461919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400" i="1" dirty="0">
                  <a:latin typeface="Calibri" pitchFamily="34" charset="0"/>
                </a:rPr>
                <a:t>w</a:t>
              </a:r>
              <a:r>
                <a:rPr lang="en-US" sz="2400" baseline="-25000" dirty="0">
                  <a:latin typeface="Calibri" pitchFamily="34" charset="0"/>
                </a:rPr>
                <a:t>1</a:t>
              </a:r>
              <a:r>
                <a:rPr lang="en-US" sz="2400" dirty="0">
                  <a:latin typeface="Calibri" pitchFamily="34" charset="0"/>
                </a:rPr>
                <a:t>,…,</a:t>
              </a:r>
              <a:r>
                <a:rPr lang="en-US" sz="2400" i="1" dirty="0" err="1">
                  <a:latin typeface="Calibri" pitchFamily="34" charset="0"/>
                </a:rPr>
                <a:t>w</a:t>
              </a:r>
              <a:r>
                <a:rPr lang="en-US" sz="2400" i="1" baseline="-25000" dirty="0" err="1">
                  <a:latin typeface="Calibri" pitchFamily="34" charset="0"/>
                </a:rPr>
                <a:t>i</a:t>
              </a:r>
              <a:r>
                <a:rPr lang="en-US" sz="2400" dirty="0">
                  <a:latin typeface="Calibri" pitchFamily="34" charset="0"/>
                </a:rPr>
                <a:t>,…</a:t>
              </a:r>
              <a:endParaRPr lang="nl-NL" sz="2400" i="1" baseline="-25000" dirty="0">
                <a:latin typeface="Calibri" pitchFamily="34" charset="0"/>
              </a:endParaRPr>
            </a:p>
          </p:txBody>
        </p:sp>
        <p:sp>
          <p:nvSpPr>
            <p:cNvPr id="18" name="Tekstvak 17"/>
            <p:cNvSpPr txBox="1"/>
            <p:nvPr/>
          </p:nvSpPr>
          <p:spPr>
            <a:xfrm>
              <a:off x="5364794" y="2852682"/>
              <a:ext cx="1439845" cy="461919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400" i="1" dirty="0">
                  <a:latin typeface="Calibri" pitchFamily="34" charset="0"/>
                </a:rPr>
                <a:t>w</a:t>
              </a:r>
              <a:r>
                <a:rPr lang="en-US" sz="2400" baseline="-25000" dirty="0">
                  <a:latin typeface="Calibri" pitchFamily="34" charset="0"/>
                </a:rPr>
                <a:t>1</a:t>
              </a:r>
              <a:r>
                <a:rPr lang="en-US" sz="2400" dirty="0">
                  <a:latin typeface="Calibri" pitchFamily="34" charset="0"/>
                </a:rPr>
                <a:t>,…,</a:t>
              </a:r>
              <a:r>
                <a:rPr lang="en-US" sz="2400" i="1" dirty="0" err="1">
                  <a:latin typeface="Calibri" pitchFamily="34" charset="0"/>
                </a:rPr>
                <a:t>w</a:t>
              </a:r>
              <a:r>
                <a:rPr lang="en-US" sz="2400" i="1" baseline="-25000" dirty="0" err="1">
                  <a:latin typeface="Calibri" pitchFamily="34" charset="0"/>
                </a:rPr>
                <a:t>i</a:t>
              </a:r>
              <a:r>
                <a:rPr lang="en-US" sz="2400" dirty="0">
                  <a:latin typeface="Calibri" pitchFamily="34" charset="0"/>
                </a:rPr>
                <a:t>,…</a:t>
              </a:r>
              <a:endParaRPr lang="nl-NL" sz="2400" i="1" baseline="-25000" dirty="0">
                <a:latin typeface="Calibri" pitchFamily="34" charset="0"/>
              </a:endParaRPr>
            </a:p>
          </p:txBody>
        </p:sp>
        <p:sp>
          <p:nvSpPr>
            <p:cNvPr id="19" name="Tekstvak 18"/>
            <p:cNvSpPr txBox="1"/>
            <p:nvPr/>
          </p:nvSpPr>
          <p:spPr>
            <a:xfrm>
              <a:off x="7020537" y="2852682"/>
              <a:ext cx="1439846" cy="461919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400" i="1" dirty="0">
                  <a:latin typeface="Calibri" pitchFamily="34" charset="0"/>
                </a:rPr>
                <a:t>w</a:t>
              </a:r>
              <a:r>
                <a:rPr lang="en-US" sz="2400" baseline="-25000" dirty="0">
                  <a:latin typeface="Calibri" pitchFamily="34" charset="0"/>
                </a:rPr>
                <a:t>1</a:t>
              </a:r>
              <a:r>
                <a:rPr lang="en-US" sz="2400" dirty="0">
                  <a:latin typeface="Calibri" pitchFamily="34" charset="0"/>
                </a:rPr>
                <a:t>,…,</a:t>
              </a:r>
              <a:r>
                <a:rPr lang="en-US" sz="2400" i="1" dirty="0" err="1">
                  <a:latin typeface="Calibri" pitchFamily="34" charset="0"/>
                </a:rPr>
                <a:t>w</a:t>
              </a:r>
              <a:r>
                <a:rPr lang="en-US" sz="2400" i="1" baseline="-25000" dirty="0" err="1">
                  <a:latin typeface="Calibri" pitchFamily="34" charset="0"/>
                </a:rPr>
                <a:t>i</a:t>
              </a:r>
              <a:r>
                <a:rPr lang="en-US" sz="2400" dirty="0">
                  <a:latin typeface="Calibri" pitchFamily="34" charset="0"/>
                </a:rPr>
                <a:t>,…</a:t>
              </a:r>
              <a:endParaRPr lang="nl-NL" sz="2400" i="1" baseline="-25000" dirty="0">
                <a:latin typeface="Calibri" pitchFamily="34" charset="0"/>
              </a:endParaRPr>
            </a:p>
          </p:txBody>
        </p:sp>
        <p:cxnSp>
          <p:nvCxnSpPr>
            <p:cNvPr id="48" name="Rechte verbindingslijn met pijl 47"/>
            <p:cNvCxnSpPr>
              <a:stCxn id="6" idx="2"/>
              <a:endCxn id="8" idx="0"/>
            </p:cNvCxnSpPr>
            <p:nvPr/>
          </p:nvCxnSpPr>
          <p:spPr>
            <a:xfrm rot="5400000">
              <a:off x="3849556" y="1445392"/>
              <a:ext cx="330170" cy="2484409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Rechte verbindingslijn met pijl 48"/>
            <p:cNvCxnSpPr>
              <a:stCxn id="6" idx="2"/>
              <a:endCxn id="17" idx="0"/>
            </p:cNvCxnSpPr>
            <p:nvPr/>
          </p:nvCxnSpPr>
          <p:spPr>
            <a:xfrm rot="5400000">
              <a:off x="4677429" y="2273264"/>
              <a:ext cx="330170" cy="828665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Rechte verbindingslijn met pijl 51"/>
            <p:cNvCxnSpPr>
              <a:stCxn id="6" idx="2"/>
              <a:endCxn id="18" idx="0"/>
            </p:cNvCxnSpPr>
            <p:nvPr/>
          </p:nvCxnSpPr>
          <p:spPr>
            <a:xfrm rot="16200000" flipH="1">
              <a:off x="5505300" y="2274058"/>
              <a:ext cx="330170" cy="827077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Rechte verbindingslijn met pijl 55"/>
            <p:cNvCxnSpPr>
              <a:stCxn id="6" idx="2"/>
              <a:endCxn id="19" idx="0"/>
            </p:cNvCxnSpPr>
            <p:nvPr/>
          </p:nvCxnSpPr>
          <p:spPr>
            <a:xfrm rot="16200000" flipH="1">
              <a:off x="6333171" y="1446186"/>
              <a:ext cx="330170" cy="2482821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ep 117"/>
          <p:cNvGrpSpPr>
            <a:grpSpLocks/>
          </p:cNvGrpSpPr>
          <p:nvPr/>
        </p:nvGrpSpPr>
        <p:grpSpPr bwMode="auto">
          <a:xfrm>
            <a:off x="2052638" y="4251325"/>
            <a:ext cx="6408737" cy="977900"/>
            <a:chOff x="2051993" y="4251499"/>
            <a:chExt cx="6408985" cy="977701"/>
          </a:xfrm>
        </p:grpSpPr>
        <p:sp>
          <p:nvSpPr>
            <p:cNvPr id="29" name="Tekstvak 28"/>
            <p:cNvSpPr txBox="1"/>
            <p:nvPr/>
          </p:nvSpPr>
          <p:spPr>
            <a:xfrm>
              <a:off x="2051993" y="4767332"/>
              <a:ext cx="1439918" cy="461868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dirty="0">
                  <a:latin typeface="Calibri" pitchFamily="34" charset="0"/>
                </a:rPr>
                <a:t>sit</a:t>
              </a:r>
              <a:r>
                <a:rPr lang="en-US" sz="2400" baseline="-25000" dirty="0">
                  <a:latin typeface="Calibri" pitchFamily="34" charset="0"/>
                </a:rPr>
                <a:t>1</a:t>
              </a:r>
              <a:endParaRPr lang="nl-NL" sz="2400" baseline="-25000" dirty="0">
                <a:latin typeface="Calibri" pitchFamily="34" charset="0"/>
              </a:endParaRPr>
            </a:p>
          </p:txBody>
        </p:sp>
        <p:cxnSp>
          <p:nvCxnSpPr>
            <p:cNvPr id="31" name="Rechte verbindingslijn met pijl 30"/>
            <p:cNvCxnSpPr/>
            <p:nvPr/>
          </p:nvCxnSpPr>
          <p:spPr>
            <a:xfrm>
              <a:off x="2556838" y="4846691"/>
              <a:ext cx="431817" cy="1587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kstvak 33"/>
            <p:cNvSpPr txBox="1"/>
            <p:nvPr/>
          </p:nvSpPr>
          <p:spPr>
            <a:xfrm>
              <a:off x="3707819" y="4767332"/>
              <a:ext cx="1441506" cy="461868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dirty="0">
                  <a:latin typeface="Calibri" pitchFamily="34" charset="0"/>
                </a:rPr>
                <a:t>sit</a:t>
              </a:r>
              <a:r>
                <a:rPr lang="en-US" sz="2400" baseline="-25000" dirty="0">
                  <a:latin typeface="Calibri" pitchFamily="34" charset="0"/>
                </a:rPr>
                <a:t>2</a:t>
              </a:r>
              <a:endParaRPr lang="nl-NL" sz="2400" baseline="-25000" dirty="0">
                <a:latin typeface="Calibri" pitchFamily="34" charset="0"/>
              </a:endParaRPr>
            </a:p>
          </p:txBody>
        </p:sp>
        <p:cxnSp>
          <p:nvCxnSpPr>
            <p:cNvPr id="35" name="Rechte verbindingslijn met pijl 34"/>
            <p:cNvCxnSpPr/>
            <p:nvPr/>
          </p:nvCxnSpPr>
          <p:spPr>
            <a:xfrm>
              <a:off x="4212664" y="4849865"/>
              <a:ext cx="431817" cy="1587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kstvak 36"/>
            <p:cNvSpPr txBox="1"/>
            <p:nvPr/>
          </p:nvSpPr>
          <p:spPr>
            <a:xfrm>
              <a:off x="5363646" y="4767332"/>
              <a:ext cx="1441506" cy="461868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dirty="0">
                  <a:latin typeface="Calibri" pitchFamily="34" charset="0"/>
                </a:rPr>
                <a:t>sit</a:t>
              </a:r>
              <a:r>
                <a:rPr lang="en-US" sz="2400" baseline="-25000" dirty="0">
                  <a:latin typeface="Calibri" pitchFamily="34" charset="0"/>
                </a:rPr>
                <a:t>3</a:t>
              </a:r>
              <a:endParaRPr lang="nl-NL" sz="2400" baseline="-25000" dirty="0">
                <a:latin typeface="Calibri" pitchFamily="34" charset="0"/>
              </a:endParaRPr>
            </a:p>
          </p:txBody>
        </p:sp>
        <p:sp>
          <p:nvSpPr>
            <p:cNvPr id="39" name="Tekstvak 38"/>
            <p:cNvSpPr txBox="1"/>
            <p:nvPr/>
          </p:nvSpPr>
          <p:spPr>
            <a:xfrm>
              <a:off x="7021060" y="4767332"/>
              <a:ext cx="1439918" cy="461868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dirty="0">
                  <a:latin typeface="Calibri" pitchFamily="34" charset="0"/>
                </a:rPr>
                <a:t>sit</a:t>
              </a:r>
              <a:r>
                <a:rPr lang="en-US" sz="2400" baseline="-25000" dirty="0">
                  <a:latin typeface="Calibri" pitchFamily="34" charset="0"/>
                </a:rPr>
                <a:t>4</a:t>
              </a:r>
              <a:endParaRPr lang="nl-NL" sz="2400" baseline="-25000" dirty="0">
                <a:latin typeface="Calibri" pitchFamily="34" charset="0"/>
              </a:endParaRPr>
            </a:p>
          </p:txBody>
        </p:sp>
        <p:cxnSp>
          <p:nvCxnSpPr>
            <p:cNvPr id="40" name="Rechte verbindingslijn met pijl 39"/>
            <p:cNvCxnSpPr/>
            <p:nvPr/>
          </p:nvCxnSpPr>
          <p:spPr>
            <a:xfrm>
              <a:off x="5868491" y="4853040"/>
              <a:ext cx="431817" cy="1587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Rechte verbindingslijn met pijl 40"/>
            <p:cNvCxnSpPr/>
            <p:nvPr/>
          </p:nvCxnSpPr>
          <p:spPr>
            <a:xfrm>
              <a:off x="7452877" y="4848278"/>
              <a:ext cx="431817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Rechte verbindingslijn met pijl 62"/>
            <p:cNvCxnSpPr>
              <a:stCxn id="21" idx="2"/>
              <a:endCxn id="29" idx="0"/>
            </p:cNvCxnSpPr>
            <p:nvPr/>
          </p:nvCxnSpPr>
          <p:spPr>
            <a:xfrm rot="5400000">
              <a:off x="2513242" y="4509415"/>
              <a:ext cx="517420" cy="1588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Rechte verbindingslijn met pijl 67"/>
            <p:cNvCxnSpPr>
              <a:stCxn id="33" idx="2"/>
              <a:endCxn id="34" idx="0"/>
            </p:cNvCxnSpPr>
            <p:nvPr/>
          </p:nvCxnSpPr>
          <p:spPr>
            <a:xfrm rot="5400000">
              <a:off x="4169069" y="4509415"/>
              <a:ext cx="517420" cy="1587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Rechte verbindingslijn met pijl 94"/>
            <p:cNvCxnSpPr>
              <a:stCxn id="36" idx="2"/>
              <a:endCxn id="37" idx="0"/>
            </p:cNvCxnSpPr>
            <p:nvPr/>
          </p:nvCxnSpPr>
          <p:spPr>
            <a:xfrm rot="5400000">
              <a:off x="5826483" y="4509415"/>
              <a:ext cx="517420" cy="1587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Rechte verbindingslijn met pijl 97"/>
            <p:cNvCxnSpPr>
              <a:stCxn id="38" idx="2"/>
              <a:endCxn id="39" idx="0"/>
            </p:cNvCxnSpPr>
            <p:nvPr/>
          </p:nvCxnSpPr>
          <p:spPr>
            <a:xfrm rot="5400000">
              <a:off x="7482309" y="4509415"/>
              <a:ext cx="517420" cy="1588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ep 116"/>
          <p:cNvGrpSpPr>
            <a:grpSpLocks/>
          </p:cNvGrpSpPr>
          <p:nvPr/>
        </p:nvGrpSpPr>
        <p:grpSpPr bwMode="auto">
          <a:xfrm>
            <a:off x="2052638" y="3314700"/>
            <a:ext cx="6408737" cy="936625"/>
            <a:chOff x="2051993" y="3314600"/>
            <a:chExt cx="6408985" cy="936105"/>
          </a:xfrm>
        </p:grpSpPr>
        <p:sp>
          <p:nvSpPr>
            <p:cNvPr id="21" name="Tekstvak 20"/>
            <p:cNvSpPr txBox="1"/>
            <p:nvPr/>
          </p:nvSpPr>
          <p:spPr>
            <a:xfrm>
              <a:off x="2051993" y="3788999"/>
              <a:ext cx="1439918" cy="461706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dirty="0">
                  <a:latin typeface="Calibri" pitchFamily="34" charset="0"/>
                </a:rPr>
                <a:t>sit</a:t>
              </a:r>
              <a:r>
                <a:rPr lang="en-US" sz="2400" baseline="-25000" dirty="0">
                  <a:latin typeface="Calibri" pitchFamily="34" charset="0"/>
                </a:rPr>
                <a:t>1</a:t>
              </a:r>
              <a:endParaRPr lang="nl-NL" sz="2400" baseline="-25000" dirty="0">
                <a:latin typeface="Calibri" pitchFamily="34" charset="0"/>
              </a:endParaRPr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3707819" y="3788999"/>
              <a:ext cx="1441506" cy="461706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dirty="0">
                  <a:latin typeface="Calibri" pitchFamily="34" charset="0"/>
                </a:rPr>
                <a:t>sit</a:t>
              </a:r>
              <a:r>
                <a:rPr lang="en-US" sz="2400" baseline="-25000" dirty="0">
                  <a:latin typeface="Calibri" pitchFamily="34" charset="0"/>
                </a:rPr>
                <a:t>2</a:t>
              </a:r>
              <a:endParaRPr lang="nl-NL" sz="2400" baseline="-25000" dirty="0">
                <a:latin typeface="Calibri" pitchFamily="34" charset="0"/>
              </a:endParaRPr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5363646" y="3788999"/>
              <a:ext cx="1441506" cy="461706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dirty="0">
                  <a:latin typeface="Calibri" pitchFamily="34" charset="0"/>
                </a:rPr>
                <a:t>sit</a:t>
              </a:r>
              <a:r>
                <a:rPr lang="en-US" sz="2400" baseline="-25000" dirty="0">
                  <a:latin typeface="Calibri" pitchFamily="34" charset="0"/>
                </a:rPr>
                <a:t>3</a:t>
              </a:r>
              <a:endParaRPr lang="nl-NL" sz="2400" baseline="-25000" dirty="0">
                <a:latin typeface="Calibri" pitchFamily="34" charset="0"/>
              </a:endParaRPr>
            </a:p>
          </p:txBody>
        </p:sp>
        <p:sp>
          <p:nvSpPr>
            <p:cNvPr id="38" name="Tekstvak 37"/>
            <p:cNvSpPr txBox="1"/>
            <p:nvPr/>
          </p:nvSpPr>
          <p:spPr>
            <a:xfrm>
              <a:off x="7021060" y="3788999"/>
              <a:ext cx="1439918" cy="461706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dirty="0">
                  <a:latin typeface="Calibri" pitchFamily="34" charset="0"/>
                </a:rPr>
                <a:t>sit</a:t>
              </a:r>
              <a:r>
                <a:rPr lang="en-US" sz="2400" baseline="-25000" dirty="0">
                  <a:latin typeface="Calibri" pitchFamily="34" charset="0"/>
                </a:rPr>
                <a:t>4</a:t>
              </a:r>
              <a:endParaRPr lang="nl-NL" sz="2400" baseline="-25000" dirty="0">
                <a:latin typeface="Calibri" pitchFamily="34" charset="0"/>
              </a:endParaRPr>
            </a:p>
          </p:txBody>
        </p:sp>
        <p:cxnSp>
          <p:nvCxnSpPr>
            <p:cNvPr id="60" name="Rechte verbindingslijn met pijl 59"/>
            <p:cNvCxnSpPr>
              <a:stCxn id="8" idx="2"/>
              <a:endCxn id="21" idx="0"/>
            </p:cNvCxnSpPr>
            <p:nvPr/>
          </p:nvCxnSpPr>
          <p:spPr>
            <a:xfrm rot="16200000" flipH="1">
              <a:off x="2534752" y="3551006"/>
              <a:ext cx="474399" cy="1588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Rechte verbindingslijn met pijl 66"/>
            <p:cNvCxnSpPr>
              <a:stCxn id="17" idx="2"/>
              <a:endCxn id="33" idx="0"/>
            </p:cNvCxnSpPr>
            <p:nvPr/>
          </p:nvCxnSpPr>
          <p:spPr>
            <a:xfrm rot="16200000" flipH="1">
              <a:off x="4191372" y="3551800"/>
              <a:ext cx="474399" cy="0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Rechte verbindingslijn met pijl 83"/>
            <p:cNvCxnSpPr>
              <a:stCxn id="18" idx="2"/>
              <a:endCxn id="36" idx="0"/>
            </p:cNvCxnSpPr>
            <p:nvPr/>
          </p:nvCxnSpPr>
          <p:spPr>
            <a:xfrm rot="16200000" flipH="1">
              <a:off x="5847199" y="3551800"/>
              <a:ext cx="474399" cy="0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Rechte verbindingslijn met pijl 100"/>
            <p:cNvCxnSpPr>
              <a:stCxn id="19" idx="2"/>
              <a:endCxn id="38" idx="0"/>
            </p:cNvCxnSpPr>
            <p:nvPr/>
          </p:nvCxnSpPr>
          <p:spPr>
            <a:xfrm rot="16200000" flipH="1">
              <a:off x="7503025" y="3551800"/>
              <a:ext cx="474399" cy="0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ep 118"/>
          <p:cNvGrpSpPr>
            <a:grpSpLocks/>
          </p:cNvGrpSpPr>
          <p:nvPr/>
        </p:nvGrpSpPr>
        <p:grpSpPr bwMode="auto">
          <a:xfrm>
            <a:off x="2771775" y="5229225"/>
            <a:ext cx="4968875" cy="863600"/>
            <a:chOff x="2772211" y="5229199"/>
            <a:chExt cx="4968552" cy="864097"/>
          </a:xfrm>
        </p:grpSpPr>
        <p:sp>
          <p:nvSpPr>
            <p:cNvPr id="42" name="Tekstvak 41"/>
            <p:cNvSpPr txBox="1"/>
            <p:nvPr/>
          </p:nvSpPr>
          <p:spPr>
            <a:xfrm>
              <a:off x="3203983" y="5631068"/>
              <a:ext cx="2808105" cy="462228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dirty="0">
                  <a:latin typeface="Calibri" pitchFamily="34" charset="0"/>
                </a:rPr>
                <a:t>sit</a:t>
              </a:r>
              <a:r>
                <a:rPr lang="en-US" sz="2400" baseline="-25000" dirty="0">
                  <a:latin typeface="Calibri" pitchFamily="34" charset="0"/>
                </a:rPr>
                <a:t>1 </a:t>
              </a:r>
              <a:r>
                <a:rPr lang="en-US" sz="2400" dirty="0">
                  <a:latin typeface="Calibri" pitchFamily="34" charset="0"/>
                  <a:sym typeface="Symbol"/>
                </a:rPr>
                <a:t> </a:t>
              </a:r>
              <a:r>
                <a:rPr lang="en-US" sz="2400" dirty="0">
                  <a:latin typeface="Calibri" pitchFamily="34" charset="0"/>
                </a:rPr>
                <a:t>sit</a:t>
              </a:r>
              <a:r>
                <a:rPr lang="en-US" sz="2400" baseline="-25000" dirty="0">
                  <a:latin typeface="Calibri" pitchFamily="34" charset="0"/>
                </a:rPr>
                <a:t>2</a:t>
              </a:r>
              <a:r>
                <a:rPr lang="en-US" sz="2400" dirty="0">
                  <a:latin typeface="Calibri" pitchFamily="34" charset="0"/>
                  <a:sym typeface="Symbol"/>
                </a:rPr>
                <a:t>  </a:t>
              </a:r>
              <a:r>
                <a:rPr lang="en-US" sz="2400" dirty="0">
                  <a:latin typeface="Calibri" pitchFamily="34" charset="0"/>
                </a:rPr>
                <a:t>sit</a:t>
              </a:r>
              <a:r>
                <a:rPr lang="en-US" sz="2400" baseline="-25000" dirty="0">
                  <a:latin typeface="Calibri" pitchFamily="34" charset="0"/>
                </a:rPr>
                <a:t>3</a:t>
              </a:r>
              <a:r>
                <a:rPr lang="en-US" sz="2400" dirty="0">
                  <a:latin typeface="Calibri" pitchFamily="34" charset="0"/>
                  <a:sym typeface="Symbol"/>
                </a:rPr>
                <a:t>  </a:t>
              </a:r>
              <a:r>
                <a:rPr lang="en-US" sz="2400" dirty="0">
                  <a:latin typeface="Calibri" pitchFamily="34" charset="0"/>
                </a:rPr>
                <a:t>sit</a:t>
              </a:r>
              <a:r>
                <a:rPr lang="en-US" sz="2400" baseline="-25000" dirty="0">
                  <a:latin typeface="Calibri" pitchFamily="34" charset="0"/>
                </a:rPr>
                <a:t>4</a:t>
              </a:r>
              <a:endParaRPr lang="nl-NL" sz="2400" baseline="-25000" dirty="0">
                <a:latin typeface="Calibri" pitchFamily="34" charset="0"/>
              </a:endParaRPr>
            </a:p>
          </p:txBody>
        </p:sp>
        <p:cxnSp>
          <p:nvCxnSpPr>
            <p:cNvPr id="43" name="Rechte verbindingslijn met pijl 42"/>
            <p:cNvCxnSpPr/>
            <p:nvPr/>
          </p:nvCxnSpPr>
          <p:spPr>
            <a:xfrm>
              <a:off x="3348437" y="5716842"/>
              <a:ext cx="2519198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Rechte verbindingslijn met pijl 103"/>
            <p:cNvCxnSpPr>
              <a:stCxn id="39" idx="2"/>
              <a:endCxn id="42" idx="0"/>
            </p:cNvCxnSpPr>
            <p:nvPr/>
          </p:nvCxnSpPr>
          <p:spPr>
            <a:xfrm rot="5400000">
              <a:off x="5973068" y="3863372"/>
              <a:ext cx="401869" cy="3133521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Rechte verbindingslijn met pijl 106"/>
            <p:cNvCxnSpPr>
              <a:stCxn id="37" idx="2"/>
              <a:endCxn id="42" idx="0"/>
            </p:cNvCxnSpPr>
            <p:nvPr/>
          </p:nvCxnSpPr>
          <p:spPr>
            <a:xfrm rot="5400000">
              <a:off x="5145241" y="4691200"/>
              <a:ext cx="401869" cy="1477867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Rechte verbindingslijn met pijl 109"/>
            <p:cNvCxnSpPr>
              <a:stCxn id="34" idx="2"/>
              <a:endCxn id="42" idx="0"/>
            </p:cNvCxnSpPr>
            <p:nvPr/>
          </p:nvCxnSpPr>
          <p:spPr>
            <a:xfrm rot="16200000" flipH="1">
              <a:off x="4316620" y="5340445"/>
              <a:ext cx="401869" cy="179375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Rechte verbindingslijn met pijl 112"/>
            <p:cNvCxnSpPr>
              <a:stCxn id="29" idx="2"/>
              <a:endCxn id="42" idx="0"/>
            </p:cNvCxnSpPr>
            <p:nvPr/>
          </p:nvCxnSpPr>
          <p:spPr>
            <a:xfrm rot="16200000" flipH="1">
              <a:off x="3488792" y="4512618"/>
              <a:ext cx="401869" cy="1835031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4" grpId="0"/>
      <p:bldP spid="15" grpId="0"/>
      <p:bldP spid="1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Computing semantic surprisal</a:t>
            </a:r>
            <a:endParaRPr lang="nl-NL" smtClean="0">
              <a:latin typeface="Calibri" pitchFamily="34" charset="0"/>
            </a:endParaRPr>
          </a:p>
        </p:txBody>
      </p:sp>
      <p:sp>
        <p:nvSpPr>
          <p:cNvPr id="27651" name="Tekstvak 4"/>
          <p:cNvSpPr txBox="1">
            <a:spLocks noChangeArrowheads="1"/>
          </p:cNvSpPr>
          <p:nvPr/>
        </p:nvSpPr>
        <p:spPr bwMode="auto">
          <a:xfrm>
            <a:off x="323850" y="2060575"/>
            <a:ext cx="20875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libri" pitchFamily="34" charset="0"/>
              </a:rPr>
              <a:t>sentence so far</a:t>
            </a:r>
            <a:endParaRPr lang="nl-NL" sz="2400">
              <a:latin typeface="Calibri" pitchFamily="34" charset="0"/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4645025" y="2060575"/>
            <a:ext cx="1223963" cy="461963"/>
          </a:xfrm>
          <a:prstGeom prst="rect">
            <a:avLst/>
          </a:prstGeom>
          <a:solidFill>
            <a:schemeClr val="tx2">
              <a:lumMod val="10000"/>
              <a:lumOff val="90000"/>
              <a:alpha val="50000"/>
            </a:schemeClr>
          </a:solidFill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i="1" dirty="0">
                <a:latin typeface="Calibri" pitchFamily="34" charset="0"/>
              </a:rPr>
              <a:t>w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,…,</a:t>
            </a:r>
            <a:r>
              <a:rPr lang="en-US" sz="2400" i="1" dirty="0" err="1">
                <a:latin typeface="Calibri" pitchFamily="34" charset="0"/>
              </a:rPr>
              <a:t>w</a:t>
            </a:r>
            <a:r>
              <a:rPr lang="en-US" sz="2400" i="1" baseline="-25000" dirty="0" err="1">
                <a:latin typeface="Calibri" pitchFamily="34" charset="0"/>
              </a:rPr>
              <a:t>i</a:t>
            </a:r>
            <a:endParaRPr lang="nl-NL" sz="2400" i="1" baseline="-25000" dirty="0">
              <a:latin typeface="Calibri" pitchFamily="34" charset="0"/>
            </a:endParaRPr>
          </a:p>
        </p:txBody>
      </p:sp>
      <p:sp>
        <p:nvSpPr>
          <p:cNvPr id="27653" name="Tekstvak 6"/>
          <p:cNvSpPr txBox="1">
            <a:spLocks noChangeArrowheads="1"/>
          </p:cNvSpPr>
          <p:nvPr/>
        </p:nvSpPr>
        <p:spPr bwMode="auto">
          <a:xfrm>
            <a:off x="323850" y="2636838"/>
            <a:ext cx="24479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libri" pitchFamily="34" charset="0"/>
              </a:rPr>
              <a:t>complete sentences</a:t>
            </a:r>
            <a:endParaRPr lang="nl-NL" sz="2400">
              <a:latin typeface="Calibri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2051050" y="2852738"/>
            <a:ext cx="1441450" cy="461962"/>
          </a:xfrm>
          <a:prstGeom prst="rect">
            <a:avLst/>
          </a:prstGeom>
          <a:solidFill>
            <a:schemeClr val="tx2">
              <a:lumMod val="10000"/>
              <a:lumOff val="90000"/>
              <a:alpha val="50000"/>
            </a:schemeClr>
          </a:solidFill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i="1" dirty="0">
                <a:latin typeface="Calibri" pitchFamily="34" charset="0"/>
              </a:rPr>
              <a:t>w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,…,</a:t>
            </a:r>
            <a:r>
              <a:rPr lang="en-US" sz="2400" i="1" dirty="0" err="1">
                <a:latin typeface="Calibri" pitchFamily="34" charset="0"/>
              </a:rPr>
              <a:t>w</a:t>
            </a:r>
            <a:r>
              <a:rPr lang="en-US" sz="2400" i="1" baseline="-25000" dirty="0" err="1">
                <a:latin typeface="Calibri" pitchFamily="34" charset="0"/>
              </a:rPr>
              <a:t>i</a:t>
            </a:r>
            <a:r>
              <a:rPr lang="en-US" sz="2400" dirty="0">
                <a:latin typeface="Calibri" pitchFamily="34" charset="0"/>
              </a:rPr>
              <a:t>,…</a:t>
            </a:r>
            <a:endParaRPr lang="nl-NL" sz="2400" i="1" baseline="-25000" dirty="0">
              <a:latin typeface="Calibri" pitchFamily="34" charset="0"/>
            </a:endParaRPr>
          </a:p>
        </p:txBody>
      </p:sp>
      <p:sp>
        <p:nvSpPr>
          <p:cNvPr id="27655" name="Tekstvak 13"/>
          <p:cNvSpPr txBox="1">
            <a:spLocks noChangeArrowheads="1"/>
          </p:cNvSpPr>
          <p:nvPr/>
        </p:nvSpPr>
        <p:spPr bwMode="auto">
          <a:xfrm>
            <a:off x="323850" y="3573463"/>
            <a:ext cx="24479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libri" pitchFamily="34" charset="0"/>
              </a:rPr>
              <a:t>described situations</a:t>
            </a:r>
            <a:endParaRPr lang="nl-NL" sz="2400">
              <a:latin typeface="Calibri" pitchFamily="34" charset="0"/>
            </a:endParaRPr>
          </a:p>
        </p:txBody>
      </p:sp>
      <p:sp>
        <p:nvSpPr>
          <p:cNvPr id="27656" name="Tekstvak 14"/>
          <p:cNvSpPr txBox="1">
            <a:spLocks noChangeArrowheads="1"/>
          </p:cNvSpPr>
          <p:nvPr/>
        </p:nvSpPr>
        <p:spPr bwMode="auto">
          <a:xfrm>
            <a:off x="323850" y="4541838"/>
            <a:ext cx="1871663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libri" pitchFamily="34" charset="0"/>
              </a:rPr>
              <a:t>situation vectors</a:t>
            </a:r>
            <a:endParaRPr lang="nl-NL" sz="2400">
              <a:latin typeface="Calibri" pitchFamily="34" charset="0"/>
            </a:endParaRPr>
          </a:p>
        </p:txBody>
      </p:sp>
      <p:sp>
        <p:nvSpPr>
          <p:cNvPr id="27657" name="Tekstvak 15"/>
          <p:cNvSpPr txBox="1">
            <a:spLocks noChangeArrowheads="1"/>
          </p:cNvSpPr>
          <p:nvPr/>
        </p:nvSpPr>
        <p:spPr bwMode="auto">
          <a:xfrm>
            <a:off x="323850" y="5407025"/>
            <a:ext cx="30956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libri" pitchFamily="34" charset="0"/>
              </a:rPr>
              <a:t>vector for disjunction of situations</a:t>
            </a:r>
            <a:endParaRPr lang="nl-NL" sz="2400">
              <a:latin typeface="Calibri" pitchFamily="34" charset="0"/>
            </a:endParaRPr>
          </a:p>
        </p:txBody>
      </p:sp>
      <p:sp>
        <p:nvSpPr>
          <p:cNvPr id="17" name="Tekstvak 16"/>
          <p:cNvSpPr txBox="1"/>
          <p:nvPr/>
        </p:nvSpPr>
        <p:spPr>
          <a:xfrm>
            <a:off x="3708400" y="2852738"/>
            <a:ext cx="1439863" cy="461962"/>
          </a:xfrm>
          <a:prstGeom prst="rect">
            <a:avLst/>
          </a:prstGeom>
          <a:solidFill>
            <a:schemeClr val="tx2">
              <a:lumMod val="10000"/>
              <a:lumOff val="90000"/>
              <a:alpha val="50000"/>
            </a:schemeClr>
          </a:solidFill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i="1" dirty="0">
                <a:latin typeface="Calibri" pitchFamily="34" charset="0"/>
              </a:rPr>
              <a:t>w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,…,</a:t>
            </a:r>
            <a:r>
              <a:rPr lang="en-US" sz="2400" i="1" dirty="0" err="1">
                <a:latin typeface="Calibri" pitchFamily="34" charset="0"/>
              </a:rPr>
              <a:t>w</a:t>
            </a:r>
            <a:r>
              <a:rPr lang="en-US" sz="2400" i="1" baseline="-25000" dirty="0" err="1">
                <a:latin typeface="Calibri" pitchFamily="34" charset="0"/>
              </a:rPr>
              <a:t>i</a:t>
            </a:r>
            <a:r>
              <a:rPr lang="en-US" sz="2400" dirty="0">
                <a:latin typeface="Calibri" pitchFamily="34" charset="0"/>
              </a:rPr>
              <a:t>,…</a:t>
            </a:r>
            <a:endParaRPr lang="nl-NL" sz="2400" i="1" baseline="-25000" dirty="0">
              <a:latin typeface="Calibri" pitchFamily="34" charset="0"/>
            </a:endParaRPr>
          </a:p>
        </p:txBody>
      </p:sp>
      <p:sp>
        <p:nvSpPr>
          <p:cNvPr id="18" name="Tekstvak 17"/>
          <p:cNvSpPr txBox="1"/>
          <p:nvPr/>
        </p:nvSpPr>
        <p:spPr>
          <a:xfrm>
            <a:off x="5364163" y="2852738"/>
            <a:ext cx="1439862" cy="461962"/>
          </a:xfrm>
          <a:prstGeom prst="rect">
            <a:avLst/>
          </a:prstGeom>
          <a:solidFill>
            <a:schemeClr val="tx2">
              <a:lumMod val="10000"/>
              <a:lumOff val="90000"/>
              <a:alpha val="50000"/>
            </a:schemeClr>
          </a:solidFill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i="1" dirty="0">
                <a:latin typeface="Calibri" pitchFamily="34" charset="0"/>
              </a:rPr>
              <a:t>w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,…,</a:t>
            </a:r>
            <a:r>
              <a:rPr lang="en-US" sz="2400" i="1" dirty="0" err="1">
                <a:latin typeface="Calibri" pitchFamily="34" charset="0"/>
              </a:rPr>
              <a:t>w</a:t>
            </a:r>
            <a:r>
              <a:rPr lang="en-US" sz="2400" i="1" baseline="-25000" dirty="0" err="1">
                <a:latin typeface="Calibri" pitchFamily="34" charset="0"/>
              </a:rPr>
              <a:t>i</a:t>
            </a:r>
            <a:r>
              <a:rPr lang="en-US" sz="2400" dirty="0">
                <a:latin typeface="Calibri" pitchFamily="34" charset="0"/>
              </a:rPr>
              <a:t>,…</a:t>
            </a:r>
            <a:endParaRPr lang="nl-NL" sz="2400" i="1" baseline="-25000" dirty="0">
              <a:latin typeface="Calibri" pitchFamily="34" charset="0"/>
            </a:endParaRPr>
          </a:p>
        </p:txBody>
      </p:sp>
      <p:sp>
        <p:nvSpPr>
          <p:cNvPr id="19" name="Tekstvak 18"/>
          <p:cNvSpPr txBox="1"/>
          <p:nvPr/>
        </p:nvSpPr>
        <p:spPr>
          <a:xfrm>
            <a:off x="7019925" y="2852738"/>
            <a:ext cx="1439863" cy="461962"/>
          </a:xfrm>
          <a:prstGeom prst="rect">
            <a:avLst/>
          </a:prstGeom>
          <a:solidFill>
            <a:schemeClr val="tx2">
              <a:lumMod val="10000"/>
              <a:lumOff val="90000"/>
              <a:alpha val="50000"/>
            </a:schemeClr>
          </a:solidFill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i="1" dirty="0">
                <a:latin typeface="Calibri" pitchFamily="34" charset="0"/>
              </a:rPr>
              <a:t>w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,…,</a:t>
            </a:r>
            <a:r>
              <a:rPr lang="en-US" sz="2400" i="1" dirty="0" err="1">
                <a:latin typeface="Calibri" pitchFamily="34" charset="0"/>
              </a:rPr>
              <a:t>w</a:t>
            </a:r>
            <a:r>
              <a:rPr lang="en-US" sz="2400" i="1" baseline="-25000" dirty="0" err="1">
                <a:latin typeface="Calibri" pitchFamily="34" charset="0"/>
              </a:rPr>
              <a:t>i</a:t>
            </a:r>
            <a:r>
              <a:rPr lang="en-US" sz="2400" dirty="0">
                <a:latin typeface="Calibri" pitchFamily="34" charset="0"/>
              </a:rPr>
              <a:t>,…</a:t>
            </a:r>
            <a:endParaRPr lang="nl-NL" sz="2400" i="1" baseline="-25000" dirty="0">
              <a:latin typeface="Calibri" pitchFamily="34" charset="0"/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2052638" y="3789363"/>
            <a:ext cx="1439862" cy="461962"/>
          </a:xfrm>
          <a:prstGeom prst="rect">
            <a:avLst/>
          </a:prstGeom>
          <a:solidFill>
            <a:schemeClr val="tx2">
              <a:lumMod val="10000"/>
              <a:lumOff val="90000"/>
              <a:alpha val="50000"/>
            </a:schemeClr>
          </a:solidFill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dirty="0">
                <a:latin typeface="Calibri" pitchFamily="34" charset="0"/>
              </a:rPr>
              <a:t>sit</a:t>
            </a:r>
            <a:r>
              <a:rPr lang="en-US" sz="2400" baseline="-25000" dirty="0">
                <a:latin typeface="Calibri" pitchFamily="34" charset="0"/>
              </a:rPr>
              <a:t>1</a:t>
            </a:r>
            <a:endParaRPr lang="nl-NL" sz="2400" baseline="-25000" dirty="0">
              <a:latin typeface="Calibri" pitchFamily="34" charset="0"/>
            </a:endParaRPr>
          </a:p>
        </p:txBody>
      </p:sp>
      <p:sp>
        <p:nvSpPr>
          <p:cNvPr id="29" name="Tekstvak 28"/>
          <p:cNvSpPr txBox="1"/>
          <p:nvPr/>
        </p:nvSpPr>
        <p:spPr>
          <a:xfrm>
            <a:off x="2052638" y="4767263"/>
            <a:ext cx="1439862" cy="461962"/>
          </a:xfrm>
          <a:prstGeom prst="rect">
            <a:avLst/>
          </a:prstGeom>
          <a:solidFill>
            <a:schemeClr val="tx2">
              <a:lumMod val="10000"/>
              <a:lumOff val="90000"/>
              <a:alpha val="50000"/>
            </a:schemeClr>
          </a:solidFill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dirty="0">
                <a:latin typeface="Calibri" pitchFamily="34" charset="0"/>
              </a:rPr>
              <a:t>sit</a:t>
            </a:r>
            <a:r>
              <a:rPr lang="en-US" sz="2400" baseline="-25000" dirty="0">
                <a:latin typeface="Calibri" pitchFamily="34" charset="0"/>
              </a:rPr>
              <a:t>1</a:t>
            </a:r>
            <a:endParaRPr lang="nl-NL" sz="2400" baseline="-25000" dirty="0">
              <a:latin typeface="Calibri" pitchFamily="34" charset="0"/>
            </a:endParaRPr>
          </a:p>
        </p:txBody>
      </p:sp>
      <p:cxnSp>
        <p:nvCxnSpPr>
          <p:cNvPr id="31" name="Rechte verbindingslijn met pijl 30"/>
          <p:cNvCxnSpPr/>
          <p:nvPr/>
        </p:nvCxnSpPr>
        <p:spPr>
          <a:xfrm>
            <a:off x="2555875" y="4846638"/>
            <a:ext cx="431800" cy="1587"/>
          </a:xfrm>
          <a:prstGeom prst="straightConnector1">
            <a:avLst/>
          </a:prstGeom>
          <a:ln w="12700">
            <a:solidFill>
              <a:schemeClr val="tx1"/>
            </a:solidFill>
            <a:tailEnd type="arrow" w="sm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kstvak 32"/>
          <p:cNvSpPr txBox="1"/>
          <p:nvPr/>
        </p:nvSpPr>
        <p:spPr>
          <a:xfrm>
            <a:off x="3708400" y="3789363"/>
            <a:ext cx="1439863" cy="461962"/>
          </a:xfrm>
          <a:prstGeom prst="rect">
            <a:avLst/>
          </a:prstGeom>
          <a:solidFill>
            <a:schemeClr val="tx2">
              <a:lumMod val="10000"/>
              <a:lumOff val="90000"/>
              <a:alpha val="50000"/>
            </a:schemeClr>
          </a:solidFill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dirty="0">
                <a:latin typeface="Calibri" pitchFamily="34" charset="0"/>
              </a:rPr>
              <a:t>sit</a:t>
            </a:r>
            <a:r>
              <a:rPr lang="en-US" sz="2400" baseline="-25000" dirty="0">
                <a:latin typeface="Calibri" pitchFamily="34" charset="0"/>
              </a:rPr>
              <a:t>2</a:t>
            </a:r>
            <a:endParaRPr lang="nl-NL" sz="2400" baseline="-25000" dirty="0">
              <a:latin typeface="Calibri" pitchFamily="34" charset="0"/>
            </a:endParaRPr>
          </a:p>
        </p:txBody>
      </p:sp>
      <p:sp>
        <p:nvSpPr>
          <p:cNvPr id="34" name="Tekstvak 33"/>
          <p:cNvSpPr txBox="1"/>
          <p:nvPr/>
        </p:nvSpPr>
        <p:spPr>
          <a:xfrm>
            <a:off x="3708400" y="4767263"/>
            <a:ext cx="1439863" cy="461962"/>
          </a:xfrm>
          <a:prstGeom prst="rect">
            <a:avLst/>
          </a:prstGeom>
          <a:solidFill>
            <a:schemeClr val="tx2">
              <a:lumMod val="10000"/>
              <a:lumOff val="90000"/>
              <a:alpha val="50000"/>
            </a:schemeClr>
          </a:solidFill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dirty="0">
                <a:latin typeface="Calibri" pitchFamily="34" charset="0"/>
              </a:rPr>
              <a:t>sit</a:t>
            </a:r>
            <a:r>
              <a:rPr lang="en-US" sz="2400" baseline="-25000" dirty="0">
                <a:latin typeface="Calibri" pitchFamily="34" charset="0"/>
              </a:rPr>
              <a:t>2</a:t>
            </a:r>
            <a:endParaRPr lang="nl-NL" sz="2400" baseline="-25000" dirty="0">
              <a:latin typeface="Calibri" pitchFamily="34" charset="0"/>
            </a:endParaRPr>
          </a:p>
        </p:txBody>
      </p:sp>
      <p:cxnSp>
        <p:nvCxnSpPr>
          <p:cNvPr id="35" name="Rechte verbindingslijn met pijl 34"/>
          <p:cNvCxnSpPr/>
          <p:nvPr/>
        </p:nvCxnSpPr>
        <p:spPr>
          <a:xfrm>
            <a:off x="4211638" y="4849813"/>
            <a:ext cx="433387" cy="1587"/>
          </a:xfrm>
          <a:prstGeom prst="straightConnector1">
            <a:avLst/>
          </a:prstGeom>
          <a:ln w="12700">
            <a:solidFill>
              <a:schemeClr val="tx1"/>
            </a:solidFill>
            <a:tailEnd type="arrow" w="sm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kstvak 35"/>
          <p:cNvSpPr txBox="1"/>
          <p:nvPr/>
        </p:nvSpPr>
        <p:spPr>
          <a:xfrm>
            <a:off x="5364163" y="3789363"/>
            <a:ext cx="1439862" cy="461962"/>
          </a:xfrm>
          <a:prstGeom prst="rect">
            <a:avLst/>
          </a:prstGeom>
          <a:solidFill>
            <a:schemeClr val="tx2">
              <a:lumMod val="10000"/>
              <a:lumOff val="90000"/>
              <a:alpha val="50000"/>
            </a:schemeClr>
          </a:solidFill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dirty="0">
                <a:latin typeface="Calibri" pitchFamily="34" charset="0"/>
              </a:rPr>
              <a:t>sit</a:t>
            </a:r>
            <a:r>
              <a:rPr lang="en-US" sz="2400" baseline="-25000" dirty="0">
                <a:latin typeface="Calibri" pitchFamily="34" charset="0"/>
              </a:rPr>
              <a:t>3</a:t>
            </a:r>
            <a:endParaRPr lang="nl-NL" sz="2400" baseline="-25000" dirty="0">
              <a:latin typeface="Calibri" pitchFamily="34" charset="0"/>
            </a:endParaRPr>
          </a:p>
        </p:txBody>
      </p:sp>
      <p:sp>
        <p:nvSpPr>
          <p:cNvPr id="37" name="Tekstvak 36"/>
          <p:cNvSpPr txBox="1"/>
          <p:nvPr/>
        </p:nvSpPr>
        <p:spPr>
          <a:xfrm>
            <a:off x="5364163" y="4767263"/>
            <a:ext cx="1439862" cy="461962"/>
          </a:xfrm>
          <a:prstGeom prst="rect">
            <a:avLst/>
          </a:prstGeom>
          <a:solidFill>
            <a:schemeClr val="tx2">
              <a:lumMod val="10000"/>
              <a:lumOff val="90000"/>
              <a:alpha val="50000"/>
            </a:schemeClr>
          </a:solidFill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dirty="0">
                <a:latin typeface="Calibri" pitchFamily="34" charset="0"/>
              </a:rPr>
              <a:t>sit</a:t>
            </a:r>
            <a:r>
              <a:rPr lang="en-US" sz="2400" baseline="-25000" dirty="0">
                <a:latin typeface="Calibri" pitchFamily="34" charset="0"/>
              </a:rPr>
              <a:t>3</a:t>
            </a:r>
            <a:endParaRPr lang="nl-NL" sz="2400" baseline="-25000" dirty="0">
              <a:latin typeface="Calibri" pitchFamily="34" charset="0"/>
            </a:endParaRPr>
          </a:p>
        </p:txBody>
      </p:sp>
      <p:sp>
        <p:nvSpPr>
          <p:cNvPr id="38" name="Tekstvak 37"/>
          <p:cNvSpPr txBox="1"/>
          <p:nvPr/>
        </p:nvSpPr>
        <p:spPr>
          <a:xfrm>
            <a:off x="7019925" y="3789363"/>
            <a:ext cx="1441450" cy="461962"/>
          </a:xfrm>
          <a:prstGeom prst="rect">
            <a:avLst/>
          </a:prstGeom>
          <a:solidFill>
            <a:schemeClr val="tx2">
              <a:lumMod val="10000"/>
              <a:lumOff val="90000"/>
              <a:alpha val="50000"/>
            </a:schemeClr>
          </a:solidFill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dirty="0">
                <a:latin typeface="Calibri" pitchFamily="34" charset="0"/>
              </a:rPr>
              <a:t>sit</a:t>
            </a:r>
            <a:r>
              <a:rPr lang="en-US" sz="2400" baseline="-25000" dirty="0">
                <a:latin typeface="Calibri" pitchFamily="34" charset="0"/>
              </a:rPr>
              <a:t>4</a:t>
            </a:r>
            <a:endParaRPr lang="nl-NL" sz="2400" baseline="-25000" dirty="0">
              <a:latin typeface="Calibri" pitchFamily="34" charset="0"/>
            </a:endParaRPr>
          </a:p>
        </p:txBody>
      </p:sp>
      <p:sp>
        <p:nvSpPr>
          <p:cNvPr id="39" name="Tekstvak 38"/>
          <p:cNvSpPr txBox="1"/>
          <p:nvPr/>
        </p:nvSpPr>
        <p:spPr>
          <a:xfrm>
            <a:off x="7019925" y="4767263"/>
            <a:ext cx="1441450" cy="461962"/>
          </a:xfrm>
          <a:prstGeom prst="rect">
            <a:avLst/>
          </a:prstGeom>
          <a:solidFill>
            <a:schemeClr val="tx2">
              <a:lumMod val="10000"/>
              <a:lumOff val="90000"/>
              <a:alpha val="50000"/>
            </a:schemeClr>
          </a:solidFill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dirty="0">
                <a:latin typeface="Calibri" pitchFamily="34" charset="0"/>
              </a:rPr>
              <a:t>sit</a:t>
            </a:r>
            <a:r>
              <a:rPr lang="en-US" sz="2400" baseline="-25000" dirty="0">
                <a:latin typeface="Calibri" pitchFamily="34" charset="0"/>
              </a:rPr>
              <a:t>4</a:t>
            </a:r>
            <a:endParaRPr lang="nl-NL" sz="2400" baseline="-25000" dirty="0">
              <a:latin typeface="Calibri" pitchFamily="34" charset="0"/>
            </a:endParaRPr>
          </a:p>
        </p:txBody>
      </p:sp>
      <p:cxnSp>
        <p:nvCxnSpPr>
          <p:cNvPr id="40" name="Rechte verbindingslijn met pijl 39"/>
          <p:cNvCxnSpPr/>
          <p:nvPr/>
        </p:nvCxnSpPr>
        <p:spPr>
          <a:xfrm>
            <a:off x="5868988" y="4852988"/>
            <a:ext cx="431800" cy="1587"/>
          </a:xfrm>
          <a:prstGeom prst="straightConnector1">
            <a:avLst/>
          </a:prstGeom>
          <a:ln w="12700">
            <a:solidFill>
              <a:schemeClr val="tx1"/>
            </a:solidFill>
            <a:tailEnd type="arrow" w="sm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met pijl 40"/>
          <p:cNvCxnSpPr/>
          <p:nvPr/>
        </p:nvCxnSpPr>
        <p:spPr>
          <a:xfrm>
            <a:off x="7453313" y="4848225"/>
            <a:ext cx="431800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 w="sm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kstvak 41"/>
          <p:cNvSpPr txBox="1"/>
          <p:nvPr/>
        </p:nvSpPr>
        <p:spPr>
          <a:xfrm>
            <a:off x="3203575" y="5630863"/>
            <a:ext cx="2808288" cy="461962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dirty="0">
                <a:latin typeface="Calibri" pitchFamily="34" charset="0"/>
              </a:rPr>
              <a:t>sit</a:t>
            </a:r>
            <a:r>
              <a:rPr lang="en-US" sz="2400" baseline="-25000" dirty="0">
                <a:latin typeface="Calibri" pitchFamily="34" charset="0"/>
              </a:rPr>
              <a:t>1 </a:t>
            </a:r>
            <a:r>
              <a:rPr lang="en-US" sz="2400" dirty="0">
                <a:latin typeface="Calibri" pitchFamily="34" charset="0"/>
                <a:sym typeface="Symbol"/>
              </a:rPr>
              <a:t> </a:t>
            </a:r>
            <a:r>
              <a:rPr lang="en-US" sz="2400" dirty="0">
                <a:latin typeface="Calibri" pitchFamily="34" charset="0"/>
              </a:rPr>
              <a:t>sit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  <a:sym typeface="Symbol"/>
              </a:rPr>
              <a:t>  </a:t>
            </a:r>
            <a:r>
              <a:rPr lang="en-US" sz="2400" dirty="0">
                <a:latin typeface="Calibri" pitchFamily="34" charset="0"/>
              </a:rPr>
              <a:t>sit</a:t>
            </a:r>
            <a:r>
              <a:rPr lang="en-US" sz="2400" baseline="-25000" dirty="0">
                <a:latin typeface="Calibri" pitchFamily="34" charset="0"/>
              </a:rPr>
              <a:t>3</a:t>
            </a:r>
            <a:r>
              <a:rPr lang="en-US" sz="2400" dirty="0">
                <a:latin typeface="Calibri" pitchFamily="34" charset="0"/>
                <a:sym typeface="Symbol"/>
              </a:rPr>
              <a:t>  </a:t>
            </a:r>
            <a:r>
              <a:rPr lang="en-US" sz="2400" dirty="0">
                <a:latin typeface="Calibri" pitchFamily="34" charset="0"/>
              </a:rPr>
              <a:t>sit</a:t>
            </a:r>
            <a:r>
              <a:rPr lang="en-US" sz="2400" baseline="-25000" dirty="0">
                <a:latin typeface="Calibri" pitchFamily="34" charset="0"/>
              </a:rPr>
              <a:t>4</a:t>
            </a:r>
            <a:endParaRPr lang="nl-NL" sz="2400" baseline="-25000" dirty="0">
              <a:latin typeface="Calibri" pitchFamily="34" charset="0"/>
            </a:endParaRPr>
          </a:p>
        </p:txBody>
      </p:sp>
      <p:cxnSp>
        <p:nvCxnSpPr>
          <p:cNvPr id="43" name="Rechte verbindingslijn met pijl 42"/>
          <p:cNvCxnSpPr/>
          <p:nvPr/>
        </p:nvCxnSpPr>
        <p:spPr>
          <a:xfrm>
            <a:off x="3348038" y="5716588"/>
            <a:ext cx="2519362" cy="1587"/>
          </a:xfrm>
          <a:prstGeom prst="straightConnector1">
            <a:avLst/>
          </a:prstGeom>
          <a:ln w="12700">
            <a:solidFill>
              <a:schemeClr val="tx1"/>
            </a:solidFill>
            <a:tailEnd type="arrow" w="sm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kstvak 43"/>
          <p:cNvSpPr txBox="1"/>
          <p:nvPr/>
        </p:nvSpPr>
        <p:spPr>
          <a:xfrm>
            <a:off x="4797425" y="1958975"/>
            <a:ext cx="1430338" cy="461963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400" i="1" dirty="0">
                <a:latin typeface="Calibri" pitchFamily="34" charset="0"/>
              </a:rPr>
              <a:t>w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,…,</a:t>
            </a:r>
            <a:r>
              <a:rPr lang="en-US" sz="2400" i="1" dirty="0">
                <a:latin typeface="Calibri" pitchFamily="34" charset="0"/>
              </a:rPr>
              <a:t>w</a:t>
            </a:r>
            <a:r>
              <a:rPr lang="en-US" sz="2400" i="1" baseline="-25000" dirty="0">
                <a:latin typeface="Calibri" pitchFamily="34" charset="0"/>
              </a:rPr>
              <a:t>i</a:t>
            </a:r>
            <a:r>
              <a:rPr lang="en-US" sz="2400" baseline="-25000" dirty="0">
                <a:latin typeface="Calibri" pitchFamily="34" charset="0"/>
              </a:rPr>
              <a:t>+1</a:t>
            </a:r>
            <a:endParaRPr lang="nl-NL" sz="2400" i="1" baseline="-25000" dirty="0">
              <a:latin typeface="Calibri" pitchFamily="34" charset="0"/>
            </a:endParaRPr>
          </a:p>
        </p:txBody>
      </p:sp>
      <p:grpSp>
        <p:nvGrpSpPr>
          <p:cNvPr id="2" name="Groep 93"/>
          <p:cNvGrpSpPr>
            <a:grpSpLocks/>
          </p:cNvGrpSpPr>
          <p:nvPr/>
        </p:nvGrpSpPr>
        <p:grpSpPr bwMode="auto">
          <a:xfrm>
            <a:off x="3779838" y="2420938"/>
            <a:ext cx="4968875" cy="792162"/>
            <a:chOff x="3779912" y="2420887"/>
            <a:chExt cx="4968552" cy="792089"/>
          </a:xfrm>
        </p:grpSpPr>
        <p:sp>
          <p:nvSpPr>
            <p:cNvPr id="45" name="Tekstvak 44"/>
            <p:cNvSpPr txBox="1"/>
            <p:nvPr/>
          </p:nvSpPr>
          <p:spPr>
            <a:xfrm>
              <a:off x="3779912" y="2751057"/>
              <a:ext cx="1655654" cy="461919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  <a:effectLst>
              <a:outerShdw blurRad="50800" dist="762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400" i="1" dirty="0">
                  <a:latin typeface="Calibri" pitchFamily="34" charset="0"/>
                </a:rPr>
                <a:t>w</a:t>
              </a:r>
              <a:r>
                <a:rPr lang="en-US" sz="2400" baseline="-25000" dirty="0">
                  <a:latin typeface="Calibri" pitchFamily="34" charset="0"/>
                </a:rPr>
                <a:t>1</a:t>
              </a:r>
              <a:r>
                <a:rPr lang="en-US" sz="2400" dirty="0">
                  <a:latin typeface="Calibri" pitchFamily="34" charset="0"/>
                </a:rPr>
                <a:t>,…,</a:t>
              </a:r>
              <a:r>
                <a:rPr lang="en-US" sz="2400" i="1" dirty="0">
                  <a:latin typeface="Calibri" pitchFamily="34" charset="0"/>
                </a:rPr>
                <a:t>w</a:t>
              </a:r>
              <a:r>
                <a:rPr lang="en-US" sz="2400" i="1" baseline="-25000" dirty="0">
                  <a:latin typeface="Calibri" pitchFamily="34" charset="0"/>
                </a:rPr>
                <a:t>i</a:t>
              </a:r>
              <a:r>
                <a:rPr lang="en-US" sz="2400" baseline="-25000" dirty="0">
                  <a:latin typeface="Calibri" pitchFamily="34" charset="0"/>
                </a:rPr>
                <a:t>+1</a:t>
              </a:r>
              <a:r>
                <a:rPr lang="en-US" sz="2400" dirty="0">
                  <a:latin typeface="Calibri" pitchFamily="34" charset="0"/>
                </a:rPr>
                <a:t>,…</a:t>
              </a:r>
              <a:endParaRPr lang="nl-NL" sz="2400" i="1" dirty="0">
                <a:latin typeface="Calibri" pitchFamily="34" charset="0"/>
              </a:endParaRPr>
            </a:p>
          </p:txBody>
        </p:sp>
        <p:sp>
          <p:nvSpPr>
            <p:cNvPr id="46" name="Tekstvak 45"/>
            <p:cNvSpPr txBox="1"/>
            <p:nvPr/>
          </p:nvSpPr>
          <p:spPr>
            <a:xfrm>
              <a:off x="7092809" y="2751057"/>
              <a:ext cx="1655655" cy="461919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  <a:effectLst>
              <a:outerShdw blurRad="50800" dist="762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400" i="1" dirty="0">
                  <a:latin typeface="Calibri" pitchFamily="34" charset="0"/>
                </a:rPr>
                <a:t>w</a:t>
              </a:r>
              <a:r>
                <a:rPr lang="en-US" sz="2400" baseline="-25000" dirty="0">
                  <a:latin typeface="Calibri" pitchFamily="34" charset="0"/>
                </a:rPr>
                <a:t>1</a:t>
              </a:r>
              <a:r>
                <a:rPr lang="en-US" sz="2400" dirty="0">
                  <a:latin typeface="Calibri" pitchFamily="34" charset="0"/>
                </a:rPr>
                <a:t>,…,</a:t>
              </a:r>
              <a:r>
                <a:rPr lang="en-US" sz="2400" i="1" dirty="0">
                  <a:latin typeface="Calibri" pitchFamily="34" charset="0"/>
                </a:rPr>
                <a:t>w</a:t>
              </a:r>
              <a:r>
                <a:rPr lang="en-US" sz="2400" i="1" baseline="-25000" dirty="0">
                  <a:latin typeface="Calibri" pitchFamily="34" charset="0"/>
                </a:rPr>
                <a:t>i</a:t>
              </a:r>
              <a:r>
                <a:rPr lang="en-US" sz="2400" baseline="-25000" dirty="0">
                  <a:latin typeface="Calibri" pitchFamily="34" charset="0"/>
                </a:rPr>
                <a:t>+1</a:t>
              </a:r>
              <a:r>
                <a:rPr lang="en-US" sz="2400" dirty="0">
                  <a:latin typeface="Calibri" pitchFamily="34" charset="0"/>
                </a:rPr>
                <a:t>,…</a:t>
              </a:r>
              <a:endParaRPr lang="nl-NL" sz="2400" i="1" dirty="0">
                <a:latin typeface="Calibri" pitchFamily="34" charset="0"/>
              </a:endParaRPr>
            </a:p>
          </p:txBody>
        </p:sp>
        <p:cxnSp>
          <p:nvCxnSpPr>
            <p:cNvPr id="62" name="Rechte verbindingslijn met pijl 61"/>
            <p:cNvCxnSpPr>
              <a:stCxn id="44" idx="2"/>
              <a:endCxn id="46" idx="0"/>
            </p:cNvCxnSpPr>
            <p:nvPr/>
          </p:nvCxnSpPr>
          <p:spPr>
            <a:xfrm rot="16200000" flipH="1">
              <a:off x="6550717" y="1381931"/>
              <a:ext cx="330170" cy="2408081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Rechte verbindingslijn met pijl 65"/>
            <p:cNvCxnSpPr>
              <a:stCxn id="44" idx="2"/>
              <a:endCxn id="45" idx="0"/>
            </p:cNvCxnSpPr>
            <p:nvPr/>
          </p:nvCxnSpPr>
          <p:spPr>
            <a:xfrm rot="5400000">
              <a:off x="4895063" y="2134357"/>
              <a:ext cx="330170" cy="903228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ep 95"/>
          <p:cNvGrpSpPr>
            <a:grpSpLocks/>
          </p:cNvGrpSpPr>
          <p:nvPr/>
        </p:nvGrpSpPr>
        <p:grpSpPr bwMode="auto">
          <a:xfrm>
            <a:off x="3851275" y="3213100"/>
            <a:ext cx="4752975" cy="936625"/>
            <a:chOff x="3851920" y="3212976"/>
            <a:chExt cx="4752801" cy="936104"/>
          </a:xfrm>
        </p:grpSpPr>
        <p:sp>
          <p:nvSpPr>
            <p:cNvPr id="47" name="Tekstvak 46"/>
            <p:cNvSpPr txBox="1"/>
            <p:nvPr/>
          </p:nvSpPr>
          <p:spPr>
            <a:xfrm>
              <a:off x="3851920" y="3687375"/>
              <a:ext cx="1439810" cy="461705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  <a:effectLst>
              <a:outerShdw blurRad="50800" dist="762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dirty="0">
                  <a:latin typeface="Calibri" pitchFamily="34" charset="0"/>
                </a:rPr>
                <a:t>sit</a:t>
              </a:r>
              <a:r>
                <a:rPr lang="en-US" sz="2400" baseline="-25000" dirty="0">
                  <a:latin typeface="Calibri" pitchFamily="34" charset="0"/>
                </a:rPr>
                <a:t>2</a:t>
              </a:r>
              <a:endParaRPr lang="nl-NL" sz="2400" baseline="-25000" dirty="0">
                <a:latin typeface="Calibri" pitchFamily="34" charset="0"/>
              </a:endParaRPr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7164912" y="3687375"/>
              <a:ext cx="1439809" cy="461705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  <a:effectLst>
              <a:outerShdw blurRad="50800" dist="762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dirty="0">
                  <a:latin typeface="Calibri" pitchFamily="34" charset="0"/>
                </a:rPr>
                <a:t>sit</a:t>
              </a:r>
              <a:r>
                <a:rPr lang="en-US" sz="2400" baseline="-25000" dirty="0">
                  <a:latin typeface="Calibri" pitchFamily="34" charset="0"/>
                </a:rPr>
                <a:t>4</a:t>
              </a:r>
              <a:endParaRPr lang="nl-NL" sz="2400" baseline="-25000" dirty="0">
                <a:latin typeface="Calibri" pitchFamily="34" charset="0"/>
              </a:endParaRPr>
            </a:p>
          </p:txBody>
        </p:sp>
        <p:cxnSp>
          <p:nvCxnSpPr>
            <p:cNvPr id="74" name="Rechte verbindingslijn met pijl 73"/>
            <p:cNvCxnSpPr>
              <a:stCxn id="46" idx="2"/>
              <a:endCxn id="50" idx="0"/>
            </p:cNvCxnSpPr>
            <p:nvPr/>
          </p:nvCxnSpPr>
          <p:spPr>
            <a:xfrm rot="5400000">
              <a:off x="7665079" y="3431920"/>
              <a:ext cx="474399" cy="36512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Rechte verbindingslijn met pijl 76"/>
            <p:cNvCxnSpPr>
              <a:stCxn id="45" idx="2"/>
              <a:endCxn id="47" idx="0"/>
            </p:cNvCxnSpPr>
            <p:nvPr/>
          </p:nvCxnSpPr>
          <p:spPr>
            <a:xfrm rot="5400000">
              <a:off x="4352881" y="3432714"/>
              <a:ext cx="474399" cy="34924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ep 96"/>
          <p:cNvGrpSpPr>
            <a:grpSpLocks/>
          </p:cNvGrpSpPr>
          <p:nvPr/>
        </p:nvGrpSpPr>
        <p:grpSpPr bwMode="auto">
          <a:xfrm>
            <a:off x="3851275" y="4149725"/>
            <a:ext cx="4752975" cy="965200"/>
            <a:chOff x="3851920" y="4149081"/>
            <a:chExt cx="4752528" cy="965720"/>
          </a:xfrm>
        </p:grpSpPr>
        <p:sp>
          <p:nvSpPr>
            <p:cNvPr id="51" name="Tekstvak 50"/>
            <p:cNvSpPr txBox="1"/>
            <p:nvPr/>
          </p:nvSpPr>
          <p:spPr>
            <a:xfrm>
              <a:off x="3851920" y="4652590"/>
              <a:ext cx="1439728" cy="462211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  <a:effectLst>
              <a:outerShdw blurRad="50800" dist="762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dirty="0">
                  <a:latin typeface="Calibri" pitchFamily="34" charset="0"/>
                </a:rPr>
                <a:t>sit</a:t>
              </a:r>
              <a:r>
                <a:rPr lang="en-US" sz="2400" baseline="-25000" dirty="0">
                  <a:latin typeface="Calibri" pitchFamily="34" charset="0"/>
                </a:rPr>
                <a:t>2</a:t>
              </a:r>
              <a:endParaRPr lang="nl-NL" sz="2400" baseline="-25000" dirty="0">
                <a:latin typeface="Calibri" pitchFamily="34" charset="0"/>
              </a:endParaRPr>
            </a:p>
          </p:txBody>
        </p:sp>
        <p:cxnSp>
          <p:nvCxnSpPr>
            <p:cNvPr id="53" name="Rechte verbindingslijn met pijl 52"/>
            <p:cNvCxnSpPr/>
            <p:nvPr/>
          </p:nvCxnSpPr>
          <p:spPr>
            <a:xfrm>
              <a:off x="4356698" y="4735185"/>
              <a:ext cx="431759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 w="sm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kstvak 53"/>
            <p:cNvSpPr txBox="1"/>
            <p:nvPr/>
          </p:nvSpPr>
          <p:spPr>
            <a:xfrm>
              <a:off x="7164721" y="4652590"/>
              <a:ext cx="1439727" cy="462211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  <a:effectLst>
              <a:outerShdw blurRad="50800" dist="762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dirty="0">
                  <a:latin typeface="Calibri" pitchFamily="34" charset="0"/>
                </a:rPr>
                <a:t>sit</a:t>
              </a:r>
              <a:r>
                <a:rPr lang="en-US" sz="2400" baseline="-25000" dirty="0">
                  <a:latin typeface="Calibri" pitchFamily="34" charset="0"/>
                </a:rPr>
                <a:t>4</a:t>
              </a:r>
              <a:endParaRPr lang="nl-NL" sz="2400" baseline="-25000" dirty="0">
                <a:latin typeface="Calibri" pitchFamily="34" charset="0"/>
              </a:endParaRPr>
            </a:p>
          </p:txBody>
        </p:sp>
        <p:cxnSp>
          <p:nvCxnSpPr>
            <p:cNvPr id="55" name="Rechte verbindingslijn met pijl 54"/>
            <p:cNvCxnSpPr/>
            <p:nvPr/>
          </p:nvCxnSpPr>
          <p:spPr>
            <a:xfrm>
              <a:off x="7667911" y="4733596"/>
              <a:ext cx="431759" cy="158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 w="sm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Rechte verbindingslijn met pijl 70"/>
            <p:cNvCxnSpPr>
              <a:stCxn id="47" idx="2"/>
              <a:endCxn id="51" idx="0"/>
            </p:cNvCxnSpPr>
            <p:nvPr/>
          </p:nvCxnSpPr>
          <p:spPr>
            <a:xfrm rot="5400000">
              <a:off x="4319235" y="4400836"/>
              <a:ext cx="505097" cy="1587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Rechte verbindingslijn met pijl 82"/>
            <p:cNvCxnSpPr>
              <a:stCxn id="50" idx="2"/>
              <a:endCxn id="54" idx="0"/>
            </p:cNvCxnSpPr>
            <p:nvPr/>
          </p:nvCxnSpPr>
          <p:spPr>
            <a:xfrm rot="5400000">
              <a:off x="7632036" y="4400836"/>
              <a:ext cx="503509" cy="0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ep 98"/>
          <p:cNvGrpSpPr>
            <a:grpSpLocks/>
          </p:cNvGrpSpPr>
          <p:nvPr/>
        </p:nvGrpSpPr>
        <p:grpSpPr bwMode="auto">
          <a:xfrm>
            <a:off x="4572000" y="5114925"/>
            <a:ext cx="3600450" cy="977900"/>
            <a:chOff x="4572136" y="5114801"/>
            <a:chExt cx="3600264" cy="978495"/>
          </a:xfrm>
        </p:grpSpPr>
        <p:sp>
          <p:nvSpPr>
            <p:cNvPr id="57" name="Tekstvak 56"/>
            <p:cNvSpPr txBox="1"/>
            <p:nvPr/>
          </p:nvSpPr>
          <p:spPr>
            <a:xfrm>
              <a:off x="6372268" y="5631053"/>
              <a:ext cx="1800132" cy="462243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  <a:effectLst>
              <a:outerShdw blurRad="50800" dist="762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dirty="0">
                  <a:latin typeface="Calibri" pitchFamily="34" charset="0"/>
                </a:rPr>
                <a:t>sit</a:t>
              </a:r>
              <a:r>
                <a:rPr lang="en-US" sz="2400" baseline="-25000" dirty="0">
                  <a:latin typeface="Calibri" pitchFamily="34" charset="0"/>
                </a:rPr>
                <a:t>2</a:t>
              </a:r>
              <a:r>
                <a:rPr lang="en-US" sz="2400" dirty="0">
                  <a:latin typeface="Calibri" pitchFamily="34" charset="0"/>
                  <a:sym typeface="Symbol"/>
                </a:rPr>
                <a:t>  </a:t>
              </a:r>
              <a:r>
                <a:rPr lang="en-US" sz="2400" dirty="0">
                  <a:latin typeface="Calibri" pitchFamily="34" charset="0"/>
                </a:rPr>
                <a:t>sit</a:t>
              </a:r>
              <a:r>
                <a:rPr lang="en-US" sz="2400" baseline="-25000" dirty="0">
                  <a:latin typeface="Calibri" pitchFamily="34" charset="0"/>
                </a:rPr>
                <a:t>4</a:t>
              </a:r>
              <a:endParaRPr lang="nl-NL" sz="2400" baseline="-25000" dirty="0">
                <a:latin typeface="Calibri" pitchFamily="34" charset="0"/>
              </a:endParaRPr>
            </a:p>
          </p:txBody>
        </p:sp>
        <p:cxnSp>
          <p:nvCxnSpPr>
            <p:cNvPr id="58" name="Rechte verbindingslijn met pijl 57"/>
            <p:cNvCxnSpPr/>
            <p:nvPr/>
          </p:nvCxnSpPr>
          <p:spPr>
            <a:xfrm>
              <a:off x="6659591" y="5732715"/>
              <a:ext cx="1152465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 w="sm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Rechte verbindingslijn met pijl 86"/>
            <p:cNvCxnSpPr>
              <a:stCxn id="51" idx="2"/>
              <a:endCxn id="57" idx="0"/>
            </p:cNvCxnSpPr>
            <p:nvPr/>
          </p:nvCxnSpPr>
          <p:spPr>
            <a:xfrm rot="16200000" flipH="1">
              <a:off x="5664109" y="4022828"/>
              <a:ext cx="516252" cy="2700198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Rechte verbindingslijn met pijl 90"/>
            <p:cNvCxnSpPr>
              <a:stCxn id="54" idx="2"/>
              <a:endCxn id="57" idx="0"/>
            </p:cNvCxnSpPr>
            <p:nvPr/>
          </p:nvCxnSpPr>
          <p:spPr>
            <a:xfrm rot="5400000">
              <a:off x="7319787" y="5067349"/>
              <a:ext cx="516252" cy="611155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Computing semantic surprisal</a:t>
            </a:r>
            <a:endParaRPr lang="nl-NL" smtClean="0">
              <a:latin typeface="Calibri" pitchFamily="34" charset="0"/>
            </a:endParaRPr>
          </a:p>
        </p:txBody>
      </p:sp>
      <p:sp>
        <p:nvSpPr>
          <p:cNvPr id="28675" name="Tekstvak 15"/>
          <p:cNvSpPr txBox="1">
            <a:spLocks noChangeArrowheads="1"/>
          </p:cNvSpPr>
          <p:nvPr/>
        </p:nvSpPr>
        <p:spPr bwMode="auto">
          <a:xfrm>
            <a:off x="323850" y="5407025"/>
            <a:ext cx="30956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libri" pitchFamily="34" charset="0"/>
              </a:rPr>
              <a:t>vector for disjunction of situations</a:t>
            </a:r>
            <a:endParaRPr lang="nl-NL" sz="2400">
              <a:latin typeface="Calibri" pitchFamily="34" charset="0"/>
            </a:endParaRPr>
          </a:p>
        </p:txBody>
      </p:sp>
      <p:sp>
        <p:nvSpPr>
          <p:cNvPr id="42" name="Tekstvak 41"/>
          <p:cNvSpPr txBox="1"/>
          <p:nvPr/>
        </p:nvSpPr>
        <p:spPr>
          <a:xfrm>
            <a:off x="3203575" y="5630863"/>
            <a:ext cx="2808288" cy="461962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dirty="0">
                <a:latin typeface="Calibri" pitchFamily="34" charset="0"/>
              </a:rPr>
              <a:t>sit</a:t>
            </a:r>
            <a:r>
              <a:rPr lang="en-US" sz="2400" baseline="-25000" dirty="0">
                <a:latin typeface="Calibri" pitchFamily="34" charset="0"/>
              </a:rPr>
              <a:t>1 </a:t>
            </a:r>
            <a:r>
              <a:rPr lang="en-US" sz="2400" dirty="0">
                <a:latin typeface="Calibri" pitchFamily="34" charset="0"/>
                <a:sym typeface="Symbol"/>
              </a:rPr>
              <a:t> </a:t>
            </a:r>
            <a:r>
              <a:rPr lang="en-US" sz="2400" dirty="0">
                <a:latin typeface="Calibri" pitchFamily="34" charset="0"/>
              </a:rPr>
              <a:t>sit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  <a:sym typeface="Symbol"/>
              </a:rPr>
              <a:t>  </a:t>
            </a:r>
            <a:r>
              <a:rPr lang="en-US" sz="2400" dirty="0">
                <a:latin typeface="Calibri" pitchFamily="34" charset="0"/>
              </a:rPr>
              <a:t>sit</a:t>
            </a:r>
            <a:r>
              <a:rPr lang="en-US" sz="2400" baseline="-25000" dirty="0">
                <a:latin typeface="Calibri" pitchFamily="34" charset="0"/>
              </a:rPr>
              <a:t>3</a:t>
            </a:r>
            <a:r>
              <a:rPr lang="en-US" sz="2400" dirty="0">
                <a:latin typeface="Calibri" pitchFamily="34" charset="0"/>
                <a:sym typeface="Symbol"/>
              </a:rPr>
              <a:t>  </a:t>
            </a:r>
            <a:r>
              <a:rPr lang="en-US" sz="2400" dirty="0">
                <a:latin typeface="Calibri" pitchFamily="34" charset="0"/>
              </a:rPr>
              <a:t>sit</a:t>
            </a:r>
            <a:r>
              <a:rPr lang="en-US" sz="2400" baseline="-25000" dirty="0">
                <a:latin typeface="Calibri" pitchFamily="34" charset="0"/>
              </a:rPr>
              <a:t>4</a:t>
            </a:r>
            <a:endParaRPr lang="nl-NL" sz="2400" baseline="-25000" dirty="0">
              <a:latin typeface="Calibri" pitchFamily="34" charset="0"/>
            </a:endParaRPr>
          </a:p>
        </p:txBody>
      </p:sp>
      <p:cxnSp>
        <p:nvCxnSpPr>
          <p:cNvPr id="43" name="Rechte verbindingslijn met pijl 42"/>
          <p:cNvCxnSpPr/>
          <p:nvPr/>
        </p:nvCxnSpPr>
        <p:spPr>
          <a:xfrm>
            <a:off x="3348038" y="5716588"/>
            <a:ext cx="2519362" cy="1587"/>
          </a:xfrm>
          <a:prstGeom prst="straightConnector1">
            <a:avLst/>
          </a:prstGeom>
          <a:ln w="12700">
            <a:solidFill>
              <a:schemeClr val="tx1"/>
            </a:solidFill>
            <a:tailEnd type="arrow" w="sm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kstvak 56"/>
          <p:cNvSpPr txBox="1"/>
          <p:nvPr/>
        </p:nvSpPr>
        <p:spPr>
          <a:xfrm>
            <a:off x="6372225" y="5630863"/>
            <a:ext cx="1800225" cy="461962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dirty="0">
                <a:latin typeface="Calibri" pitchFamily="34" charset="0"/>
              </a:rPr>
              <a:t>sit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  <a:sym typeface="Symbol"/>
              </a:rPr>
              <a:t>  </a:t>
            </a:r>
            <a:r>
              <a:rPr lang="en-US" sz="2400" dirty="0">
                <a:latin typeface="Calibri" pitchFamily="34" charset="0"/>
              </a:rPr>
              <a:t>sit</a:t>
            </a:r>
            <a:r>
              <a:rPr lang="en-US" sz="2400" baseline="-25000" dirty="0">
                <a:latin typeface="Calibri" pitchFamily="34" charset="0"/>
              </a:rPr>
              <a:t>4</a:t>
            </a:r>
            <a:endParaRPr lang="nl-NL" sz="2400" baseline="-25000" dirty="0">
              <a:latin typeface="Calibri" pitchFamily="34" charset="0"/>
            </a:endParaRPr>
          </a:p>
        </p:txBody>
      </p:sp>
      <p:cxnSp>
        <p:nvCxnSpPr>
          <p:cNvPr id="58" name="Rechte verbindingslijn met pijl 57"/>
          <p:cNvCxnSpPr/>
          <p:nvPr/>
        </p:nvCxnSpPr>
        <p:spPr>
          <a:xfrm>
            <a:off x="6659563" y="5732463"/>
            <a:ext cx="1152525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 w="sm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ep 72"/>
          <p:cNvGrpSpPr>
            <a:grpSpLocks/>
          </p:cNvGrpSpPr>
          <p:nvPr/>
        </p:nvGrpSpPr>
        <p:grpSpPr bwMode="auto">
          <a:xfrm>
            <a:off x="323850" y="4292600"/>
            <a:ext cx="7416800" cy="1338263"/>
            <a:chOff x="323528" y="4293096"/>
            <a:chExt cx="7416824" cy="1338535"/>
          </a:xfrm>
        </p:grpSpPr>
        <p:sp>
          <p:nvSpPr>
            <p:cNvPr id="28685" name="Tekstvak 51"/>
            <p:cNvSpPr txBox="1">
              <a:spLocks noChangeArrowheads="1"/>
            </p:cNvSpPr>
            <p:nvPr/>
          </p:nvSpPr>
          <p:spPr bwMode="auto">
            <a:xfrm>
              <a:off x="323528" y="4293096"/>
              <a:ext cx="2880047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>
                  <a:latin typeface="Calibri" pitchFamily="34" charset="0"/>
                </a:rPr>
                <a:t>conditional probability estimate</a:t>
              </a:r>
              <a:endParaRPr lang="nl-NL" sz="2400">
                <a:latin typeface="Calibri" pitchFamily="34" charset="0"/>
              </a:endParaRPr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3779527" y="4437588"/>
              <a:ext cx="3960825" cy="460469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i="1" dirty="0">
                  <a:latin typeface="Calibri" pitchFamily="34" charset="0"/>
                </a:rPr>
                <a:t>P</a:t>
              </a:r>
              <a:r>
                <a:rPr lang="en-US" sz="2400" dirty="0">
                  <a:latin typeface="Calibri" pitchFamily="34" charset="0"/>
                </a:rPr>
                <a:t>(sit</a:t>
              </a:r>
              <a:r>
                <a:rPr lang="en-US" sz="2400" baseline="-25000" dirty="0">
                  <a:latin typeface="Calibri" pitchFamily="34" charset="0"/>
                </a:rPr>
                <a:t>2</a:t>
              </a:r>
              <a:r>
                <a:rPr lang="en-US" sz="2400" dirty="0">
                  <a:latin typeface="Calibri" pitchFamily="34" charset="0"/>
                  <a:sym typeface="Symbol"/>
                </a:rPr>
                <a:t> </a:t>
              </a:r>
              <a:r>
                <a:rPr lang="en-US" sz="2400" dirty="0">
                  <a:latin typeface="Calibri" pitchFamily="34" charset="0"/>
                </a:rPr>
                <a:t>sit</a:t>
              </a:r>
              <a:r>
                <a:rPr lang="en-US" sz="2400" baseline="-25000" dirty="0">
                  <a:latin typeface="Calibri" pitchFamily="34" charset="0"/>
                </a:rPr>
                <a:t>4</a:t>
              </a:r>
              <a:r>
                <a:rPr lang="nl-NL" sz="2400" dirty="0">
                  <a:latin typeface="Calibri" pitchFamily="34" charset="0"/>
                </a:rPr>
                <a:t>|</a:t>
              </a:r>
              <a:r>
                <a:rPr lang="en-US" sz="2400" dirty="0">
                  <a:latin typeface="Calibri" pitchFamily="34" charset="0"/>
                </a:rPr>
                <a:t>sit</a:t>
              </a:r>
              <a:r>
                <a:rPr lang="en-US" sz="2400" baseline="-25000" dirty="0">
                  <a:latin typeface="Calibri" pitchFamily="34" charset="0"/>
                </a:rPr>
                <a:t>1</a:t>
              </a:r>
              <a:r>
                <a:rPr lang="en-US" sz="2400" dirty="0">
                  <a:latin typeface="Calibri" pitchFamily="34" charset="0"/>
                  <a:sym typeface="Symbol"/>
                </a:rPr>
                <a:t></a:t>
              </a:r>
              <a:r>
                <a:rPr lang="en-US" sz="2400" dirty="0">
                  <a:latin typeface="Calibri" pitchFamily="34" charset="0"/>
                </a:rPr>
                <a:t>sit</a:t>
              </a:r>
              <a:r>
                <a:rPr lang="en-US" sz="2400" baseline="-25000" dirty="0">
                  <a:latin typeface="Calibri" pitchFamily="34" charset="0"/>
                </a:rPr>
                <a:t>2</a:t>
              </a:r>
              <a:r>
                <a:rPr lang="en-US" sz="2400" dirty="0">
                  <a:latin typeface="Calibri" pitchFamily="34" charset="0"/>
                  <a:sym typeface="Symbol"/>
                </a:rPr>
                <a:t></a:t>
              </a:r>
              <a:r>
                <a:rPr lang="en-US" sz="2400" dirty="0">
                  <a:latin typeface="Calibri" pitchFamily="34" charset="0"/>
                </a:rPr>
                <a:t>sit</a:t>
              </a:r>
              <a:r>
                <a:rPr lang="en-US" sz="2400" baseline="-25000" dirty="0">
                  <a:latin typeface="Calibri" pitchFamily="34" charset="0"/>
                </a:rPr>
                <a:t>3</a:t>
              </a:r>
              <a:r>
                <a:rPr lang="en-US" sz="2400" dirty="0">
                  <a:latin typeface="Calibri" pitchFamily="34" charset="0"/>
                  <a:sym typeface="Symbol"/>
                </a:rPr>
                <a:t></a:t>
              </a:r>
              <a:r>
                <a:rPr lang="en-US" sz="2400" dirty="0">
                  <a:latin typeface="Calibri" pitchFamily="34" charset="0"/>
                </a:rPr>
                <a:t>sit</a:t>
              </a:r>
              <a:r>
                <a:rPr lang="en-US" sz="2400" baseline="-25000" dirty="0">
                  <a:latin typeface="Calibri" pitchFamily="34" charset="0"/>
                </a:rPr>
                <a:t>4</a:t>
              </a:r>
              <a:r>
                <a:rPr lang="en-US" sz="2400" dirty="0">
                  <a:latin typeface="Calibri" pitchFamily="34" charset="0"/>
                </a:rPr>
                <a:t>)</a:t>
              </a:r>
              <a:endParaRPr lang="nl-NL" sz="2400" baseline="-25000" dirty="0">
                <a:latin typeface="Calibri" pitchFamily="34" charset="0"/>
              </a:endParaRPr>
            </a:p>
          </p:txBody>
        </p:sp>
        <p:cxnSp>
          <p:nvCxnSpPr>
            <p:cNvPr id="59" name="Rechte verbindingslijn met pijl 58"/>
            <p:cNvCxnSpPr>
              <a:stCxn id="42" idx="0"/>
              <a:endCxn id="56" idx="2"/>
            </p:cNvCxnSpPr>
            <p:nvPr/>
          </p:nvCxnSpPr>
          <p:spPr>
            <a:xfrm rot="5400000" flipH="1" flipV="1">
              <a:off x="4817682" y="4688580"/>
              <a:ext cx="733574" cy="1152529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Rechte verbindingslijn met pijl 62"/>
            <p:cNvCxnSpPr>
              <a:stCxn id="57" idx="0"/>
              <a:endCxn id="56" idx="2"/>
            </p:cNvCxnSpPr>
            <p:nvPr/>
          </p:nvCxnSpPr>
          <p:spPr>
            <a:xfrm rot="16200000" flipV="1">
              <a:off x="6149599" y="4509192"/>
              <a:ext cx="733574" cy="1511305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Tekstvak 66"/>
          <p:cNvSpPr txBox="1">
            <a:spLocks noChangeArrowheads="1"/>
          </p:cNvSpPr>
          <p:nvPr/>
        </p:nvSpPr>
        <p:spPr bwMode="auto">
          <a:xfrm>
            <a:off x="323850" y="3101975"/>
            <a:ext cx="259238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libri" pitchFamily="34" charset="0"/>
              </a:rPr>
              <a:t>semantic surprisal of word </a:t>
            </a:r>
            <a:r>
              <a:rPr lang="en-US" sz="2400" i="1">
                <a:latin typeface="Calibri" pitchFamily="34" charset="0"/>
              </a:rPr>
              <a:t>w</a:t>
            </a:r>
            <a:r>
              <a:rPr lang="en-US" sz="2400" i="1" baseline="-25000">
                <a:latin typeface="Calibri" pitchFamily="34" charset="0"/>
              </a:rPr>
              <a:t>i</a:t>
            </a:r>
            <a:r>
              <a:rPr lang="en-US" sz="2400" baseline="-25000">
                <a:latin typeface="Calibri" pitchFamily="34" charset="0"/>
              </a:rPr>
              <a:t>+1</a:t>
            </a:r>
            <a:endParaRPr lang="nl-NL" sz="2400" baseline="-25000">
              <a:latin typeface="Calibri" pitchFamily="34" charset="0"/>
            </a:endParaRPr>
          </a:p>
        </p:txBody>
      </p:sp>
      <p:sp>
        <p:nvSpPr>
          <p:cNvPr id="68" name="Tekstvak 67"/>
          <p:cNvSpPr txBox="1"/>
          <p:nvPr/>
        </p:nvSpPr>
        <p:spPr>
          <a:xfrm>
            <a:off x="3419475" y="3246438"/>
            <a:ext cx="4681538" cy="461962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dirty="0">
                <a:latin typeface="Calibri" pitchFamily="34" charset="0"/>
              </a:rPr>
              <a:t>−</a:t>
            </a:r>
            <a:r>
              <a:rPr lang="en-US" sz="2400" dirty="0">
                <a:latin typeface="Calibri" pitchFamily="34" charset="0"/>
              </a:rPr>
              <a:t>log </a:t>
            </a:r>
            <a:r>
              <a:rPr lang="en-US" sz="2400" i="1" dirty="0">
                <a:latin typeface="Calibri" pitchFamily="34" charset="0"/>
              </a:rPr>
              <a:t>P</a:t>
            </a:r>
            <a:r>
              <a:rPr lang="en-US" sz="2400" dirty="0">
                <a:latin typeface="Calibri" pitchFamily="34" charset="0"/>
              </a:rPr>
              <a:t>(sit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  <a:sym typeface="Symbol"/>
              </a:rPr>
              <a:t></a:t>
            </a:r>
            <a:r>
              <a:rPr lang="en-US" sz="2400" dirty="0">
                <a:latin typeface="Calibri" pitchFamily="34" charset="0"/>
              </a:rPr>
              <a:t>sit</a:t>
            </a:r>
            <a:r>
              <a:rPr lang="en-US" sz="2400" baseline="-25000" dirty="0">
                <a:latin typeface="Calibri" pitchFamily="34" charset="0"/>
              </a:rPr>
              <a:t>4</a:t>
            </a:r>
            <a:r>
              <a:rPr lang="nl-NL" sz="2400" dirty="0">
                <a:latin typeface="Calibri" pitchFamily="34" charset="0"/>
              </a:rPr>
              <a:t>|</a:t>
            </a:r>
            <a:r>
              <a:rPr lang="en-US" sz="2400" dirty="0">
                <a:latin typeface="Calibri" pitchFamily="34" charset="0"/>
              </a:rPr>
              <a:t>sit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  <a:sym typeface="Symbol"/>
              </a:rPr>
              <a:t></a:t>
            </a:r>
            <a:r>
              <a:rPr lang="en-US" sz="2400" dirty="0">
                <a:latin typeface="Calibri" pitchFamily="34" charset="0"/>
              </a:rPr>
              <a:t>sit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  <a:sym typeface="Symbol"/>
              </a:rPr>
              <a:t></a:t>
            </a:r>
            <a:r>
              <a:rPr lang="en-US" sz="2400" dirty="0">
                <a:latin typeface="Calibri" pitchFamily="34" charset="0"/>
              </a:rPr>
              <a:t>sit</a:t>
            </a:r>
            <a:r>
              <a:rPr lang="en-US" sz="2400" baseline="-25000" dirty="0">
                <a:latin typeface="Calibri" pitchFamily="34" charset="0"/>
              </a:rPr>
              <a:t>3</a:t>
            </a:r>
            <a:r>
              <a:rPr lang="en-US" sz="2400" dirty="0">
                <a:latin typeface="Calibri" pitchFamily="34" charset="0"/>
                <a:sym typeface="Symbol"/>
              </a:rPr>
              <a:t></a:t>
            </a:r>
            <a:r>
              <a:rPr lang="en-US" sz="2400" dirty="0">
                <a:latin typeface="Calibri" pitchFamily="34" charset="0"/>
              </a:rPr>
              <a:t>sit</a:t>
            </a:r>
            <a:r>
              <a:rPr lang="en-US" sz="2400" baseline="-25000" dirty="0">
                <a:latin typeface="Calibri" pitchFamily="34" charset="0"/>
              </a:rPr>
              <a:t>4</a:t>
            </a:r>
            <a:r>
              <a:rPr lang="en-US" sz="2400" dirty="0">
                <a:latin typeface="Calibri" pitchFamily="34" charset="0"/>
              </a:rPr>
              <a:t>)</a:t>
            </a:r>
            <a:endParaRPr lang="nl-NL" sz="2400" baseline="-25000" dirty="0">
              <a:latin typeface="Calibri" pitchFamily="34" charset="0"/>
            </a:endParaRPr>
          </a:p>
        </p:txBody>
      </p:sp>
      <p:cxnSp>
        <p:nvCxnSpPr>
          <p:cNvPr id="69" name="Rechte verbindingslijn met pijl 68"/>
          <p:cNvCxnSpPr>
            <a:stCxn id="56" idx="0"/>
            <a:endCxn id="68" idx="2"/>
          </p:cNvCxnSpPr>
          <p:nvPr/>
        </p:nvCxnSpPr>
        <p:spPr>
          <a:xfrm rot="5400000" flipH="1" flipV="1">
            <a:off x="5395119" y="4072731"/>
            <a:ext cx="730250" cy="1588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kstvak 74"/>
          <p:cNvSpPr txBox="1">
            <a:spLocks noChangeArrowheads="1"/>
          </p:cNvSpPr>
          <p:nvPr/>
        </p:nvSpPr>
        <p:spPr bwMode="auto">
          <a:xfrm>
            <a:off x="330200" y="2060575"/>
            <a:ext cx="812958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Calibri" pitchFamily="34" charset="0"/>
              </a:rPr>
              <a:t>Computing semantic </a:t>
            </a:r>
            <a:r>
              <a:rPr lang="en-US" sz="2800" b="1">
                <a:latin typeface="Calibri" pitchFamily="34" charset="0"/>
              </a:rPr>
              <a:t>entropy reduction </a:t>
            </a:r>
            <a:r>
              <a:rPr lang="en-US" sz="2800">
                <a:latin typeface="Calibri" pitchFamily="34" charset="0"/>
              </a:rPr>
              <a:t>is more tricky, but also possible</a:t>
            </a:r>
            <a:endParaRPr lang="nl-NL" sz="28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68" grpId="0" animBg="1"/>
      <p:bldP spid="7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Results</a:t>
            </a:r>
            <a:br>
              <a:rPr lang="en-US" smtClean="0">
                <a:latin typeface="Calibri" pitchFamily="34" charset="0"/>
              </a:rPr>
            </a:br>
            <a:r>
              <a:rPr lang="en-US" sz="2400" smtClean="0">
                <a:latin typeface="Calibri" pitchFamily="34" charset="0"/>
              </a:rPr>
              <a:t>Nested linear regression</a:t>
            </a:r>
            <a:endParaRPr lang="nl-NL" smtClean="0">
              <a:latin typeface="Calibri" pitchFamily="34" charset="0"/>
            </a:endParaRPr>
          </a:p>
        </p:txBody>
      </p:sp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330200" y="2060575"/>
          <a:ext cx="7986216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3808"/>
                <a:gridCol w="2232248"/>
                <a:gridCol w="14401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alibri" pitchFamily="34" charset="0"/>
                        </a:rPr>
                        <a:t>Predictor</a:t>
                      </a:r>
                      <a:endParaRPr lang="nl-NL" sz="28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Coefficient</a:t>
                      </a:r>
                      <a:endParaRPr lang="nl-NL" sz="28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>
                          <a:latin typeface="Calibri" pitchFamily="34" charset="0"/>
                        </a:rPr>
                        <a:t>R</a:t>
                      </a:r>
                      <a:r>
                        <a:rPr lang="en-US" sz="2800" baseline="30000" dirty="0" smtClean="0">
                          <a:latin typeface="Calibri" pitchFamily="34" charset="0"/>
                        </a:rPr>
                        <a:t>2</a:t>
                      </a:r>
                      <a:endParaRPr lang="nl-NL" sz="2800" baseline="3000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alibri" pitchFamily="34" charset="0"/>
                        </a:rPr>
                        <a:t>Semantic</a:t>
                      </a:r>
                      <a:r>
                        <a:rPr lang="en-US" sz="2800" baseline="0" dirty="0" smtClean="0">
                          <a:latin typeface="Calibri" pitchFamily="34" charset="0"/>
                        </a:rPr>
                        <a:t> surprisal</a:t>
                      </a:r>
                      <a:endParaRPr lang="nl-NL" sz="28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0.04</a:t>
                      </a:r>
                      <a:endParaRPr lang="nl-NL" sz="28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.310</a:t>
                      </a:r>
                      <a:endParaRPr lang="nl-NL" sz="280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alibri" pitchFamily="34" charset="0"/>
                        </a:rPr>
                        <a:t>Semantic entropy reduction</a:t>
                      </a:r>
                      <a:endParaRPr lang="nl-NL" sz="28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0.64</a:t>
                      </a:r>
                      <a:endParaRPr lang="nl-NL" sz="28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.082</a:t>
                      </a:r>
                      <a:endParaRPr lang="nl-NL" sz="280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alibri" pitchFamily="34" charset="0"/>
                        </a:rPr>
                        <a:t>Syntactic</a:t>
                      </a:r>
                      <a:r>
                        <a:rPr lang="en-US" sz="2800" baseline="0" dirty="0" smtClean="0">
                          <a:latin typeface="Calibri" pitchFamily="34" charset="0"/>
                        </a:rPr>
                        <a:t> surprisal</a:t>
                      </a:r>
                      <a:endParaRPr lang="nl-NL" sz="28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0.12</a:t>
                      </a:r>
                      <a:endParaRPr lang="nl-NL" sz="28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.026</a:t>
                      </a:r>
                      <a:endParaRPr lang="nl-NL" sz="280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alibri" pitchFamily="34" charset="0"/>
                        </a:rPr>
                        <a:t>Word position</a:t>
                      </a:r>
                      <a:endParaRPr lang="nl-NL" sz="28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0.08</a:t>
                      </a:r>
                      <a:endParaRPr lang="nl-NL" sz="28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.011</a:t>
                      </a:r>
                      <a:endParaRPr lang="nl-NL" sz="280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alibri" pitchFamily="34" charset="0"/>
                        </a:rPr>
                        <a:t>Syntactic entropy</a:t>
                      </a:r>
                      <a:r>
                        <a:rPr lang="en-US" sz="2800" baseline="0" dirty="0" smtClean="0">
                          <a:latin typeface="Calibri" pitchFamily="34" charset="0"/>
                        </a:rPr>
                        <a:t> reduction</a:t>
                      </a:r>
                      <a:endParaRPr lang="nl-NL" sz="28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0.20</a:t>
                      </a:r>
                      <a:endParaRPr lang="nl-NL" sz="28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.001</a:t>
                      </a:r>
                      <a:endParaRPr lang="nl-NL" sz="2800" dirty="0">
                        <a:latin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9729" name="Tekstvak 5"/>
          <p:cNvSpPr txBox="1">
            <a:spLocks noChangeArrowheads="1"/>
          </p:cNvSpPr>
          <p:nvPr/>
        </p:nvSpPr>
        <p:spPr bwMode="auto">
          <a:xfrm>
            <a:off x="6659563" y="5281613"/>
            <a:ext cx="2016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Calibri" pitchFamily="34" charset="0"/>
              </a:rPr>
              <a:t>all </a:t>
            </a:r>
            <a:r>
              <a:rPr lang="en-US" sz="2800" i="1">
                <a:latin typeface="Calibri" pitchFamily="34" charset="0"/>
              </a:rPr>
              <a:t>p</a:t>
            </a:r>
            <a:r>
              <a:rPr lang="en-US" sz="2800">
                <a:latin typeface="Calibri" pitchFamily="34" charset="0"/>
              </a:rPr>
              <a:t> &lt; 10</a:t>
            </a:r>
            <a:r>
              <a:rPr lang="en-US" sz="2800" baseline="30000">
                <a:latin typeface="Georgia" pitchFamily="18" charset="0"/>
              </a:rPr>
              <a:t>−</a:t>
            </a:r>
            <a:r>
              <a:rPr lang="en-US" sz="2800" baseline="30000">
                <a:latin typeface="Calibri" pitchFamily="34" charset="0"/>
              </a:rPr>
              <a:t>8</a:t>
            </a:r>
            <a:endParaRPr lang="nl-NL" sz="2800" baseline="300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Conclusions</a:t>
            </a:r>
            <a:br>
              <a:rPr lang="en-US" smtClean="0">
                <a:latin typeface="Calibri" pitchFamily="34" charset="0"/>
              </a:rPr>
            </a:br>
            <a:r>
              <a:rPr lang="en-US" sz="2400" smtClean="0">
                <a:latin typeface="Calibri" pitchFamily="34" charset="0"/>
              </a:rPr>
              <a:t>Mental simulation, word information, and processing time</a:t>
            </a:r>
            <a:endParaRPr lang="nl-NL" smtClean="0">
              <a:latin typeface="Calibri" pitchFamily="34" charset="0"/>
            </a:endParaRPr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30200" y="2060575"/>
            <a:ext cx="8489950" cy="4105275"/>
          </a:xfrm>
        </p:spPr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Semantic word information, formalized with respect to world knowledge, provides a more </a:t>
            </a:r>
            <a:r>
              <a:rPr lang="en-US" b="1" smtClean="0">
                <a:latin typeface="Calibri" pitchFamily="34" charset="0"/>
              </a:rPr>
              <a:t>formal basis </a:t>
            </a:r>
            <a:r>
              <a:rPr lang="en-US" smtClean="0">
                <a:latin typeface="Calibri" pitchFamily="34" charset="0"/>
              </a:rPr>
              <a:t>for the notion of mental simulation</a:t>
            </a:r>
          </a:p>
          <a:p>
            <a:pPr eaLnBrk="1" hangingPunct="1"/>
            <a:r>
              <a:rPr lang="en-US" smtClean="0">
                <a:latin typeface="Calibri" pitchFamily="34" charset="0"/>
              </a:rPr>
              <a:t>The sentence-comprehension model correctly predicts </a:t>
            </a:r>
            <a:r>
              <a:rPr lang="en-US" b="1" smtClean="0">
                <a:latin typeface="Calibri" pitchFamily="34" charset="0"/>
              </a:rPr>
              <a:t>slower processing </a:t>
            </a:r>
            <a:r>
              <a:rPr lang="en-US" smtClean="0">
                <a:latin typeface="Calibri" pitchFamily="34" charset="0"/>
              </a:rPr>
              <a:t>of more informative words</a:t>
            </a:r>
          </a:p>
          <a:p>
            <a:pPr eaLnBrk="1" hangingPunct="1"/>
            <a:r>
              <a:rPr lang="en-US" b="1" smtClean="0">
                <a:latin typeface="Calibri" pitchFamily="34" charset="0"/>
              </a:rPr>
              <a:t>Irrespective</a:t>
            </a:r>
            <a:r>
              <a:rPr lang="en-US" smtClean="0">
                <a:latin typeface="Calibri" pitchFamily="34" charset="0"/>
              </a:rPr>
              <a:t> of information source (syntax/semantics) and information measure (surprisal/entropy red.)</a:t>
            </a:r>
            <a:endParaRPr lang="nl-NL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6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More conclusions</a:t>
            </a:r>
            <a:br>
              <a:rPr lang="en-US" smtClean="0">
                <a:latin typeface="Calibri" pitchFamily="34" charset="0"/>
              </a:rPr>
            </a:br>
            <a:r>
              <a:rPr lang="en-US" sz="2400" smtClean="0">
                <a:latin typeface="Calibri" pitchFamily="34" charset="0"/>
              </a:rPr>
              <a:t>Learning syntax</a:t>
            </a:r>
            <a:endParaRPr lang="nl-NL" smtClean="0">
              <a:latin typeface="Calibri" pitchFamily="34" charset="0"/>
            </a:endParaRPr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30200" y="2060575"/>
            <a:ext cx="8489950" cy="4105275"/>
          </a:xfrm>
        </p:spPr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Words that convey more </a:t>
            </a:r>
            <a:r>
              <a:rPr lang="en-US" b="1" smtClean="0">
                <a:latin typeface="Calibri" pitchFamily="34" charset="0"/>
              </a:rPr>
              <a:t>syntactic </a:t>
            </a:r>
            <a:r>
              <a:rPr lang="en-US" smtClean="0">
                <a:latin typeface="Calibri" pitchFamily="34" charset="0"/>
              </a:rPr>
              <a:t>information take longer to process: The SRN is sensitive to sentence probabilities</a:t>
            </a:r>
          </a:p>
          <a:p>
            <a:pPr eaLnBrk="1" hangingPunct="1"/>
            <a:r>
              <a:rPr lang="en-US" smtClean="0">
                <a:latin typeface="Calibri" pitchFamily="34" charset="0"/>
              </a:rPr>
              <a:t>But sentence probabilities are </a:t>
            </a:r>
            <a:r>
              <a:rPr lang="en-US" b="1" smtClean="0">
                <a:latin typeface="Calibri" pitchFamily="34" charset="0"/>
              </a:rPr>
              <a:t>irrelevant </a:t>
            </a:r>
            <a:r>
              <a:rPr lang="en-US" smtClean="0">
                <a:latin typeface="Calibri" pitchFamily="34" charset="0"/>
              </a:rPr>
              <a:t>to the network’s task of mapping sentences to situations</a:t>
            </a:r>
          </a:p>
          <a:p>
            <a:pPr eaLnBrk="1" hangingPunct="1"/>
            <a:r>
              <a:rPr lang="en-US" smtClean="0">
                <a:latin typeface="Calibri" pitchFamily="34" charset="0"/>
              </a:rPr>
              <a:t>No part of the model is meant to learn anything about syntax. It is not a probabilistic language model.</a:t>
            </a:r>
          </a:p>
          <a:p>
            <a:pPr eaLnBrk="1" hangingPunct="1"/>
            <a:r>
              <a:rPr lang="en-US" smtClean="0">
                <a:latin typeface="Calibri" pitchFamily="34" charset="0"/>
              </a:rPr>
              <a:t>Merely learning the sentence-situation mapping, can result in the </a:t>
            </a:r>
            <a:r>
              <a:rPr lang="en-US" b="1" smtClean="0">
                <a:latin typeface="Calibri" pitchFamily="34" charset="0"/>
              </a:rPr>
              <a:t>acquisition</a:t>
            </a:r>
            <a:r>
              <a:rPr lang="en-US" smtClean="0">
                <a:latin typeface="Calibri" pitchFamily="34" charset="0"/>
              </a:rPr>
              <a:t> of useful syntactic knowledge</a:t>
            </a:r>
          </a:p>
          <a:p>
            <a:pPr eaLnBrk="1" hangingPunct="1"/>
            <a:endParaRPr lang="nl-NL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Sentence comprehension as mental simulation</a:t>
            </a:r>
            <a:endParaRPr lang="nl-NL" smtClean="0">
              <a:latin typeface="Calibri" pitchFamily="34" charset="0"/>
            </a:endParaRPr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30200" y="2060575"/>
            <a:ext cx="8489950" cy="4105275"/>
          </a:xfrm>
        </p:spPr>
        <p:txBody>
          <a:bodyPr/>
          <a:lstStyle/>
          <a:p>
            <a:pPr eaLnBrk="1" hangingPunct="1">
              <a:tabLst>
                <a:tab pos="722313" algn="l"/>
                <a:tab pos="2876550" algn="l"/>
              </a:tabLst>
            </a:pPr>
            <a:r>
              <a:rPr lang="en-US" smtClean="0">
                <a:latin typeface="Calibri" pitchFamily="34" charset="0"/>
              </a:rPr>
              <a:t>The mental representation of a sentence’s meaning is not some </a:t>
            </a:r>
            <a:r>
              <a:rPr lang="en-US" b="1" smtClean="0">
                <a:latin typeface="Calibri" pitchFamily="34" charset="0"/>
              </a:rPr>
              <a:t>symbolic structure</a:t>
            </a:r>
          </a:p>
          <a:p>
            <a:pPr eaLnBrk="1" hangingPunct="1">
              <a:tabLst>
                <a:tab pos="722313" algn="l"/>
                <a:tab pos="2876550" algn="l"/>
              </a:tabLst>
            </a:pPr>
            <a:r>
              <a:rPr lang="en-US" smtClean="0">
                <a:latin typeface="Calibri" pitchFamily="34" charset="0"/>
              </a:rPr>
              <a:t>But an </a:t>
            </a:r>
            <a:r>
              <a:rPr lang="en-US" b="1" smtClean="0">
                <a:latin typeface="Calibri" pitchFamily="34" charset="0"/>
              </a:rPr>
              <a:t>analogical</a:t>
            </a:r>
            <a:r>
              <a:rPr lang="en-US" smtClean="0">
                <a:latin typeface="Calibri" pitchFamily="34" charset="0"/>
              </a:rPr>
              <a:t> and </a:t>
            </a:r>
            <a:r>
              <a:rPr lang="en-US" b="1" smtClean="0">
                <a:latin typeface="Calibri" pitchFamily="34" charset="0"/>
              </a:rPr>
              <a:t>modal</a:t>
            </a:r>
            <a:r>
              <a:rPr lang="en-US" smtClean="0">
                <a:latin typeface="Calibri" pitchFamily="34" charset="0"/>
              </a:rPr>
              <a:t> simulation of the described state of affairs </a:t>
            </a:r>
            <a:r>
              <a:rPr lang="en-US" sz="2000" smtClean="0">
                <a:latin typeface="Calibri" pitchFamily="34" charset="0"/>
              </a:rPr>
              <a:t>(e.g., Barsalou, 1999; Zwaan, 2004)</a:t>
            </a:r>
            <a:endParaRPr lang="en-US" smtClean="0">
              <a:latin typeface="Calibri" pitchFamily="34" charset="0"/>
            </a:endParaRPr>
          </a:p>
          <a:p>
            <a:pPr eaLnBrk="1" hangingPunct="1">
              <a:tabLst>
                <a:tab pos="722313" algn="l"/>
                <a:tab pos="2876550" algn="l"/>
              </a:tabLst>
            </a:pPr>
            <a:r>
              <a:rPr lang="en-GB" smtClean="0">
                <a:latin typeface="Calibri" pitchFamily="34" charset="0"/>
              </a:rPr>
              <a:t>Comparable to the result of directly </a:t>
            </a:r>
            <a:r>
              <a:rPr lang="en-GB" b="1" smtClean="0">
                <a:latin typeface="Calibri" pitchFamily="34" charset="0"/>
              </a:rPr>
              <a:t>experiencing</a:t>
            </a:r>
            <a:r>
              <a:rPr lang="en-GB" smtClean="0">
                <a:latin typeface="Calibri" pitchFamily="34" charset="0"/>
              </a:rPr>
              <a:t> the described situation</a:t>
            </a:r>
          </a:p>
          <a:p>
            <a:pPr eaLnBrk="1" hangingPunct="1">
              <a:tabLst>
                <a:tab pos="722313" algn="l"/>
                <a:tab pos="2876550" algn="l"/>
              </a:tabLst>
            </a:pPr>
            <a:r>
              <a:rPr lang="en-GB" smtClean="0">
                <a:latin typeface="Calibri" pitchFamily="34" charset="0"/>
              </a:rPr>
              <a:t>Central property of analogical representations: </a:t>
            </a:r>
            <a:r>
              <a:rPr lang="en-GB" b="1" smtClean="0">
                <a:latin typeface="Calibri" pitchFamily="34" charset="0"/>
              </a:rPr>
              <a:t>direct inference</a:t>
            </a:r>
            <a:endParaRPr lang="en-US" b="1" smtClean="0">
              <a:latin typeface="Calibri" pitchFamily="34" charset="0"/>
            </a:endParaRPr>
          </a:p>
          <a:p>
            <a:pPr eaLnBrk="1" hangingPunct="1">
              <a:tabLst>
                <a:tab pos="722313" algn="l"/>
                <a:tab pos="2876550" algn="l"/>
              </a:tabLst>
            </a:pPr>
            <a:endParaRPr lang="nl-NL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Sentence comprehension as mental simulation</a:t>
            </a:r>
            <a:br>
              <a:rPr lang="en-US" smtClean="0">
                <a:latin typeface="Calibri" pitchFamily="34" charset="0"/>
              </a:rPr>
            </a:br>
            <a:r>
              <a:rPr lang="en-GB" sz="2400" smtClean="0">
                <a:solidFill>
                  <a:srgbClr val="004359"/>
                </a:solidFill>
                <a:latin typeface="Calibri" pitchFamily="34" charset="0"/>
                <a:sym typeface="Symbol" pitchFamily="18" charset="2"/>
              </a:rPr>
              <a:t>Stanfield &amp; Zwaan (2001)</a:t>
            </a:r>
            <a:endParaRPr lang="nl-NL" sz="2400" smtClean="0">
              <a:solidFill>
                <a:srgbClr val="004359"/>
              </a:solidFill>
              <a:latin typeface="Calibri" pitchFamily="34" charset="0"/>
            </a:endParaRPr>
          </a:p>
        </p:txBody>
      </p:sp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2627313" y="4508500"/>
            <a:ext cx="3960812" cy="504825"/>
          </a:xfrm>
          <a:prstGeom prst="rect">
            <a:avLst/>
          </a:prstGeom>
          <a:noFill/>
          <a:ln w="19050" algn="ctr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l-NL">
              <a:latin typeface="Calibri" pitchFamily="34" charset="0"/>
            </a:endParaRPr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2700338" y="2133600"/>
            <a:ext cx="3671887" cy="504825"/>
          </a:xfrm>
          <a:prstGeom prst="rect">
            <a:avLst/>
          </a:prstGeom>
          <a:noFill/>
          <a:ln w="19050" algn="ctr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l-NL">
              <a:latin typeface="Calibri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68313" y="2133600"/>
            <a:ext cx="820737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54013" indent="-354013" algn="ct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en-GB" sz="2400" i="1" kern="0">
                <a:latin typeface="Calibri" pitchFamily="34" charset="0"/>
                <a:sym typeface="Symbol" pitchFamily="18" charset="2"/>
              </a:rPr>
              <a:t>John put the pen in the cup</a:t>
            </a:r>
            <a:endParaRPr lang="en-GB" sz="2400" kern="0">
              <a:latin typeface="Calibri" pitchFamily="34" charset="0"/>
              <a:sym typeface="Symbol" pitchFamily="18" charset="2"/>
            </a:endParaRPr>
          </a:p>
          <a:p>
            <a:pPr marL="354013" indent="-354013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sz="2400" kern="0">
              <a:latin typeface="Calibri" pitchFamily="34" charset="0"/>
              <a:sym typeface="Symbol" pitchFamily="18" charset="2"/>
            </a:endParaRPr>
          </a:p>
          <a:p>
            <a:pPr marL="354013" indent="-354013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sz="2400" kern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 rot="7282654">
            <a:off x="3166269" y="2978944"/>
            <a:ext cx="806450" cy="8239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>
              <a:spcBef>
                <a:spcPct val="20000"/>
              </a:spcBef>
              <a:buFont typeface="Wingdings" pitchFamily="2" charset="2"/>
              <a:buNone/>
              <a:tabLst>
                <a:tab pos="625475" algn="l"/>
              </a:tabLst>
            </a:pPr>
            <a:r>
              <a:rPr lang="en-GB" sz="4800" b="1">
                <a:latin typeface="Calibri" pitchFamily="34" charset="0"/>
                <a:sym typeface="Wingdings 2" pitchFamily="18" charset="2"/>
              </a:rPr>
              <a:t>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 rot="1729809">
            <a:off x="4845050" y="2965450"/>
            <a:ext cx="806450" cy="823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>
              <a:spcBef>
                <a:spcPct val="20000"/>
              </a:spcBef>
              <a:buFont typeface="Wingdings" pitchFamily="2" charset="2"/>
              <a:buNone/>
              <a:tabLst>
                <a:tab pos="625475" algn="l"/>
              </a:tabLst>
            </a:pPr>
            <a:r>
              <a:rPr lang="en-GB" sz="4800" b="1">
                <a:latin typeface="Calibri" pitchFamily="34" charset="0"/>
                <a:sym typeface="Wingdings 2" pitchFamily="18" charset="2"/>
              </a:rPr>
              <a:t>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68313" y="4484688"/>
            <a:ext cx="82804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20000"/>
              </a:spcBef>
              <a:buFont typeface="Wingdings" pitchFamily="2" charset="2"/>
              <a:buNone/>
              <a:tabLst>
                <a:tab pos="625475" algn="l"/>
              </a:tabLst>
            </a:pPr>
            <a:r>
              <a:rPr lang="en-GB" sz="2400" i="1">
                <a:latin typeface="Calibri" pitchFamily="34" charset="0"/>
                <a:sym typeface="Symbol" pitchFamily="18" charset="2"/>
              </a:rPr>
              <a:t>John put the pen in the drawer</a:t>
            </a:r>
            <a:endParaRPr lang="en-GB" sz="240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468313" y="2781300"/>
            <a:ext cx="2374900" cy="1200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 typeface="Wingdings" pitchFamily="2" charset="2"/>
              <a:buNone/>
              <a:tabLst>
                <a:tab pos="625475" algn="l"/>
              </a:tabLst>
            </a:pPr>
            <a:r>
              <a:rPr lang="en-GB" sz="2400">
                <a:latin typeface="Calibri" pitchFamily="34" charset="0"/>
                <a:sym typeface="Symbol" pitchFamily="18" charset="2"/>
              </a:rPr>
              <a:t>Was this object mentioned in the sentence?</a:t>
            </a:r>
            <a:endParaRPr lang="nl-NL" sz="240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flipH="1">
            <a:off x="3708400" y="2638425"/>
            <a:ext cx="431800" cy="4318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3708400" y="2133600"/>
            <a:ext cx="914400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nl-NL">
              <a:latin typeface="Calibri" pitchFamily="34" charset="0"/>
            </a:endParaRPr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 flipV="1">
            <a:off x="5148263" y="3573463"/>
            <a:ext cx="0" cy="93662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Text Box 17"/>
          <p:cNvSpPr txBox="1">
            <a:spLocks noChangeArrowheads="1"/>
          </p:cNvSpPr>
          <p:nvPr/>
        </p:nvSpPr>
        <p:spPr bwMode="auto">
          <a:xfrm rot="-2675094">
            <a:off x="3587750" y="2833688"/>
            <a:ext cx="912813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 typeface="Wingdings" pitchFamily="2" charset="2"/>
              <a:buNone/>
              <a:tabLst>
                <a:tab pos="625475" algn="l"/>
              </a:tabLst>
            </a:pPr>
            <a:r>
              <a:rPr lang="en-US">
                <a:latin typeface="Calibri" pitchFamily="34" charset="0"/>
              </a:rPr>
              <a:t>fast RT</a:t>
            </a:r>
            <a:endParaRPr lang="nl-NL">
              <a:latin typeface="Calibri" pitchFamily="34" charset="0"/>
            </a:endParaRPr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auto">
          <a:xfrm rot="-5400000">
            <a:off x="4496594" y="3786981"/>
            <a:ext cx="93662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 typeface="Wingdings" pitchFamily="2" charset="2"/>
              <a:buNone/>
              <a:tabLst>
                <a:tab pos="625475" algn="l"/>
              </a:tabLst>
            </a:pPr>
            <a:r>
              <a:rPr lang="en-US">
                <a:latin typeface="Calibri" pitchFamily="34" charset="0"/>
              </a:rPr>
              <a:t>fast RT</a:t>
            </a:r>
            <a:endParaRPr lang="nl-NL">
              <a:latin typeface="Calibri" pitchFamily="34" charset="0"/>
            </a:endParaRPr>
          </a:p>
        </p:txBody>
      </p:sp>
      <p:sp>
        <p:nvSpPr>
          <p:cNvPr id="16" name="Rectangle 20"/>
          <p:cNvSpPr>
            <a:spLocks noChangeArrowheads="1"/>
          </p:cNvSpPr>
          <p:nvPr/>
        </p:nvSpPr>
        <p:spPr bwMode="auto">
          <a:xfrm>
            <a:off x="1763713" y="5407025"/>
            <a:ext cx="5976937" cy="830263"/>
          </a:xfrm>
          <a:prstGeom prst="rect">
            <a:avLst/>
          </a:prstGeom>
          <a:solidFill>
            <a:srgbClr val="E5F5F7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tabLst>
                <a:tab pos="625475" algn="l"/>
              </a:tabLst>
              <a:defRPr/>
            </a:pPr>
            <a:r>
              <a:rPr lang="en-GB" sz="2400" b="1" dirty="0">
                <a:latin typeface="Calibri" pitchFamily="34" charset="0"/>
                <a:sym typeface="Symbol" pitchFamily="18" charset="2"/>
              </a:rPr>
              <a:t>Direct inference results from the </a:t>
            </a:r>
            <a:r>
              <a:rPr lang="en-GB" sz="2400" b="1" dirty="0">
                <a:solidFill>
                  <a:srgbClr val="CC0000"/>
                </a:solidFill>
                <a:latin typeface="Calibri" pitchFamily="34" charset="0"/>
                <a:sym typeface="Symbol" pitchFamily="18" charset="2"/>
              </a:rPr>
              <a:t>analogical </a:t>
            </a:r>
            <a:r>
              <a:rPr lang="en-GB" sz="2400" b="1" dirty="0">
                <a:latin typeface="Calibri" pitchFamily="34" charset="0"/>
                <a:sym typeface="Symbol" pitchFamily="18" charset="2"/>
              </a:rPr>
              <a:t>nature of mental representation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build="p"/>
      <p:bldP spid="7" grpId="0"/>
      <p:bldP spid="8" grpId="0"/>
      <p:bldP spid="9" grpId="0"/>
      <p:bldP spid="10" grpId="0"/>
      <p:bldP spid="11" grpId="0" animBg="1"/>
      <p:bldP spid="12" grpId="0" animBg="1"/>
      <p:bldP spid="13" grpId="0" animBg="1"/>
      <p:bldP spid="14" grpId="0"/>
      <p:bldP spid="15" grpId="0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A model of sentence comprehension</a:t>
            </a:r>
            <a:br>
              <a:rPr lang="en-US" smtClean="0">
                <a:latin typeface="Calibri" pitchFamily="34" charset="0"/>
              </a:rPr>
            </a:br>
            <a:r>
              <a:rPr lang="en-GB" sz="2400" smtClean="0">
                <a:solidFill>
                  <a:srgbClr val="004359"/>
                </a:solidFill>
                <a:latin typeface="Calibri" pitchFamily="34" charset="0"/>
                <a:sym typeface="Symbol" pitchFamily="18" charset="2"/>
              </a:rPr>
              <a:t>Frank, Haselager &amp; Van Rooij (2009)</a:t>
            </a:r>
            <a:endParaRPr lang="nl-NL" smtClean="0">
              <a:solidFill>
                <a:srgbClr val="004359"/>
              </a:solidFill>
              <a:latin typeface="Calibri" pitchFamily="34" charset="0"/>
            </a:endParaRPr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30200" y="2060575"/>
            <a:ext cx="8489950" cy="4105275"/>
          </a:xfrm>
        </p:spPr>
        <p:txBody>
          <a:bodyPr/>
          <a:lstStyle/>
          <a:p>
            <a:pPr eaLnBrk="1" hangingPunct="1">
              <a:tabLst>
                <a:tab pos="722313" algn="l"/>
                <a:tab pos="2876550" algn="l"/>
              </a:tabLst>
            </a:pPr>
            <a:r>
              <a:rPr lang="en-US" b="1" smtClean="0">
                <a:latin typeface="Calibri" pitchFamily="34" charset="0"/>
              </a:rPr>
              <a:t>Formalization</a:t>
            </a:r>
            <a:r>
              <a:rPr lang="en-US" smtClean="0">
                <a:latin typeface="Calibri" pitchFamily="34" charset="0"/>
              </a:rPr>
              <a:t> of analogical representations and direct inference</a:t>
            </a:r>
          </a:p>
          <a:p>
            <a:pPr eaLnBrk="1" hangingPunct="1">
              <a:tabLst>
                <a:tab pos="722313" algn="l"/>
                <a:tab pos="2876550" algn="l"/>
              </a:tabLst>
            </a:pPr>
            <a:r>
              <a:rPr lang="en-GB" smtClean="0">
                <a:latin typeface="Calibri" pitchFamily="34" charset="0"/>
              </a:rPr>
              <a:t>Any state of the world corresponds to a vector in </a:t>
            </a:r>
            <a:r>
              <a:rPr lang="en-GB" b="1" smtClean="0">
                <a:latin typeface="Calibri" pitchFamily="34" charset="0"/>
              </a:rPr>
              <a:t>situation space</a:t>
            </a:r>
          </a:p>
          <a:p>
            <a:pPr eaLnBrk="1" hangingPunct="1">
              <a:tabLst>
                <a:tab pos="722313" algn="l"/>
                <a:tab pos="2876550" algn="l"/>
              </a:tabLst>
            </a:pPr>
            <a:r>
              <a:rPr lang="en-GB" smtClean="0">
                <a:latin typeface="Calibri" pitchFamily="34" charset="0"/>
              </a:rPr>
              <a:t>These representations are </a:t>
            </a:r>
            <a:r>
              <a:rPr lang="en-GB" b="1" smtClean="0">
                <a:latin typeface="Calibri" pitchFamily="34" charset="0"/>
              </a:rPr>
              <a:t>analogical</a:t>
            </a:r>
            <a:r>
              <a:rPr lang="en-GB" smtClean="0">
                <a:latin typeface="Calibri" pitchFamily="34" charset="0"/>
              </a:rPr>
              <a:t>: Relations between the vectors mirror probabilistic relations between the represented situations</a:t>
            </a:r>
          </a:p>
          <a:p>
            <a:pPr eaLnBrk="1" hangingPunct="1">
              <a:tabLst>
                <a:tab pos="722313" algn="l"/>
                <a:tab pos="2876550" algn="l"/>
              </a:tabLst>
            </a:pPr>
            <a:r>
              <a:rPr lang="en-GB" smtClean="0">
                <a:latin typeface="Calibri" pitchFamily="34" charset="0"/>
              </a:rPr>
              <a:t>In practice, restricted to a </a:t>
            </a:r>
            <a:r>
              <a:rPr lang="en-GB" b="1" smtClean="0">
                <a:latin typeface="Calibri" pitchFamily="34" charset="0"/>
              </a:rPr>
              <a:t>microworld</a:t>
            </a:r>
            <a:endParaRPr lang="en-US" b="1" smtClean="0">
              <a:latin typeface="Calibri" pitchFamily="34" charset="0"/>
            </a:endParaRPr>
          </a:p>
          <a:p>
            <a:pPr eaLnBrk="1" hangingPunct="1">
              <a:tabLst>
                <a:tab pos="722313" algn="l"/>
                <a:tab pos="2876550" algn="l"/>
              </a:tabLst>
            </a:pPr>
            <a:endParaRPr lang="en-US" smtClean="0">
              <a:latin typeface="Calibri" pitchFamily="34" charset="0"/>
            </a:endParaRPr>
          </a:p>
          <a:p>
            <a:pPr eaLnBrk="1" hangingPunct="1">
              <a:tabLst>
                <a:tab pos="722313" algn="l"/>
                <a:tab pos="2876550" algn="l"/>
              </a:tabLst>
            </a:pPr>
            <a:endParaRPr lang="nl-NL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The microworld</a:t>
            </a:r>
            <a:br>
              <a:rPr lang="en-US" smtClean="0">
                <a:latin typeface="Calibri" pitchFamily="34" charset="0"/>
              </a:rPr>
            </a:br>
            <a:r>
              <a:rPr lang="en-US" sz="2400" smtClean="0">
                <a:latin typeface="Calibri" pitchFamily="34" charset="0"/>
              </a:rPr>
              <a:t>Concepts and atomic situations</a:t>
            </a:r>
            <a:endParaRPr lang="nl-NL" smtClean="0">
              <a:latin typeface="Calibri" pitchFamily="34" charset="0"/>
            </a:endParaRPr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30200" y="2060575"/>
            <a:ext cx="8489950" cy="4105275"/>
          </a:xfrm>
        </p:spPr>
        <p:txBody>
          <a:bodyPr/>
          <a:lstStyle/>
          <a:p>
            <a:pPr marL="354013" indent="-354013" eaLnBrk="1" hangingPunct="1">
              <a:tabLst>
                <a:tab pos="803275" algn="l"/>
                <a:tab pos="1436688" algn="l"/>
                <a:tab pos="2155825" algn="l"/>
              </a:tabLst>
              <a:defRPr/>
            </a:pPr>
            <a:r>
              <a:rPr lang="en-GB" dirty="0" smtClean="0">
                <a:latin typeface="Calibri" pitchFamily="34" charset="0"/>
                <a:sym typeface="Symbol" pitchFamily="18" charset="2"/>
              </a:rPr>
              <a:t>22</a:t>
            </a:r>
            <a:r>
              <a:rPr lang="en-GB" b="1" dirty="0" smtClean="0">
                <a:latin typeface="Calibri" pitchFamily="34" charset="0"/>
                <a:sym typeface="Symbol" pitchFamily="18" charset="2"/>
              </a:rPr>
              <a:t> Concepts</a:t>
            </a:r>
            <a:r>
              <a:rPr lang="en-GB" dirty="0" smtClean="0">
                <a:latin typeface="Calibri" pitchFamily="34" charset="0"/>
                <a:sym typeface="Symbol" pitchFamily="18" charset="2"/>
              </a:rPr>
              <a:t>, e.g.,</a:t>
            </a:r>
          </a:p>
          <a:p>
            <a:pPr marL="819150" lvl="1" eaLnBrk="1" hangingPunct="1">
              <a:spcBef>
                <a:spcPct val="10000"/>
              </a:spcBef>
              <a:buFont typeface="Symbol" pitchFamily="18" charset="2"/>
              <a:buChar char="-"/>
              <a:tabLst>
                <a:tab pos="803275" algn="l"/>
                <a:tab pos="1436688" algn="l"/>
                <a:tab pos="2155825" algn="l"/>
                <a:tab pos="2606675" algn="l"/>
              </a:tabLst>
              <a:defRPr/>
            </a:pPr>
            <a:r>
              <a:rPr lang="en-GB" i="1" dirty="0" smtClean="0">
                <a:latin typeface="Calibri" pitchFamily="34" charset="0"/>
                <a:sym typeface="Symbol" pitchFamily="18" charset="2"/>
              </a:rPr>
              <a:t>people</a:t>
            </a:r>
            <a:r>
              <a:rPr lang="en-GB" dirty="0" smtClean="0">
                <a:latin typeface="Calibri" pitchFamily="34" charset="0"/>
                <a:sym typeface="Symbol" pitchFamily="18" charset="2"/>
              </a:rPr>
              <a:t>:		</a:t>
            </a:r>
            <a:r>
              <a:rPr lang="en-GB" dirty="0" err="1" smtClean="0">
                <a:latin typeface="Calibri" pitchFamily="34" charset="0"/>
                <a:sym typeface="Symbol" pitchFamily="18" charset="2"/>
              </a:rPr>
              <a:t>charlie</a:t>
            </a:r>
            <a:r>
              <a:rPr lang="en-GB" dirty="0" smtClean="0">
                <a:latin typeface="Calibri" pitchFamily="34" charset="0"/>
                <a:sym typeface="Symbol" pitchFamily="18" charset="2"/>
              </a:rPr>
              <a:t>, </a:t>
            </a:r>
            <a:r>
              <a:rPr lang="en-GB" dirty="0" err="1" smtClean="0">
                <a:latin typeface="Calibri" pitchFamily="34" charset="0"/>
                <a:sym typeface="Symbol" pitchFamily="18" charset="2"/>
              </a:rPr>
              <a:t>heidi</a:t>
            </a:r>
            <a:r>
              <a:rPr lang="en-GB" dirty="0" smtClean="0">
                <a:latin typeface="Calibri" pitchFamily="34" charset="0"/>
                <a:sym typeface="Symbol" pitchFamily="18" charset="2"/>
              </a:rPr>
              <a:t>, </a:t>
            </a:r>
            <a:r>
              <a:rPr lang="en-GB" dirty="0" err="1" smtClean="0">
                <a:latin typeface="Calibri" pitchFamily="34" charset="0"/>
                <a:sym typeface="Symbol" pitchFamily="18" charset="2"/>
              </a:rPr>
              <a:t>sophia</a:t>
            </a:r>
            <a:endParaRPr lang="en-GB" dirty="0" smtClean="0">
              <a:latin typeface="Calibri" pitchFamily="34" charset="0"/>
              <a:sym typeface="Symbol" pitchFamily="18" charset="2"/>
            </a:endParaRPr>
          </a:p>
          <a:p>
            <a:pPr marL="819150" lvl="1" eaLnBrk="1" hangingPunct="1">
              <a:spcBef>
                <a:spcPct val="10000"/>
              </a:spcBef>
              <a:buFont typeface="Symbol" pitchFamily="18" charset="2"/>
              <a:buChar char="-"/>
              <a:tabLst>
                <a:tab pos="803275" algn="l"/>
                <a:tab pos="1436688" algn="l"/>
                <a:tab pos="2155825" algn="l"/>
                <a:tab pos="2606675" algn="l"/>
              </a:tabLst>
              <a:defRPr/>
            </a:pPr>
            <a:r>
              <a:rPr lang="en-GB" i="1" dirty="0" smtClean="0">
                <a:latin typeface="Calibri" pitchFamily="34" charset="0"/>
                <a:sym typeface="Symbol" pitchFamily="18" charset="2"/>
              </a:rPr>
              <a:t>games</a:t>
            </a:r>
            <a:r>
              <a:rPr lang="en-GB" dirty="0" smtClean="0">
                <a:latin typeface="Calibri" pitchFamily="34" charset="0"/>
                <a:sym typeface="Symbol" pitchFamily="18" charset="2"/>
              </a:rPr>
              <a:t>:		chess, </a:t>
            </a:r>
            <a:r>
              <a:rPr lang="en-GB" dirty="0" err="1" smtClean="0">
                <a:latin typeface="Calibri" pitchFamily="34" charset="0"/>
                <a:sym typeface="Symbol" pitchFamily="18" charset="2"/>
              </a:rPr>
              <a:t>hide&amp;seek</a:t>
            </a:r>
            <a:r>
              <a:rPr lang="en-GB" dirty="0" smtClean="0">
                <a:latin typeface="Calibri" pitchFamily="34" charset="0"/>
                <a:sym typeface="Symbol" pitchFamily="18" charset="2"/>
              </a:rPr>
              <a:t>, soccer</a:t>
            </a:r>
          </a:p>
          <a:p>
            <a:pPr marL="819150" lvl="1" eaLnBrk="1" hangingPunct="1">
              <a:spcBef>
                <a:spcPct val="10000"/>
              </a:spcBef>
              <a:buFont typeface="Symbol" pitchFamily="18" charset="2"/>
              <a:buChar char="-"/>
              <a:tabLst>
                <a:tab pos="803275" algn="l"/>
                <a:tab pos="1436688" algn="l"/>
                <a:tab pos="2155825" algn="l"/>
                <a:tab pos="2606675" algn="l"/>
              </a:tabLst>
              <a:defRPr/>
            </a:pPr>
            <a:r>
              <a:rPr lang="en-GB" i="1" dirty="0" smtClean="0">
                <a:latin typeface="Calibri" pitchFamily="34" charset="0"/>
                <a:sym typeface="Symbol" pitchFamily="18" charset="2"/>
              </a:rPr>
              <a:t>toys</a:t>
            </a:r>
            <a:r>
              <a:rPr lang="en-GB" dirty="0" smtClean="0">
                <a:latin typeface="Calibri" pitchFamily="34" charset="0"/>
                <a:sym typeface="Symbol" pitchFamily="18" charset="2"/>
              </a:rPr>
              <a:t>:			puzzle, doll, ball</a:t>
            </a:r>
          </a:p>
          <a:p>
            <a:pPr marL="819150" lvl="1" eaLnBrk="1" hangingPunct="1">
              <a:spcBef>
                <a:spcPct val="10000"/>
              </a:spcBef>
              <a:buFont typeface="Symbol" pitchFamily="18" charset="2"/>
              <a:buChar char="-"/>
              <a:tabLst>
                <a:tab pos="803275" algn="l"/>
                <a:tab pos="1436688" algn="l"/>
                <a:tab pos="2155825" algn="l"/>
                <a:tab pos="2606675" algn="l"/>
              </a:tabLst>
              <a:defRPr/>
            </a:pPr>
            <a:r>
              <a:rPr lang="en-GB" i="1" dirty="0" smtClean="0">
                <a:latin typeface="Calibri" pitchFamily="34" charset="0"/>
                <a:sym typeface="Symbol" pitchFamily="18" charset="2"/>
              </a:rPr>
              <a:t>places</a:t>
            </a:r>
            <a:r>
              <a:rPr lang="en-GB" dirty="0" smtClean="0">
                <a:latin typeface="Calibri" pitchFamily="34" charset="0"/>
                <a:sym typeface="Symbol" pitchFamily="18" charset="2"/>
              </a:rPr>
              <a:t>:		bathroom, bedroom, street, playground</a:t>
            </a:r>
          </a:p>
          <a:p>
            <a:pPr marL="819150" lvl="1" eaLnBrk="1" hangingPunct="1">
              <a:spcBef>
                <a:spcPct val="10000"/>
              </a:spcBef>
              <a:buFont typeface="Symbol" pitchFamily="18" charset="2"/>
              <a:buChar char="-"/>
              <a:tabLst>
                <a:tab pos="803275" algn="l"/>
                <a:tab pos="1436688" algn="l"/>
                <a:tab pos="2155825" algn="l"/>
                <a:tab pos="2606675" algn="l"/>
              </a:tabLst>
              <a:defRPr/>
            </a:pPr>
            <a:r>
              <a:rPr lang="en-GB" i="1" dirty="0" smtClean="0">
                <a:latin typeface="Calibri" pitchFamily="34" charset="0"/>
                <a:sym typeface="Symbol" pitchFamily="18" charset="2"/>
              </a:rPr>
              <a:t>predicates</a:t>
            </a:r>
            <a:r>
              <a:rPr lang="en-GB" dirty="0" smtClean="0">
                <a:latin typeface="Calibri" pitchFamily="34" charset="0"/>
                <a:sym typeface="Symbol" pitchFamily="18" charset="2"/>
              </a:rPr>
              <a:t>:	play, place, win, lose</a:t>
            </a:r>
          </a:p>
          <a:p>
            <a:pPr marL="354013" indent="-354013" eaLnBrk="1" hangingPunct="1">
              <a:tabLst>
                <a:tab pos="803275" algn="l"/>
                <a:tab pos="1436688" algn="l"/>
                <a:tab pos="2155825" algn="l"/>
              </a:tabLst>
              <a:defRPr/>
            </a:pPr>
            <a:r>
              <a:rPr lang="en-GB" dirty="0" smtClean="0">
                <a:latin typeface="Calibri" pitchFamily="34" charset="0"/>
                <a:sym typeface="Symbol" pitchFamily="18" charset="2"/>
              </a:rPr>
              <a:t>44</a:t>
            </a:r>
            <a:r>
              <a:rPr lang="en-GB" b="1" dirty="0" smtClean="0">
                <a:latin typeface="Calibri" pitchFamily="34" charset="0"/>
                <a:sym typeface="Symbol" pitchFamily="18" charset="2"/>
              </a:rPr>
              <a:t> atomic situations</a:t>
            </a:r>
            <a:r>
              <a:rPr lang="en-GB" dirty="0" smtClean="0">
                <a:latin typeface="Calibri" pitchFamily="34" charset="0"/>
                <a:sym typeface="Symbol" pitchFamily="18" charset="2"/>
              </a:rPr>
              <a:t>, e.g.,</a:t>
            </a:r>
          </a:p>
          <a:p>
            <a:pPr marL="754063" lvl="1" indent="-354013" eaLnBrk="1" hangingPunct="1">
              <a:tabLst>
                <a:tab pos="803275" algn="l"/>
                <a:tab pos="1436688" algn="l"/>
                <a:tab pos="2155825" algn="l"/>
              </a:tabLst>
              <a:defRPr/>
            </a:pPr>
            <a:r>
              <a:rPr lang="en-GB" dirty="0" smtClean="0">
                <a:latin typeface="Calibri" pitchFamily="34" charset="0"/>
                <a:sym typeface="Symbol" pitchFamily="18" charset="2"/>
              </a:rPr>
              <a:t>play(</a:t>
            </a:r>
            <a:r>
              <a:rPr lang="en-GB" dirty="0" err="1" smtClean="0">
                <a:latin typeface="Calibri" pitchFamily="34" charset="0"/>
                <a:sym typeface="Symbol" pitchFamily="18" charset="2"/>
              </a:rPr>
              <a:t>charlie</a:t>
            </a:r>
            <a:r>
              <a:rPr lang="en-GB" dirty="0" smtClean="0">
                <a:latin typeface="Calibri" pitchFamily="34" charset="0"/>
                <a:sym typeface="Symbol" pitchFamily="18" charset="2"/>
              </a:rPr>
              <a:t>, chess)</a:t>
            </a:r>
          </a:p>
          <a:p>
            <a:pPr marL="754063" lvl="1" indent="-354013" eaLnBrk="1" hangingPunct="1">
              <a:tabLst>
                <a:tab pos="803275" algn="l"/>
                <a:tab pos="1436688" algn="l"/>
                <a:tab pos="2155825" algn="l"/>
              </a:tabLst>
              <a:defRPr/>
            </a:pPr>
            <a:r>
              <a:rPr lang="en-GB" dirty="0" smtClean="0">
                <a:latin typeface="Calibri" pitchFamily="34" charset="0"/>
                <a:sym typeface="Symbol" pitchFamily="18" charset="2"/>
              </a:rPr>
              <a:t>win(</a:t>
            </a:r>
            <a:r>
              <a:rPr lang="en-GB" dirty="0" err="1" smtClean="0">
                <a:latin typeface="Calibri" pitchFamily="34" charset="0"/>
                <a:sym typeface="Symbol" pitchFamily="18" charset="2"/>
              </a:rPr>
              <a:t>sophia</a:t>
            </a:r>
            <a:r>
              <a:rPr lang="en-GB" dirty="0" smtClean="0">
                <a:latin typeface="Calibri" pitchFamily="34" charset="0"/>
                <a:sym typeface="Symbol" pitchFamily="18" charset="2"/>
              </a:rPr>
              <a:t>)</a:t>
            </a:r>
          </a:p>
          <a:p>
            <a:pPr marL="754063" lvl="1" indent="-354013" eaLnBrk="1" hangingPunct="1">
              <a:tabLst>
                <a:tab pos="803275" algn="l"/>
                <a:tab pos="1436688" algn="l"/>
                <a:tab pos="2155825" algn="l"/>
              </a:tabLst>
              <a:defRPr/>
            </a:pPr>
            <a:r>
              <a:rPr lang="en-GB" dirty="0" smtClean="0">
                <a:latin typeface="Calibri" pitchFamily="34" charset="0"/>
                <a:sym typeface="Symbol" pitchFamily="18" charset="2"/>
              </a:rPr>
              <a:t>place(</a:t>
            </a:r>
            <a:r>
              <a:rPr lang="en-GB" dirty="0" err="1" smtClean="0">
                <a:latin typeface="Calibri" pitchFamily="34" charset="0"/>
                <a:sym typeface="Symbol" pitchFamily="18" charset="2"/>
              </a:rPr>
              <a:t>heidi</a:t>
            </a:r>
            <a:r>
              <a:rPr lang="en-GB" dirty="0" smtClean="0">
                <a:latin typeface="Calibri" pitchFamily="34" charset="0"/>
                <a:sym typeface="Symbol" pitchFamily="18" charset="2"/>
              </a:rPr>
              <a:t>, bedroom)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The microworld</a:t>
            </a:r>
            <a:br>
              <a:rPr lang="en-US" smtClean="0">
                <a:latin typeface="Calibri" pitchFamily="34" charset="0"/>
              </a:rPr>
            </a:br>
            <a:r>
              <a:rPr lang="en-US" sz="2400" smtClean="0">
                <a:latin typeface="Calibri" pitchFamily="34" charset="0"/>
              </a:rPr>
              <a:t>States of the world</a:t>
            </a:r>
            <a:endParaRPr lang="nl-NL" smtClean="0">
              <a:latin typeface="Calibri" pitchFamily="34" charset="0"/>
            </a:endParaRPr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30200" y="2060575"/>
            <a:ext cx="8489950" cy="4105275"/>
          </a:xfrm>
        </p:spPr>
        <p:txBody>
          <a:bodyPr/>
          <a:lstStyle/>
          <a:p>
            <a:pPr marL="274638" indent="-274638" eaLnBrk="1" hangingPunct="1">
              <a:tabLst>
                <a:tab pos="803275" algn="l"/>
                <a:tab pos="1436688" algn="l"/>
                <a:tab pos="2155825" algn="l"/>
              </a:tabLst>
              <a:defRPr/>
            </a:pPr>
            <a:r>
              <a:rPr lang="en-GB" dirty="0" smtClean="0">
                <a:latin typeface="Calibri" pitchFamily="34" charset="0"/>
                <a:sym typeface="Symbol" pitchFamily="18" charset="2"/>
              </a:rPr>
              <a:t>Atomic situations and </a:t>
            </a:r>
            <a:r>
              <a:rPr lang="en-GB" b="1" dirty="0" err="1" smtClean="0">
                <a:latin typeface="Calibri" pitchFamily="34" charset="0"/>
                <a:sym typeface="Symbol" pitchFamily="18" charset="2"/>
              </a:rPr>
              <a:t>boolean</a:t>
            </a:r>
            <a:r>
              <a:rPr lang="en-GB" b="1" dirty="0" smtClean="0">
                <a:latin typeface="Calibri" pitchFamily="34" charset="0"/>
                <a:sym typeface="Symbol" pitchFamily="18" charset="2"/>
              </a:rPr>
              <a:t> combinations </a:t>
            </a:r>
            <a:r>
              <a:rPr lang="en-GB" dirty="0" smtClean="0">
                <a:latin typeface="Calibri" pitchFamily="34" charset="0"/>
                <a:sym typeface="Symbol" pitchFamily="18" charset="2"/>
              </a:rPr>
              <a:t>thereof refer to </a:t>
            </a:r>
            <a:r>
              <a:rPr lang="en-GB" b="1" dirty="0" smtClean="0">
                <a:latin typeface="Calibri" pitchFamily="34" charset="0"/>
                <a:sym typeface="Symbol" pitchFamily="18" charset="2"/>
              </a:rPr>
              <a:t>states of the world</a:t>
            </a:r>
            <a:r>
              <a:rPr lang="en-GB" dirty="0" smtClean="0">
                <a:latin typeface="Calibri" pitchFamily="34" charset="0"/>
                <a:sym typeface="Symbol" pitchFamily="18" charset="2"/>
              </a:rPr>
              <a:t>:</a:t>
            </a:r>
          </a:p>
          <a:p>
            <a:pPr marL="819150" lvl="1" eaLnBrk="1" hangingPunct="1">
              <a:tabLst>
                <a:tab pos="803275" algn="l"/>
                <a:tab pos="1436688" algn="l"/>
                <a:tab pos="2155825" algn="l"/>
              </a:tabLst>
              <a:defRPr/>
            </a:pPr>
            <a:r>
              <a:rPr lang="en-GB" dirty="0" smtClean="0">
                <a:latin typeface="Calibri" pitchFamily="34" charset="0"/>
                <a:sym typeface="Symbol" pitchFamily="18" charset="2"/>
              </a:rPr>
              <a:t>play(</a:t>
            </a:r>
            <a:r>
              <a:rPr lang="en-GB" dirty="0" err="1" smtClean="0">
                <a:latin typeface="Calibri" pitchFamily="34" charset="0"/>
                <a:sym typeface="Symbol" pitchFamily="18" charset="2"/>
              </a:rPr>
              <a:t>sophia</a:t>
            </a:r>
            <a:r>
              <a:rPr lang="en-GB" dirty="0" smtClean="0">
                <a:latin typeface="Calibri" pitchFamily="34" charset="0"/>
                <a:sym typeface="Symbol" pitchFamily="18" charset="2"/>
              </a:rPr>
              <a:t>, </a:t>
            </a:r>
            <a:r>
              <a:rPr lang="en-GB" dirty="0" err="1" smtClean="0">
                <a:latin typeface="Calibri" pitchFamily="34" charset="0"/>
                <a:sym typeface="Symbol" pitchFamily="18" charset="2"/>
              </a:rPr>
              <a:t>hide&amp;seek</a:t>
            </a:r>
            <a:r>
              <a:rPr lang="en-GB" dirty="0" smtClean="0">
                <a:latin typeface="Calibri" pitchFamily="34" charset="0"/>
                <a:sym typeface="Symbol" pitchFamily="18" charset="2"/>
              </a:rPr>
              <a:t>) ∧ place(</a:t>
            </a:r>
            <a:r>
              <a:rPr lang="en-GB" dirty="0" err="1" smtClean="0">
                <a:latin typeface="Calibri" pitchFamily="34" charset="0"/>
                <a:sym typeface="Symbol" pitchFamily="18" charset="2"/>
              </a:rPr>
              <a:t>sophia</a:t>
            </a:r>
            <a:r>
              <a:rPr lang="en-GB" dirty="0" smtClean="0">
                <a:latin typeface="Calibri" pitchFamily="34" charset="0"/>
                <a:sym typeface="Symbol" pitchFamily="18" charset="2"/>
              </a:rPr>
              <a:t>, playground)</a:t>
            </a:r>
          </a:p>
          <a:p>
            <a:pPr marL="819150" lvl="1" eaLnBrk="1" hangingPunct="1">
              <a:buFontTx/>
              <a:buNone/>
              <a:tabLst>
                <a:tab pos="803275" algn="l"/>
                <a:tab pos="1436688" algn="l"/>
                <a:tab pos="2155825" algn="l"/>
              </a:tabLst>
              <a:defRPr/>
            </a:pPr>
            <a:r>
              <a:rPr lang="en-GB" dirty="0" smtClean="0">
                <a:latin typeface="Calibri" pitchFamily="34" charset="0"/>
                <a:sym typeface="Symbol" pitchFamily="18" charset="2"/>
              </a:rPr>
              <a:t>			“</a:t>
            </a:r>
            <a:r>
              <a:rPr lang="en-GB" i="1" dirty="0" err="1" smtClean="0">
                <a:latin typeface="Calibri" pitchFamily="34" charset="0"/>
                <a:sym typeface="Symbol" pitchFamily="18" charset="2"/>
              </a:rPr>
              <a:t>sophia</a:t>
            </a:r>
            <a:r>
              <a:rPr lang="en-GB" i="1" dirty="0" smtClean="0">
                <a:latin typeface="Calibri" pitchFamily="34" charset="0"/>
                <a:sym typeface="Symbol" pitchFamily="18" charset="2"/>
              </a:rPr>
              <a:t> plays hide-and-seek in the playground</a:t>
            </a:r>
            <a:r>
              <a:rPr lang="en-GB" dirty="0" smtClean="0">
                <a:latin typeface="Calibri" pitchFamily="34" charset="0"/>
                <a:sym typeface="Symbol" pitchFamily="18" charset="2"/>
              </a:rPr>
              <a:t>”</a:t>
            </a:r>
          </a:p>
          <a:p>
            <a:pPr marL="819150" lvl="1" eaLnBrk="1" hangingPunct="1">
              <a:tabLst>
                <a:tab pos="803275" algn="l"/>
                <a:tab pos="1436688" algn="l"/>
                <a:tab pos="2155825" algn="l"/>
              </a:tabLst>
              <a:defRPr/>
            </a:pPr>
            <a:r>
              <a:rPr lang="en-GB" dirty="0" smtClean="0">
                <a:latin typeface="Calibri" pitchFamily="34" charset="0"/>
                <a:sym typeface="Symbol" pitchFamily="18" charset="2"/>
              </a:rPr>
              <a:t>lose(</a:t>
            </a:r>
            <a:r>
              <a:rPr lang="en-GB" dirty="0" err="1" smtClean="0">
                <a:latin typeface="Calibri" pitchFamily="34" charset="0"/>
                <a:sym typeface="Symbol" pitchFamily="18" charset="2"/>
              </a:rPr>
              <a:t>charlie</a:t>
            </a:r>
            <a:r>
              <a:rPr lang="en-GB" dirty="0" smtClean="0">
                <a:latin typeface="Calibri" pitchFamily="34" charset="0"/>
                <a:sym typeface="Symbol" pitchFamily="18" charset="2"/>
              </a:rPr>
              <a:t>) ∨ lose(</a:t>
            </a:r>
            <a:r>
              <a:rPr lang="en-GB" dirty="0" err="1" smtClean="0">
                <a:latin typeface="Calibri" pitchFamily="34" charset="0"/>
                <a:sym typeface="Symbol" pitchFamily="18" charset="2"/>
              </a:rPr>
              <a:t>heidi</a:t>
            </a:r>
            <a:r>
              <a:rPr lang="en-GB" dirty="0" smtClean="0">
                <a:latin typeface="Calibri" pitchFamily="34" charset="0"/>
                <a:sym typeface="Symbol" pitchFamily="18" charset="2"/>
              </a:rPr>
              <a:t>) ∨ lose(</a:t>
            </a:r>
            <a:r>
              <a:rPr lang="en-GB" dirty="0" err="1" smtClean="0">
                <a:latin typeface="Calibri" pitchFamily="34" charset="0"/>
                <a:sym typeface="Symbol" pitchFamily="18" charset="2"/>
              </a:rPr>
              <a:t>sophia</a:t>
            </a:r>
            <a:r>
              <a:rPr lang="en-GB" dirty="0" smtClean="0">
                <a:latin typeface="Calibri" pitchFamily="34" charset="0"/>
                <a:sym typeface="Symbol" pitchFamily="18" charset="2"/>
              </a:rPr>
              <a:t>)</a:t>
            </a:r>
          </a:p>
          <a:p>
            <a:pPr marL="819150" lvl="1" eaLnBrk="1" hangingPunct="1">
              <a:buFontTx/>
              <a:buNone/>
              <a:tabLst>
                <a:tab pos="803275" algn="l"/>
                <a:tab pos="1436688" algn="l"/>
                <a:tab pos="2155825" algn="l"/>
              </a:tabLst>
              <a:defRPr/>
            </a:pPr>
            <a:r>
              <a:rPr lang="en-GB" dirty="0" smtClean="0">
                <a:latin typeface="Calibri" pitchFamily="34" charset="0"/>
                <a:sym typeface="Symbol" pitchFamily="18" charset="2"/>
              </a:rPr>
              <a:t>			“</a:t>
            </a:r>
            <a:r>
              <a:rPr lang="en-GB" i="1" dirty="0" smtClean="0">
                <a:latin typeface="Calibri" pitchFamily="34" charset="0"/>
                <a:sym typeface="Symbol" pitchFamily="18" charset="2"/>
              </a:rPr>
              <a:t>someone loses</a:t>
            </a:r>
            <a:r>
              <a:rPr lang="en-GB" dirty="0" smtClean="0">
                <a:latin typeface="Calibri" pitchFamily="34" charset="0"/>
                <a:sym typeface="Symbol" pitchFamily="18" charset="2"/>
              </a:rPr>
              <a:t>”</a:t>
            </a:r>
          </a:p>
          <a:p>
            <a:pPr eaLnBrk="1" hangingPunct="1">
              <a:defRPr/>
            </a:pPr>
            <a:r>
              <a:rPr lang="en-US" b="1" dirty="0" smtClean="0">
                <a:latin typeface="Calibri" pitchFamily="34" charset="0"/>
              </a:rPr>
              <a:t>Interdependencies </a:t>
            </a:r>
            <a:r>
              <a:rPr lang="en-US" dirty="0" smtClean="0">
                <a:latin typeface="Calibri" pitchFamily="34" charset="0"/>
              </a:rPr>
              <a:t>among states of the world affect probabilities of </a:t>
            </a:r>
            <a:r>
              <a:rPr lang="en-US" dirty="0" err="1" smtClean="0">
                <a:latin typeface="Calibri" pitchFamily="34" charset="0"/>
              </a:rPr>
              <a:t>microworld</a:t>
            </a:r>
            <a:r>
              <a:rPr lang="en-US" dirty="0" smtClean="0">
                <a:latin typeface="Calibri" pitchFamily="34" charset="0"/>
              </a:rPr>
              <a:t> states:</a:t>
            </a:r>
          </a:p>
          <a:p>
            <a:pPr lvl="1" eaLnBrk="1" hangingPunct="1">
              <a:defRPr/>
            </a:pPr>
            <a:r>
              <a:rPr lang="en-US" dirty="0" err="1" smtClean="0">
                <a:latin typeface="Calibri" pitchFamily="34" charset="0"/>
              </a:rPr>
              <a:t>sophia</a:t>
            </a:r>
            <a:r>
              <a:rPr lang="en-US" dirty="0" smtClean="0">
                <a:latin typeface="Calibri" pitchFamily="34" charset="0"/>
              </a:rPr>
              <a:t> and </a:t>
            </a:r>
            <a:r>
              <a:rPr lang="en-US" dirty="0" err="1" smtClean="0">
                <a:latin typeface="Calibri" pitchFamily="34" charset="0"/>
              </a:rPr>
              <a:t>heidi</a:t>
            </a:r>
            <a:r>
              <a:rPr lang="en-US" dirty="0" smtClean="0">
                <a:latin typeface="Calibri" pitchFamily="34" charset="0"/>
              </a:rPr>
              <a:t> are usually at the same place</a:t>
            </a: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</a:rPr>
              <a:t>the person who wins must play a game </a:t>
            </a:r>
            <a:endParaRPr lang="nl-NL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Representing microworld situations</a:t>
            </a:r>
            <a:endParaRPr lang="nl-NL" smtClean="0">
              <a:latin typeface="Calibri" pitchFamily="34" charset="0"/>
            </a:endParaRPr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30200" y="2060575"/>
            <a:ext cx="8489950" cy="4105275"/>
          </a:xfrm>
        </p:spPr>
        <p:txBody>
          <a:bodyPr/>
          <a:lstStyle/>
          <a:p>
            <a:pPr marL="354013" indent="-354013" eaLnBrk="1" hangingPunct="1">
              <a:tabLst>
                <a:tab pos="803275" algn="l"/>
                <a:tab pos="2505075" algn="l"/>
                <a:tab pos="3319463" algn="l"/>
                <a:tab pos="4121150" algn="l"/>
                <a:tab pos="7002463" algn="l"/>
              </a:tabLst>
            </a:pPr>
            <a:r>
              <a:rPr lang="en-GB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Automatic generation of 25,000 </a:t>
            </a:r>
            <a:r>
              <a:rPr lang="en-GB" b="1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observations</a:t>
            </a:r>
            <a:r>
              <a:rPr lang="en-GB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 of microworld states.</a:t>
            </a:r>
          </a:p>
          <a:p>
            <a:pPr marL="354013" indent="-354013" eaLnBrk="1" hangingPunct="1">
              <a:tabLst>
                <a:tab pos="803275" algn="l"/>
                <a:tab pos="2505075" algn="l"/>
                <a:tab pos="3319463" algn="l"/>
                <a:tab pos="4121150" algn="l"/>
                <a:tab pos="7002463" algn="l"/>
              </a:tabLst>
            </a:pPr>
            <a:r>
              <a:rPr lang="en-GB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Unsupervised Competitive Layer yields a </a:t>
            </a:r>
            <a:r>
              <a:rPr lang="en-GB" b="1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situation vector </a:t>
            </a:r>
            <a:r>
              <a:rPr lang="en-GB" i="1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μ</a:t>
            </a:r>
            <a:r>
              <a:rPr lang="en-GB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(</a:t>
            </a:r>
            <a:r>
              <a:rPr lang="en-GB" i="1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p</a:t>
            </a:r>
            <a:r>
              <a:rPr lang="en-GB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) </a:t>
            </a:r>
            <a:r>
              <a:rPr lang="en-GB" b="1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 </a:t>
            </a:r>
            <a:r>
              <a:rPr lang="en-GB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[0,1]</a:t>
            </a:r>
            <a:r>
              <a:rPr lang="en-GB" baseline="30000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150</a:t>
            </a:r>
            <a:r>
              <a:rPr lang="en-GB" b="1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 </a:t>
            </a:r>
            <a:r>
              <a:rPr lang="en-GB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for each atomic situation </a:t>
            </a:r>
            <a:r>
              <a:rPr lang="en-GB" i="1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p</a:t>
            </a:r>
          </a:p>
          <a:p>
            <a:pPr marL="354013" indent="-354013" eaLnBrk="1" hangingPunct="1">
              <a:tabLst>
                <a:tab pos="803275" algn="l"/>
                <a:tab pos="2505075" algn="l"/>
                <a:tab pos="3319463" algn="l"/>
                <a:tab pos="4121150" algn="l"/>
                <a:tab pos="7002463" algn="l"/>
              </a:tabLst>
            </a:pPr>
            <a:r>
              <a:rPr lang="en-GB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Any state of the world can be represented by </a:t>
            </a:r>
            <a:r>
              <a:rPr lang="en-GB" b="1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Boolean operations </a:t>
            </a:r>
            <a:r>
              <a:rPr lang="en-GB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on vectors: </a:t>
            </a:r>
            <a:r>
              <a:rPr lang="en-GB" i="1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μ</a:t>
            </a:r>
            <a:r>
              <a:rPr lang="en-GB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(</a:t>
            </a:r>
            <a:r>
              <a:rPr lang="en-GB" i="1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p</a:t>
            </a:r>
            <a:r>
              <a:rPr lang="en-GB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), </a:t>
            </a:r>
            <a:r>
              <a:rPr lang="en-GB" i="1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μ</a:t>
            </a:r>
            <a:r>
              <a:rPr lang="en-GB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(</a:t>
            </a:r>
            <a:r>
              <a:rPr lang="en-GB" i="1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p</a:t>
            </a:r>
            <a:r>
              <a:rPr lang="en-GB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</a:t>
            </a:r>
            <a:r>
              <a:rPr lang="en-GB" i="1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q</a:t>
            </a:r>
            <a:r>
              <a:rPr lang="en-GB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), </a:t>
            </a:r>
            <a:r>
              <a:rPr lang="en-GB" i="1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μ</a:t>
            </a:r>
            <a:r>
              <a:rPr lang="en-GB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(</a:t>
            </a:r>
            <a:r>
              <a:rPr lang="en-GB" i="1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p</a:t>
            </a:r>
            <a:r>
              <a:rPr lang="en-GB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</a:t>
            </a:r>
            <a:r>
              <a:rPr lang="en-GB" i="1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q</a:t>
            </a:r>
            <a:r>
              <a:rPr lang="en-GB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) </a:t>
            </a:r>
          </a:p>
          <a:p>
            <a:pPr marL="354013" indent="-354013" eaLnBrk="1" hangingPunct="1">
              <a:tabLst>
                <a:tab pos="803275" algn="l"/>
                <a:tab pos="2505075" algn="l"/>
                <a:tab pos="3319463" algn="l"/>
                <a:tab pos="4121150" algn="l"/>
                <a:tab pos="7002463" algn="l"/>
              </a:tabLst>
            </a:pPr>
            <a:r>
              <a:rPr lang="en-GB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Probability of a situation can be estimated from its representation: </a:t>
            </a:r>
            <a:r>
              <a:rPr lang="en-GB" i="1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P</a:t>
            </a:r>
            <a:r>
              <a:rPr lang="en-GB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(</a:t>
            </a:r>
            <a:r>
              <a:rPr lang="en-GB" i="1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z</a:t>
            </a:r>
            <a:r>
              <a:rPr lang="en-GB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) ≈ ∑</a:t>
            </a:r>
            <a:r>
              <a:rPr lang="en-GB" i="1" baseline="-25000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i</a:t>
            </a:r>
            <a:r>
              <a:rPr lang="en-GB" i="1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μ</a:t>
            </a:r>
            <a:r>
              <a:rPr lang="en-GB" i="1" baseline="-25000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i</a:t>
            </a:r>
            <a:r>
              <a:rPr lang="en-GB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(</a:t>
            </a:r>
            <a:r>
              <a:rPr lang="en-GB" i="1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z</a:t>
            </a:r>
            <a:r>
              <a:rPr lang="en-GB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)/150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Representing microworld situations</a:t>
            </a:r>
            <a:br>
              <a:rPr lang="en-US" smtClean="0">
                <a:latin typeface="Calibri" pitchFamily="34" charset="0"/>
              </a:rPr>
            </a:br>
            <a:r>
              <a:rPr lang="en-US" sz="2400" smtClean="0">
                <a:latin typeface="Calibri" pitchFamily="34" charset="0"/>
              </a:rPr>
              <a:t>Direct inference</a:t>
            </a:r>
            <a:endParaRPr lang="nl-NL" smtClean="0">
              <a:latin typeface="Calibri" pitchFamily="34" charset="0"/>
            </a:endParaRPr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30200" y="2060575"/>
            <a:ext cx="8489950" cy="4105275"/>
          </a:xfrm>
        </p:spPr>
        <p:txBody>
          <a:bodyPr/>
          <a:lstStyle/>
          <a:p>
            <a:pPr marL="354013" indent="-354013" eaLnBrk="1" hangingPunct="1">
              <a:tabLst>
                <a:tab pos="803275" algn="l"/>
                <a:tab pos="2505075" algn="l"/>
                <a:tab pos="3319463" algn="l"/>
                <a:tab pos="4121150" algn="l"/>
                <a:tab pos="7002463" algn="l"/>
              </a:tabLst>
            </a:pPr>
            <a:r>
              <a:rPr lang="en-GB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The </a:t>
            </a:r>
            <a:r>
              <a:rPr lang="en-GB" b="1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conditional probability </a:t>
            </a:r>
            <a:r>
              <a:rPr lang="en-GB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of one situation given another, can be estimated from the two vectors:</a:t>
            </a:r>
            <a:br>
              <a:rPr lang="en-GB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</a:br>
            <a:r>
              <a:rPr lang="en-GB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	</a:t>
            </a:r>
            <a:r>
              <a:rPr lang="en-GB" i="1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P</a:t>
            </a:r>
            <a:r>
              <a:rPr lang="en-GB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(</a:t>
            </a:r>
            <a:r>
              <a:rPr lang="en-GB" i="1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p</a:t>
            </a:r>
            <a:r>
              <a:rPr lang="en-GB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|</a:t>
            </a:r>
            <a:r>
              <a:rPr lang="en-GB" i="1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z</a:t>
            </a:r>
            <a:r>
              <a:rPr lang="en-GB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) = </a:t>
            </a:r>
            <a:r>
              <a:rPr lang="en-GB" i="1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P</a:t>
            </a:r>
            <a:r>
              <a:rPr lang="en-GB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(</a:t>
            </a:r>
            <a:r>
              <a:rPr lang="en-GB" i="1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p</a:t>
            </a:r>
            <a:r>
              <a:rPr lang="en-GB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</a:t>
            </a:r>
            <a:r>
              <a:rPr lang="en-GB" i="1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z</a:t>
            </a:r>
            <a:r>
              <a:rPr lang="en-GB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)/</a:t>
            </a:r>
            <a:r>
              <a:rPr lang="en-GB" i="1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P</a:t>
            </a:r>
            <a:r>
              <a:rPr lang="en-GB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(</a:t>
            </a:r>
            <a:r>
              <a:rPr lang="en-GB" i="1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z</a:t>
            </a:r>
            <a:r>
              <a:rPr lang="en-GB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)</a:t>
            </a:r>
          </a:p>
          <a:p>
            <a:pPr marL="354013" indent="-354013" eaLnBrk="1" hangingPunct="1">
              <a:tabLst>
                <a:tab pos="803275" algn="l"/>
                <a:tab pos="2505075" algn="l"/>
                <a:tab pos="3319463" algn="l"/>
                <a:tab pos="4121150" algn="l"/>
                <a:tab pos="7002463" algn="l"/>
              </a:tabLst>
            </a:pPr>
            <a:r>
              <a:rPr lang="en-GB" smtClean="0">
                <a:latin typeface="Calibri" pitchFamily="34" charset="0"/>
                <a:sym typeface="Symbol" pitchFamily="18" charset="2"/>
              </a:rPr>
              <a:t>From the representations </a:t>
            </a:r>
            <a:r>
              <a:rPr lang="en-GB" i="1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μ</a:t>
            </a:r>
            <a:r>
              <a:rPr lang="en-GB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(</a:t>
            </a:r>
            <a:r>
              <a:rPr lang="en-GB" sz="2400" smtClean="0">
                <a:latin typeface="Calibri" pitchFamily="34" charset="0"/>
                <a:sym typeface="Symbol" pitchFamily="18" charset="2"/>
              </a:rPr>
              <a:t>play(sophia, soccer)</a:t>
            </a:r>
            <a:r>
              <a:rPr lang="en-GB" smtClean="0">
                <a:latin typeface="Calibri" pitchFamily="34" charset="0"/>
                <a:sym typeface="Symbol" pitchFamily="18" charset="2"/>
              </a:rPr>
              <a:t>), </a:t>
            </a:r>
            <a:r>
              <a:rPr lang="en-GB" i="1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μ</a:t>
            </a:r>
            <a:r>
              <a:rPr lang="en-GB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(</a:t>
            </a:r>
            <a:r>
              <a:rPr lang="en-GB" sz="2400" smtClean="0">
                <a:latin typeface="Calibri" pitchFamily="34" charset="0"/>
                <a:sym typeface="Symbol" pitchFamily="18" charset="2"/>
              </a:rPr>
              <a:t>play(sophia, ball)</a:t>
            </a:r>
            <a:r>
              <a:rPr lang="en-GB" smtClean="0">
                <a:latin typeface="Calibri" pitchFamily="34" charset="0"/>
                <a:sym typeface="Symbol" pitchFamily="18" charset="2"/>
              </a:rPr>
              <a:t>), </a:t>
            </a:r>
            <a:r>
              <a:rPr lang="en-GB" i="1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μ</a:t>
            </a:r>
            <a:r>
              <a:rPr lang="en-GB" smtClean="0">
                <a:latin typeface="Calibri" pitchFamily="34" charset="0"/>
                <a:ea typeface="DaunPenh" pitchFamily="2" charset="0"/>
                <a:cs typeface="DaunPenh" pitchFamily="2" charset="0"/>
                <a:sym typeface="Symbol" pitchFamily="18" charset="2"/>
              </a:rPr>
              <a:t>(</a:t>
            </a:r>
            <a:r>
              <a:rPr lang="en-GB" sz="2400" smtClean="0">
                <a:latin typeface="Calibri" pitchFamily="34" charset="0"/>
                <a:sym typeface="Symbol" pitchFamily="18" charset="2"/>
              </a:rPr>
              <a:t>play(sophia, puzzle)</a:t>
            </a:r>
            <a:r>
              <a:rPr lang="en-GB" smtClean="0">
                <a:latin typeface="Calibri" pitchFamily="34" charset="0"/>
                <a:sym typeface="Symbol" pitchFamily="18" charset="2"/>
              </a:rPr>
              <a:t>) it follows that</a:t>
            </a:r>
          </a:p>
          <a:p>
            <a:pPr marL="803275" lvl="1" indent="-269875" eaLnBrk="1" hangingPunct="1">
              <a:buClr>
                <a:schemeClr val="tx1"/>
              </a:buClr>
              <a:buFont typeface="Arial" charset="0"/>
              <a:buChar char="•"/>
              <a:tabLst>
                <a:tab pos="803275" algn="l"/>
                <a:tab pos="2505075" algn="l"/>
                <a:tab pos="3319463" algn="l"/>
                <a:tab pos="4121150" algn="l"/>
                <a:tab pos="7002463" algn="l"/>
              </a:tabLst>
            </a:pPr>
            <a:r>
              <a:rPr lang="en-GB" sz="2800" i="1" smtClean="0">
                <a:latin typeface="Calibri" pitchFamily="34" charset="0"/>
                <a:sym typeface="Symbol" pitchFamily="18" charset="2"/>
              </a:rPr>
              <a:t>P</a:t>
            </a:r>
            <a:r>
              <a:rPr lang="en-GB" sz="2800" smtClean="0">
                <a:latin typeface="Calibri" pitchFamily="34" charset="0"/>
                <a:sym typeface="Symbol" pitchFamily="18" charset="2"/>
              </a:rPr>
              <a:t>(</a:t>
            </a:r>
            <a:r>
              <a:rPr lang="en-GB" smtClean="0">
                <a:latin typeface="Calibri" pitchFamily="34" charset="0"/>
                <a:sym typeface="Symbol" pitchFamily="18" charset="2"/>
              </a:rPr>
              <a:t>play(sophia, ball)</a:t>
            </a:r>
            <a:r>
              <a:rPr lang="en-GB" sz="2800" smtClean="0">
                <a:latin typeface="Calibri" pitchFamily="34" charset="0"/>
                <a:sym typeface="Symbol" pitchFamily="18" charset="2"/>
              </a:rPr>
              <a:t>|</a:t>
            </a:r>
            <a:r>
              <a:rPr lang="en-GB" smtClean="0">
                <a:latin typeface="Calibri" pitchFamily="34" charset="0"/>
                <a:sym typeface="Symbol" pitchFamily="18" charset="2"/>
              </a:rPr>
              <a:t>play(sophia, soccer)</a:t>
            </a:r>
            <a:r>
              <a:rPr lang="en-GB" sz="2800" smtClean="0">
                <a:latin typeface="Calibri" pitchFamily="34" charset="0"/>
                <a:sym typeface="Symbol" pitchFamily="18" charset="2"/>
              </a:rPr>
              <a:t>) ≈ .99</a:t>
            </a:r>
            <a:r>
              <a:rPr lang="en-GB" smtClean="0">
                <a:latin typeface="Calibri" pitchFamily="34" charset="0"/>
                <a:sym typeface="Symbol" pitchFamily="18" charset="2"/>
              </a:rPr>
              <a:t> </a:t>
            </a:r>
          </a:p>
          <a:p>
            <a:pPr marL="803275" lvl="1" indent="-269875" eaLnBrk="1" hangingPunct="1">
              <a:buClr>
                <a:schemeClr val="tx1"/>
              </a:buClr>
              <a:buFont typeface="Arial" charset="0"/>
              <a:buChar char="•"/>
              <a:tabLst>
                <a:tab pos="803275" algn="l"/>
                <a:tab pos="2505075" algn="l"/>
                <a:tab pos="3319463" algn="l"/>
                <a:tab pos="4121150" algn="l"/>
                <a:tab pos="7002463" algn="l"/>
              </a:tabLst>
            </a:pPr>
            <a:r>
              <a:rPr lang="en-GB" sz="2800" i="1" smtClean="0">
                <a:latin typeface="Calibri" pitchFamily="34" charset="0"/>
                <a:sym typeface="Symbol" pitchFamily="18" charset="2"/>
              </a:rPr>
              <a:t>P</a:t>
            </a:r>
            <a:r>
              <a:rPr lang="en-GB" sz="2800" smtClean="0">
                <a:latin typeface="Calibri" pitchFamily="34" charset="0"/>
                <a:sym typeface="Symbol" pitchFamily="18" charset="2"/>
              </a:rPr>
              <a:t>(</a:t>
            </a:r>
            <a:r>
              <a:rPr lang="en-GB" smtClean="0">
                <a:latin typeface="Calibri" pitchFamily="34" charset="0"/>
                <a:sym typeface="Symbol" pitchFamily="18" charset="2"/>
              </a:rPr>
              <a:t>play(sophia, puzzle)</a:t>
            </a:r>
            <a:r>
              <a:rPr lang="en-GB" sz="2800" smtClean="0">
                <a:latin typeface="Calibri" pitchFamily="34" charset="0"/>
                <a:sym typeface="Symbol" pitchFamily="18" charset="2"/>
              </a:rPr>
              <a:t>|</a:t>
            </a:r>
            <a:r>
              <a:rPr lang="en-GB" smtClean="0">
                <a:latin typeface="Calibri" pitchFamily="34" charset="0"/>
                <a:sym typeface="Symbol" pitchFamily="18" charset="2"/>
              </a:rPr>
              <a:t>play(sophia, soccer)</a:t>
            </a:r>
            <a:r>
              <a:rPr lang="en-GB" sz="2800" smtClean="0">
                <a:latin typeface="Calibri" pitchFamily="34" charset="0"/>
                <a:sym typeface="Symbol" pitchFamily="18" charset="2"/>
              </a:rPr>
              <a:t>) ≈ 0</a:t>
            </a:r>
          </a:p>
          <a:p>
            <a:pPr marL="354013" indent="-354013" eaLnBrk="1" hangingPunct="1">
              <a:buClr>
                <a:schemeClr val="tx1"/>
              </a:buClr>
              <a:tabLst>
                <a:tab pos="803275" algn="l"/>
                <a:tab pos="2505075" algn="l"/>
                <a:tab pos="3319463" algn="l"/>
                <a:tab pos="4121150" algn="l"/>
                <a:tab pos="7002463" algn="l"/>
              </a:tabLst>
            </a:pPr>
            <a:r>
              <a:rPr lang="en-GB" sz="3200" smtClean="0">
                <a:latin typeface="Calibri" pitchFamily="34" charset="0"/>
                <a:sym typeface="Symbol" pitchFamily="18" charset="2"/>
              </a:rPr>
              <a:t>Representing </a:t>
            </a:r>
            <a:r>
              <a:rPr lang="en-GB" sz="3200" i="1" smtClean="0">
                <a:latin typeface="Calibri" pitchFamily="34" charset="0"/>
                <a:sym typeface="Symbol" pitchFamily="18" charset="2"/>
              </a:rPr>
              <a:t>sophia playing soccer </a:t>
            </a:r>
            <a:r>
              <a:rPr lang="en-GB" sz="3200" b="1" smtClean="0">
                <a:latin typeface="Calibri" pitchFamily="34" charset="0"/>
                <a:sym typeface="Symbol" pitchFamily="18" charset="2"/>
              </a:rPr>
              <a:t>is also </a:t>
            </a:r>
            <a:r>
              <a:rPr lang="en-GB" sz="3200" smtClean="0">
                <a:latin typeface="Calibri" pitchFamily="34" charset="0"/>
                <a:sym typeface="Symbol" pitchFamily="18" charset="2"/>
              </a:rPr>
              <a:t>representing her playing with ball, not puzzle</a:t>
            </a:r>
            <a:endParaRPr lang="en-GB" smtClean="0">
              <a:latin typeface="Calibri" pitchFamily="34" charset="0"/>
              <a:ea typeface="DaunPenh" pitchFamily="2" charset="0"/>
              <a:cs typeface="DaunPenh" pitchFamily="2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6" grpId="0" build="p"/>
    </p:bldLst>
  </p:timing>
</p:sld>
</file>

<file path=ppt/theme/theme1.xml><?xml version="1.0" encoding="utf-8"?>
<a:theme xmlns:a="http://schemas.openxmlformats.org/drawingml/2006/main" name="UCLmidblue">
  <a:themeElements>
    <a:clrScheme name="Custom Design 15">
      <a:dk1>
        <a:srgbClr val="000000"/>
      </a:dk1>
      <a:lt1>
        <a:srgbClr val="FFFFFF"/>
      </a:lt1>
      <a:dk2>
        <a:srgbClr val="004359"/>
      </a:dk2>
      <a:lt2>
        <a:srgbClr val="808080"/>
      </a:lt2>
      <a:accent1>
        <a:srgbClr val="7FA1AC"/>
      </a:accent1>
      <a:accent2>
        <a:srgbClr val="004359"/>
      </a:accent2>
      <a:accent3>
        <a:srgbClr val="FFFFFF"/>
      </a:accent3>
      <a:accent4>
        <a:srgbClr val="000000"/>
      </a:accent4>
      <a:accent5>
        <a:srgbClr val="C0CDD2"/>
      </a:accent5>
      <a:accent6>
        <a:srgbClr val="003C50"/>
      </a:accent6>
      <a:hlink>
        <a:srgbClr val="4B4620"/>
      </a:hlink>
      <a:folHlink>
        <a:srgbClr val="C88BA9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 smtClean="0">
            <a:latin typeface="Calibri" pitchFamily="34" charset="0"/>
          </a:defRPr>
        </a:defPPr>
      </a:lstStyle>
    </a:tx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FA1AC"/>
        </a:accent1>
        <a:accent2>
          <a:srgbClr val="004359"/>
        </a:accent2>
        <a:accent3>
          <a:srgbClr val="FFFFFF"/>
        </a:accent3>
        <a:accent4>
          <a:srgbClr val="000000"/>
        </a:accent4>
        <a:accent5>
          <a:srgbClr val="C0CDD2"/>
        </a:accent5>
        <a:accent6>
          <a:srgbClr val="003C50"/>
        </a:accent6>
        <a:hlink>
          <a:srgbClr val="4B4620"/>
        </a:hlink>
        <a:folHlink>
          <a:srgbClr val="B25D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4">
        <a:dk1>
          <a:srgbClr val="000000"/>
        </a:dk1>
        <a:lt1>
          <a:srgbClr val="FFFFFF"/>
        </a:lt1>
        <a:dk2>
          <a:srgbClr val="004359"/>
        </a:dk2>
        <a:lt2>
          <a:srgbClr val="808080"/>
        </a:lt2>
        <a:accent1>
          <a:srgbClr val="7FA1AC"/>
        </a:accent1>
        <a:accent2>
          <a:srgbClr val="004359"/>
        </a:accent2>
        <a:accent3>
          <a:srgbClr val="FFFFFF"/>
        </a:accent3>
        <a:accent4>
          <a:srgbClr val="000000"/>
        </a:accent4>
        <a:accent5>
          <a:srgbClr val="C0CDD2"/>
        </a:accent5>
        <a:accent6>
          <a:srgbClr val="003C50"/>
        </a:accent6>
        <a:hlink>
          <a:srgbClr val="4B4620"/>
        </a:hlink>
        <a:folHlink>
          <a:srgbClr val="B25D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5">
        <a:dk1>
          <a:srgbClr val="000000"/>
        </a:dk1>
        <a:lt1>
          <a:srgbClr val="FFFFFF"/>
        </a:lt1>
        <a:dk2>
          <a:srgbClr val="004359"/>
        </a:dk2>
        <a:lt2>
          <a:srgbClr val="808080"/>
        </a:lt2>
        <a:accent1>
          <a:srgbClr val="7FA1AC"/>
        </a:accent1>
        <a:accent2>
          <a:srgbClr val="004359"/>
        </a:accent2>
        <a:accent3>
          <a:srgbClr val="FFFFFF"/>
        </a:accent3>
        <a:accent4>
          <a:srgbClr val="000000"/>
        </a:accent4>
        <a:accent5>
          <a:srgbClr val="C0CDD2"/>
        </a:accent5>
        <a:accent6>
          <a:srgbClr val="003C50"/>
        </a:accent6>
        <a:hlink>
          <a:srgbClr val="4B4620"/>
        </a:hlink>
        <a:folHlink>
          <a:srgbClr val="C88BA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UCLmidblue</Template>
  <TotalTime>429</TotalTime>
  <Words>1222</Words>
  <Application>Microsoft Office PowerPoint</Application>
  <PresentationFormat>On-screen Show (4:3)</PresentationFormat>
  <Paragraphs>248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Arial</vt:lpstr>
      <vt:lpstr>Calibri</vt:lpstr>
      <vt:lpstr>Symbol</vt:lpstr>
      <vt:lpstr>Wingdings</vt:lpstr>
      <vt:lpstr>Wingdings 2</vt:lpstr>
      <vt:lpstr>DaunPenh</vt:lpstr>
      <vt:lpstr>Georgia</vt:lpstr>
      <vt:lpstr>UCLmidblue</vt:lpstr>
      <vt:lpstr>The dynamics of incremental sentence comprehension A situation-space model</vt:lpstr>
      <vt:lpstr>Slide 2</vt:lpstr>
      <vt:lpstr>Sentence comprehension as mental simulation</vt:lpstr>
      <vt:lpstr>Sentence comprehension as mental simulation Stanfield &amp; Zwaan (2001)</vt:lpstr>
      <vt:lpstr>A model of sentence comprehension Frank, Haselager &amp; Van Rooij (2009)</vt:lpstr>
      <vt:lpstr>The microworld Concepts and atomic situations</vt:lpstr>
      <vt:lpstr>The microworld States of the world</vt:lpstr>
      <vt:lpstr>Representing microworld situations</vt:lpstr>
      <vt:lpstr>Representing microworld situations Direct inference</vt:lpstr>
      <vt:lpstr>The microlanguage</vt:lpstr>
      <vt:lpstr>A model of the comprehension process</vt:lpstr>
      <vt:lpstr>Simulated word-reading time</vt:lpstr>
      <vt:lpstr>Word information and reading time</vt:lpstr>
      <vt:lpstr>Word information and expectation</vt:lpstr>
      <vt:lpstr>Word information and expectation</vt:lpstr>
      <vt:lpstr>Word information and uncertainty about the rest of the sentence</vt:lpstr>
      <vt:lpstr>Word information and uncertainty about the rest of the sentence</vt:lpstr>
      <vt:lpstr>Word information and uncertainty about the rest of the sentence</vt:lpstr>
      <vt:lpstr>World knowledge and word expectation</vt:lpstr>
      <vt:lpstr>World knowledge and uncertainty about the rest of the sentence</vt:lpstr>
      <vt:lpstr>World knowledge and uncertainty about the rest of the sentence</vt:lpstr>
      <vt:lpstr>Syntactic versus semantic word information</vt:lpstr>
      <vt:lpstr>Word-information measures in the sentence-comprehension model</vt:lpstr>
      <vt:lpstr>Computing semantic surprisal</vt:lpstr>
      <vt:lpstr>Computing semantic surprisal</vt:lpstr>
      <vt:lpstr>Computing semantic surprisal</vt:lpstr>
      <vt:lpstr>Results Nested linear regression</vt:lpstr>
      <vt:lpstr>Conclusions Mental simulation, word information, and processing time</vt:lpstr>
      <vt:lpstr>More conclusions Learning syntax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world knowledge affects reading an information-theoretic analysis and connectionist simulation </dc:title>
  <dc:creator>Stefan</dc:creator>
  <cp:lastModifiedBy>PaLS</cp:lastModifiedBy>
  <cp:revision>144</cp:revision>
  <dcterms:created xsi:type="dcterms:W3CDTF">2010-08-24T13:32:31Z</dcterms:created>
  <dcterms:modified xsi:type="dcterms:W3CDTF">2010-12-15T15:14:40Z</dcterms:modified>
</cp:coreProperties>
</file>